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4" r:id="rId1"/>
  </p:sldMasterIdLst>
  <p:sldIdLst>
    <p:sldId id="257" r:id="rId2"/>
    <p:sldId id="3321" r:id="rId3"/>
    <p:sldId id="3315" r:id="rId4"/>
    <p:sldId id="3320" r:id="rId5"/>
    <p:sldId id="258" r:id="rId6"/>
    <p:sldId id="3316" r:id="rId7"/>
    <p:sldId id="3317" r:id="rId8"/>
    <p:sldId id="3322" r:id="rId9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97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7925"/>
    <a:srgbClr val="8B9311"/>
    <a:srgbClr val="F07E32"/>
    <a:srgbClr val="0E3B85"/>
    <a:srgbClr val="5969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423"/>
    <p:restoredTop sz="96296"/>
  </p:normalViewPr>
  <p:slideViewPr>
    <p:cSldViewPr snapToGrid="0" snapToObjects="1" showGuides="1">
      <p:cViewPr>
        <p:scale>
          <a:sx n="90" d="100"/>
          <a:sy n="90" d="100"/>
        </p:scale>
        <p:origin x="1752" y="-492"/>
      </p:cViewPr>
      <p:guideLst>
        <p:guide orient="horz" pos="3097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11D21-C957-D74D-B0EB-E73B0BF0019B}" type="datetimeFigureOut">
              <a:rPr lang="en-GB" smtClean="0"/>
              <a:t>08/07/2021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2EB5A-CBBA-674D-80B9-49BB292C4C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8105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11D21-C957-D74D-B0EB-E73B0BF0019B}" type="datetimeFigureOut">
              <a:rPr lang="en-GB" smtClean="0"/>
              <a:t>08/07/2021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2EB5A-CBBA-674D-80B9-49BB292C4C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29574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11D21-C957-D74D-B0EB-E73B0BF0019B}" type="datetimeFigureOut">
              <a:rPr lang="en-GB" smtClean="0"/>
              <a:t>08/07/2021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2EB5A-CBBA-674D-80B9-49BB292C4C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22206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5776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11D21-C957-D74D-B0EB-E73B0BF0019B}" type="datetimeFigureOut">
              <a:rPr lang="en-GB" smtClean="0"/>
              <a:t>08/07/2021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2EB5A-CBBA-674D-80B9-49BB292C4C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74769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11D21-C957-D74D-B0EB-E73B0BF0019B}" type="datetimeFigureOut">
              <a:rPr lang="en-GB" smtClean="0"/>
              <a:t>08/07/2021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2EB5A-CBBA-674D-80B9-49BB292C4C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56674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11D21-C957-D74D-B0EB-E73B0BF0019B}" type="datetimeFigureOut">
              <a:rPr lang="en-GB" smtClean="0"/>
              <a:t>08/07/2021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2EB5A-CBBA-674D-80B9-49BB292C4C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9302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11D21-C957-D74D-B0EB-E73B0BF0019B}" type="datetimeFigureOut">
              <a:rPr lang="en-GB" smtClean="0"/>
              <a:t>08/07/2021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2EB5A-CBBA-674D-80B9-49BB292C4C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6181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11D21-C957-D74D-B0EB-E73B0BF0019B}" type="datetimeFigureOut">
              <a:rPr lang="en-GB" smtClean="0"/>
              <a:t>08/07/2021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2EB5A-CBBA-674D-80B9-49BB292C4C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7785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11D21-C957-D74D-B0EB-E73B0BF0019B}" type="datetimeFigureOut">
              <a:rPr lang="en-GB" smtClean="0"/>
              <a:t>08/07/2021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2EB5A-CBBA-674D-80B9-49BB292C4C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17112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11D21-C957-D74D-B0EB-E73B0BF0019B}" type="datetimeFigureOut">
              <a:rPr lang="en-GB" smtClean="0"/>
              <a:t>08/07/2021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2EB5A-CBBA-674D-80B9-49BB292C4C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6067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11D21-C957-D74D-B0EB-E73B0BF0019B}" type="datetimeFigureOut">
              <a:rPr lang="en-GB" smtClean="0"/>
              <a:t>08/07/2021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2EB5A-CBBA-674D-80B9-49BB292C4C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2475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C11D21-C957-D74D-B0EB-E73B0BF0019B}" type="datetimeFigureOut">
              <a:rPr lang="en-GB" smtClean="0"/>
              <a:t>08/07/2021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72EB5A-CBBA-674D-80B9-49BB292C4C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362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7.svg"/><Relationship Id="rId7" Type="http://schemas.openxmlformats.org/officeDocument/2006/relationships/image" Target="../media/image11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5.svg"/><Relationship Id="rId5" Type="http://schemas.openxmlformats.org/officeDocument/2006/relationships/image" Target="../media/image9.svg"/><Relationship Id="rId10" Type="http://schemas.openxmlformats.org/officeDocument/2006/relationships/image" Target="../media/image10.png"/><Relationship Id="rId4" Type="http://schemas.openxmlformats.org/officeDocument/2006/relationships/image" Target="../media/image7.png"/><Relationship Id="rId9" Type="http://schemas.openxmlformats.org/officeDocument/2006/relationships/image" Target="../media/image13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2.png"/><Relationship Id="rId7" Type="http://schemas.openxmlformats.org/officeDocument/2006/relationships/image" Target="../media/image21.sv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25.svg"/><Relationship Id="rId5" Type="http://schemas.openxmlformats.org/officeDocument/2006/relationships/image" Target="../media/image19.svg"/><Relationship Id="rId10" Type="http://schemas.openxmlformats.org/officeDocument/2006/relationships/image" Target="../media/image16.png"/><Relationship Id="rId4" Type="http://schemas.openxmlformats.org/officeDocument/2006/relationships/image" Target="../media/image13.png"/><Relationship Id="rId9" Type="http://schemas.openxmlformats.org/officeDocument/2006/relationships/image" Target="../media/image23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>
            <a:extLst>
              <a:ext uri="{FF2B5EF4-FFF2-40B4-BE49-F238E27FC236}">
                <a16:creationId xmlns:a16="http://schemas.microsoft.com/office/drawing/2014/main" id="{33EAD634-101C-9648-8365-03C0CCD221BD}"/>
              </a:ext>
            </a:extLst>
          </p:cNvPr>
          <p:cNvSpPr>
            <a:spLocks/>
          </p:cNvSpPr>
          <p:nvPr/>
        </p:nvSpPr>
        <p:spPr>
          <a:xfrm>
            <a:off x="-4277" y="3949170"/>
            <a:ext cx="6875318" cy="288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 sz="1246"/>
          </a:p>
        </p:txBody>
      </p:sp>
      <p:pic>
        <p:nvPicPr>
          <p:cNvPr id="2" name="Immagine 1" descr="Immagine che contiene edificio, facciata, tavolo, ripieno&#10;&#10;Descrizione generata automaticamente">
            <a:extLst>
              <a:ext uri="{FF2B5EF4-FFF2-40B4-BE49-F238E27FC236}">
                <a16:creationId xmlns:a16="http://schemas.microsoft.com/office/drawing/2014/main" id="{3899EE81-3921-E043-A614-BAEF1A6C3B6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3318" b="1"/>
          <a:stretch/>
        </p:blipFill>
        <p:spPr>
          <a:xfrm>
            <a:off x="2276" y="0"/>
            <a:ext cx="6868765" cy="3954780"/>
          </a:xfrm>
          <a:prstGeom prst="rect">
            <a:avLst/>
          </a:prstGeom>
        </p:spPr>
      </p:pic>
      <p:sp>
        <p:nvSpPr>
          <p:cNvPr id="5" name="Casella di testo 61">
            <a:extLst>
              <a:ext uri="{FF2B5EF4-FFF2-40B4-BE49-F238E27FC236}">
                <a16:creationId xmlns:a16="http://schemas.microsoft.com/office/drawing/2014/main" id="{7DA8EFE8-7B54-724E-9575-992E72CF0461}"/>
              </a:ext>
            </a:extLst>
          </p:cNvPr>
          <p:cNvSpPr txBox="1"/>
          <p:nvPr/>
        </p:nvSpPr>
        <p:spPr>
          <a:xfrm>
            <a:off x="3429000" y="3975285"/>
            <a:ext cx="3376870" cy="285388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162216" algn="r">
              <a:lnSpc>
                <a:spcPct val="107000"/>
              </a:lnSpc>
              <a:spcAft>
                <a:spcPts val="554"/>
              </a:spcAft>
            </a:pPr>
            <a:r>
              <a:rPr lang="en-GB" sz="4800" dirty="0">
                <a:solidFill>
                  <a:srgbClr val="FFFFFF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ReBuS</a:t>
            </a:r>
            <a:endParaRPr lang="it-IT" sz="4800" dirty="0">
              <a:latin typeface="Calibri Light" panose="020F0302020204030204" pitchFamily="34" charset="0"/>
              <a:ea typeface="Times New Roman" panose="02020603050405020304" pitchFamily="18" charset="0"/>
              <a:cs typeface="Calibri Light" panose="020F0302020204030204" pitchFamily="34" charset="0"/>
            </a:endParaRPr>
          </a:p>
          <a:p>
            <a:pPr marL="0" marR="0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hy-AM" sz="1800" cap="all" dirty="0">
                <a:solidFill>
                  <a:srgbClr val="FFFFFF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Դիմակայունության զարգացման ռազմավարուէյուններ</a:t>
            </a:r>
            <a:endParaRPr lang="en-US" sz="1800" dirty="0">
              <a:effectLst/>
              <a:latin typeface="Calibri Light" panose="020F0302020204030204" pitchFamily="34" charset="0"/>
              <a:ea typeface="Times New Roman" panose="02020603050405020304" pitchFamily="18" charset="0"/>
              <a:cs typeface="Calibri Light" panose="020F0302020204030204" pitchFamily="34" charset="0"/>
            </a:endParaRPr>
          </a:p>
        </p:txBody>
      </p:sp>
      <p:sp>
        <p:nvSpPr>
          <p:cNvPr id="6" name="Casella di testo 63">
            <a:extLst>
              <a:ext uri="{FF2B5EF4-FFF2-40B4-BE49-F238E27FC236}">
                <a16:creationId xmlns:a16="http://schemas.microsoft.com/office/drawing/2014/main" id="{D3C2BE2C-AFA2-5942-B349-0BEB6F39102D}"/>
              </a:ext>
            </a:extLst>
          </p:cNvPr>
          <p:cNvSpPr txBox="1"/>
          <p:nvPr/>
        </p:nvSpPr>
        <p:spPr>
          <a:xfrm>
            <a:off x="3690703" y="6829170"/>
            <a:ext cx="1497442" cy="1050053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63305" tIns="31652" rIns="63305" bIns="31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554"/>
              </a:spcAft>
            </a:pPr>
            <a:r>
              <a:rPr lang="hy-AM" sz="1200" dirty="0">
                <a:solidFill>
                  <a:srgbClr val="7F7F7F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Եվրոպայի խորհուրդ</a:t>
            </a:r>
          </a:p>
          <a:p>
            <a:pPr>
              <a:lnSpc>
                <a:spcPct val="107000"/>
              </a:lnSpc>
              <a:spcAft>
                <a:spcPts val="554"/>
              </a:spcAft>
            </a:pPr>
            <a:r>
              <a:rPr lang="hy-AM" sz="1200" dirty="0">
                <a:solidFill>
                  <a:srgbClr val="7F7F7F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Լավ կառավարման </a:t>
            </a:r>
            <a:r>
              <a:rPr lang="hy-AM" sz="1200" dirty="0" smtClean="0">
                <a:solidFill>
                  <a:srgbClr val="7F7F7F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փորձագիտական </a:t>
            </a:r>
            <a:r>
              <a:rPr lang="hy-AM" sz="1200" dirty="0">
                <a:solidFill>
                  <a:srgbClr val="7F7F7F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կենտրոն</a:t>
            </a:r>
          </a:p>
          <a:p>
            <a:pPr>
              <a:lnSpc>
                <a:spcPct val="107000"/>
              </a:lnSpc>
              <a:spcAft>
                <a:spcPts val="554"/>
              </a:spcAft>
            </a:pPr>
            <a:endParaRPr lang="it-IT" sz="1200" dirty="0">
              <a:latin typeface="Calibri Light" panose="020F0302020204030204" pitchFamily="34" charset="0"/>
              <a:ea typeface="Times New Roman" panose="02020603050405020304" pitchFamily="18" charset="0"/>
              <a:cs typeface="Calibri Light" panose="020F0302020204030204" pitchFamily="34" charset="0"/>
            </a:endParaRPr>
          </a:p>
          <a:p>
            <a:pPr algn="just">
              <a:lnSpc>
                <a:spcPct val="107000"/>
              </a:lnSpc>
              <a:spcAft>
                <a:spcPts val="554"/>
              </a:spcAft>
            </a:pPr>
            <a:r>
              <a:rPr lang="en-GB" sz="1200" dirty="0">
                <a:solidFill>
                  <a:srgbClr val="7F7F7F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 </a:t>
            </a:r>
            <a:endParaRPr lang="it-IT" sz="1200" dirty="0">
              <a:latin typeface="Calibri Light" panose="020F0302020204030204" pitchFamily="34" charset="0"/>
              <a:ea typeface="Times New Roman" panose="02020603050405020304" pitchFamily="18" charset="0"/>
              <a:cs typeface="Calibri Light" panose="020F0302020204030204" pitchFamily="34" charset="0"/>
            </a:endParaRPr>
          </a:p>
        </p:txBody>
      </p:sp>
      <p:sp>
        <p:nvSpPr>
          <p:cNvPr id="8" name="Casella di testo 62">
            <a:extLst>
              <a:ext uri="{FF2B5EF4-FFF2-40B4-BE49-F238E27FC236}">
                <a16:creationId xmlns:a16="http://schemas.microsoft.com/office/drawing/2014/main" id="{C56E2F7A-904B-F845-B159-572F2669967F}"/>
              </a:ext>
            </a:extLst>
          </p:cNvPr>
          <p:cNvSpPr txBox="1"/>
          <p:nvPr/>
        </p:nvSpPr>
        <p:spPr>
          <a:xfrm>
            <a:off x="5058000" y="6829170"/>
            <a:ext cx="1747870" cy="1050053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63305" tIns="31652" rIns="63305" bIns="31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107000"/>
              </a:lnSpc>
              <a:spcAft>
                <a:spcPts val="554"/>
              </a:spcAft>
            </a:pPr>
            <a:r>
              <a:rPr lang="en-GB" sz="1200" dirty="0" smtClean="0">
                <a:solidFill>
                  <a:srgbClr val="7F7F7F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2021</a:t>
            </a:r>
            <a:r>
              <a:rPr lang="hy-AM" sz="1200" dirty="0" smtClean="0">
                <a:solidFill>
                  <a:srgbClr val="7F7F7F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թ․</a:t>
            </a:r>
            <a:endParaRPr lang="en-GB" sz="1200" dirty="0">
              <a:solidFill>
                <a:srgbClr val="7F7F7F"/>
              </a:solidFill>
              <a:latin typeface="Calibri Light" panose="020F0302020204030204" pitchFamily="34" charset="0"/>
              <a:ea typeface="Times New Roman" panose="02020603050405020304" pitchFamily="18" charset="0"/>
              <a:cs typeface="Calibri Light" panose="020F0302020204030204" pitchFamily="34" charset="0"/>
            </a:endParaRPr>
          </a:p>
        </p:txBody>
      </p:sp>
      <p:sp>
        <p:nvSpPr>
          <p:cNvPr id="9" name="Casella di testo 64">
            <a:extLst>
              <a:ext uri="{FF2B5EF4-FFF2-40B4-BE49-F238E27FC236}">
                <a16:creationId xmlns:a16="http://schemas.microsoft.com/office/drawing/2014/main" id="{EA486C5C-4847-6B48-9CF6-0F602CFA50D2}"/>
              </a:ext>
            </a:extLst>
          </p:cNvPr>
          <p:cNvSpPr txBox="1"/>
          <p:nvPr/>
        </p:nvSpPr>
        <p:spPr>
          <a:xfrm>
            <a:off x="1657721" y="6829170"/>
            <a:ext cx="1902002" cy="1050053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63305" tIns="31652" rIns="63305" bIns="31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415"/>
              </a:spcAft>
            </a:pPr>
            <a:r>
              <a:rPr lang="hy-AM" sz="1150" dirty="0" smtClean="0">
                <a:solidFill>
                  <a:srgbClr val="7F7F7F"/>
                </a:solidFill>
                <a:latin typeface="Calibri Light"/>
                <a:ea typeface="Times New Roman" panose="02020603050405020304" pitchFamily="18" charset="0"/>
                <a:cs typeface="Calibri Light"/>
              </a:rPr>
              <a:t>Գործիքակազմի </a:t>
            </a:r>
            <a:r>
              <a:rPr lang="hy-AM" sz="1150" dirty="0">
                <a:solidFill>
                  <a:srgbClr val="7F7F7F"/>
                </a:solidFill>
                <a:latin typeface="Calibri Light"/>
                <a:ea typeface="Times New Roman" panose="02020603050405020304" pitchFamily="18" charset="0"/>
                <a:cs typeface="Calibri Light"/>
              </a:rPr>
              <a:t>նպատակը համայնքների դիմակայունության գնահատմանը և արտակարգ իրավիճակներին ռազմավարական արձագանքի պլանավորմանը աջակցելու նպատակով պետական մարմիններին գործիքներ տրամադրելն է։</a:t>
            </a:r>
            <a:r>
              <a:rPr lang="en-GB" sz="1150" dirty="0">
                <a:solidFill>
                  <a:srgbClr val="7F7F7F"/>
                </a:solidFill>
                <a:latin typeface="Calibri Light"/>
                <a:ea typeface="Times New Roman" panose="02020603050405020304" pitchFamily="18" charset="0"/>
                <a:cs typeface="Calibri Light"/>
              </a:rPr>
              <a:t> </a:t>
            </a:r>
            <a:endParaRPr lang="it-IT" sz="1150" dirty="0">
              <a:latin typeface="Calibri Light" panose="020F0302020204030204" pitchFamily="34" charset="0"/>
              <a:ea typeface="Times New Roman" panose="02020603050405020304" pitchFamily="18" charset="0"/>
              <a:cs typeface="Calibri Light" panose="020F0302020204030204" pitchFamily="34" charset="0"/>
            </a:endParaRPr>
          </a:p>
        </p:txBody>
      </p:sp>
      <p:sp>
        <p:nvSpPr>
          <p:cNvPr id="10" name="Casella di testo 7">
            <a:extLst>
              <a:ext uri="{FF2B5EF4-FFF2-40B4-BE49-F238E27FC236}">
                <a16:creationId xmlns:a16="http://schemas.microsoft.com/office/drawing/2014/main" id="{6BD6784B-A878-5D44-9DF2-83F5A988678A}"/>
              </a:ext>
            </a:extLst>
          </p:cNvPr>
          <p:cNvSpPr txBox="1"/>
          <p:nvPr/>
        </p:nvSpPr>
        <p:spPr>
          <a:xfrm>
            <a:off x="116351" y="6829170"/>
            <a:ext cx="1438554" cy="1050053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63305" tIns="31652" rIns="63305" bIns="316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107000"/>
              </a:lnSpc>
              <a:spcAft>
                <a:spcPts val="554"/>
              </a:spcAft>
            </a:pPr>
            <a:r>
              <a:rPr lang="hy-AM" sz="1400" b="1" dirty="0"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ԳՈՐԾԻՔԱԿԱԶՄ</a:t>
            </a:r>
            <a:endParaRPr lang="en-GB" sz="1400" b="1" dirty="0">
              <a:latin typeface="Calibri Light" panose="020F0302020204030204" pitchFamily="34" charset="0"/>
              <a:ea typeface="Times New Roman" panose="02020603050405020304" pitchFamily="18" charset="0"/>
              <a:cs typeface="Calibri Light" panose="020F0302020204030204" pitchFamily="34" charset="0"/>
            </a:endParaRPr>
          </a:p>
          <a:p>
            <a:pPr algn="r">
              <a:lnSpc>
                <a:spcPct val="107000"/>
              </a:lnSpc>
              <a:spcAft>
                <a:spcPts val="554"/>
              </a:spcAft>
            </a:pPr>
            <a:r>
              <a:rPr lang="hy-AM" sz="1200" i="1" dirty="0"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գրքույկ</a:t>
            </a:r>
            <a:r>
              <a:rPr lang="en-GB" sz="1400" b="1" dirty="0"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 </a:t>
            </a:r>
            <a:endParaRPr lang="it-IT" sz="1400" dirty="0">
              <a:latin typeface="Calibri Light" panose="020F0302020204030204" pitchFamily="34" charset="0"/>
              <a:ea typeface="Times New Roman" panose="02020603050405020304" pitchFamily="18" charset="0"/>
              <a:cs typeface="Calibri Light" panose="020F0302020204030204" pitchFamily="34" charset="0"/>
            </a:endParaRPr>
          </a:p>
        </p:txBody>
      </p:sp>
      <p:cxnSp>
        <p:nvCxnSpPr>
          <p:cNvPr id="11" name="Connettore 1 10">
            <a:extLst>
              <a:ext uri="{FF2B5EF4-FFF2-40B4-BE49-F238E27FC236}">
                <a16:creationId xmlns:a16="http://schemas.microsoft.com/office/drawing/2014/main" id="{2F1334D6-721F-7D4D-A747-1268C4582238}"/>
              </a:ext>
            </a:extLst>
          </p:cNvPr>
          <p:cNvCxnSpPr>
            <a:cxnSpLocks/>
          </p:cNvCxnSpPr>
          <p:nvPr/>
        </p:nvCxnSpPr>
        <p:spPr>
          <a:xfrm>
            <a:off x="5307592" y="6829170"/>
            <a:ext cx="0" cy="16920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ttore 1 11">
            <a:extLst>
              <a:ext uri="{FF2B5EF4-FFF2-40B4-BE49-F238E27FC236}">
                <a16:creationId xmlns:a16="http://schemas.microsoft.com/office/drawing/2014/main" id="{AC5BB019-9352-DF47-8E96-4C5E0BFD71DE}"/>
              </a:ext>
            </a:extLst>
          </p:cNvPr>
          <p:cNvCxnSpPr>
            <a:cxnSpLocks/>
          </p:cNvCxnSpPr>
          <p:nvPr/>
        </p:nvCxnSpPr>
        <p:spPr>
          <a:xfrm>
            <a:off x="3571255" y="6829170"/>
            <a:ext cx="0" cy="16920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1 12">
            <a:extLst>
              <a:ext uri="{FF2B5EF4-FFF2-40B4-BE49-F238E27FC236}">
                <a16:creationId xmlns:a16="http://schemas.microsoft.com/office/drawing/2014/main" id="{9B7D07DA-655C-D149-B4FF-55CEB5E8027D}"/>
              </a:ext>
            </a:extLst>
          </p:cNvPr>
          <p:cNvCxnSpPr>
            <a:cxnSpLocks/>
          </p:cNvCxnSpPr>
          <p:nvPr/>
        </p:nvCxnSpPr>
        <p:spPr>
          <a:xfrm>
            <a:off x="1614628" y="6829170"/>
            <a:ext cx="0" cy="16920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5" descr="Immagine che contiene favo&#10;&#10;Descrizione generata automaticamente">
            <a:extLst>
              <a:ext uri="{FF2B5EF4-FFF2-40B4-BE49-F238E27FC236}">
                <a16:creationId xmlns:a16="http://schemas.microsoft.com/office/drawing/2014/main" id="{EAE05BEE-50DB-BC4A-8181-9A00C5588A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3595" y="9224372"/>
            <a:ext cx="531148" cy="540000"/>
          </a:xfrm>
          <a:prstGeom prst="rect">
            <a:avLst/>
          </a:prstGeom>
        </p:spPr>
      </p:pic>
      <p:sp>
        <p:nvSpPr>
          <p:cNvPr id="17" name="Rettangolo 16">
            <a:extLst>
              <a:ext uri="{FF2B5EF4-FFF2-40B4-BE49-F238E27FC236}">
                <a16:creationId xmlns:a16="http://schemas.microsoft.com/office/drawing/2014/main" id="{DD2C849E-83A3-5E4C-930A-53D6E1420496}"/>
              </a:ext>
            </a:extLst>
          </p:cNvPr>
          <p:cNvSpPr/>
          <p:nvPr/>
        </p:nvSpPr>
        <p:spPr>
          <a:xfrm>
            <a:off x="835628" y="9293716"/>
            <a:ext cx="222140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100" b="1" dirty="0">
                <a:solidFill>
                  <a:srgbClr val="0E3B85"/>
                </a:solidFill>
              </a:rPr>
              <a:t>CENTRE OF EXPERTISE </a:t>
            </a:r>
          </a:p>
          <a:p>
            <a:r>
              <a:rPr lang="en-GB" sz="1100" b="1" dirty="0">
                <a:solidFill>
                  <a:srgbClr val="0E3B85"/>
                </a:solidFill>
              </a:rPr>
              <a:t>FOR GOOD GOVERNANCE</a:t>
            </a:r>
          </a:p>
        </p:txBody>
      </p:sp>
      <p:pic>
        <p:nvPicPr>
          <p:cNvPr id="21" name="Picture 3">
            <a:extLst>
              <a:ext uri="{FF2B5EF4-FFF2-40B4-BE49-F238E27FC236}">
                <a16:creationId xmlns:a16="http://schemas.microsoft.com/office/drawing/2014/main" id="{4A69ECDF-A603-AA40-94DB-BBEFE3E74D5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71"/>
          <a:stretch/>
        </p:blipFill>
        <p:spPr bwMode="auto">
          <a:xfrm>
            <a:off x="5835682" y="9224372"/>
            <a:ext cx="704852" cy="54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pic="http://schemas.openxmlformats.org/drawingml/2006/picture" xmlns="" xmlns:mo="http://schemas.microsoft.com/office/mac/office/2008/main" xmlns:mv="urn:schemas-microsoft-com:mac:vml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:arto="http://schemas.microsoft.com/office/word/2006/arto" xmlns:lc="http://schemas.openxmlformats.org/drawingml/2006/lockedCanvas"/>
            </a:ext>
          </a:extLst>
        </p:spPr>
      </p:pic>
    </p:spTree>
    <p:extLst>
      <p:ext uri="{BB962C8B-B14F-4D97-AF65-F5344CB8AC3E}">
        <p14:creationId xmlns:p14="http://schemas.microsoft.com/office/powerpoint/2010/main" val="16012913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tangolo 11">
            <a:extLst>
              <a:ext uri="{FF2B5EF4-FFF2-40B4-BE49-F238E27FC236}">
                <a16:creationId xmlns:a16="http://schemas.microsoft.com/office/drawing/2014/main" id="{237D2070-B6A8-FC41-8370-ABA1384796C9}"/>
              </a:ext>
            </a:extLst>
          </p:cNvPr>
          <p:cNvSpPr>
            <a:spLocks/>
          </p:cNvSpPr>
          <p:nvPr/>
        </p:nvSpPr>
        <p:spPr>
          <a:xfrm>
            <a:off x="-17318" y="5678905"/>
            <a:ext cx="6273739" cy="4227085"/>
          </a:xfrm>
          <a:prstGeom prst="rect">
            <a:avLst/>
          </a:prstGeom>
          <a:solidFill>
            <a:srgbClr val="F07E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 sz="1246" dirty="0"/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0C238726-DAFA-E84E-A11E-56F1AB945563}"/>
              </a:ext>
            </a:extLst>
          </p:cNvPr>
          <p:cNvSpPr/>
          <p:nvPr/>
        </p:nvSpPr>
        <p:spPr>
          <a:xfrm>
            <a:off x="356191" y="1190626"/>
            <a:ext cx="5739810" cy="3762376"/>
          </a:xfrm>
          <a:prstGeom prst="rect">
            <a:avLst/>
          </a:prstGeom>
        </p:spPr>
        <p:txBody>
          <a:bodyPr wrap="square" lIns="124615" tIns="124615" rIns="124615" bIns="124615" numCol="1" spcCol="360000">
            <a:noAutofit/>
          </a:bodyPr>
          <a:lstStyle/>
          <a:p>
            <a:r>
              <a:rPr lang="hy-AM" sz="1200" dirty="0"/>
              <a:t>Լավ կառավարման </a:t>
            </a:r>
            <a:r>
              <a:rPr lang="hy-AM" sz="1200" dirty="0" smtClean="0"/>
              <a:t>փորձագիտական </a:t>
            </a:r>
            <a:r>
              <a:rPr lang="hy-AM" sz="1200" dirty="0"/>
              <a:t>կենտրոնն օգնում է Եվրոպայի խորհրդի անդամ պետություններին տեղական, տարածքային և կենտրոնական մակարդակում ժողովրդավարական լավ կառավարում իրականացնելու հարցում: </a:t>
            </a:r>
          </a:p>
          <a:p>
            <a:r>
              <a:rPr lang="hy-AM" sz="1200" dirty="0"/>
              <a:t>Փորձագիտական կենտրոնն ունի բազմամակարդակ կառավարմանն աջակցելու եզակի հնարավորություններ: Կենտրոնի կապը Եվրոպայի խորհրդի ժողովրդավարության և կառավարման միջկառավարական հանձնաժողովի հետ (ԺԿԵՀ) ապահովում է պետական բարեփոխումների ոլորտում մեծ գիտելիքներ և փորձ ունեցող 47 անդամ պետությունների պետական բարձրաստիճան պաշտոնյաների հետ ազատ հաղորդկցման հնարավորություն, պահպանելով տեղական ինքնակառավարման մարմինների կարիքների ըմբռնմանը միտված մոտեցումը։</a:t>
            </a:r>
          </a:p>
          <a:p>
            <a:r>
              <a:rPr lang="en-GB" sz="1200" dirty="0"/>
              <a:t> </a:t>
            </a:r>
          </a:p>
          <a:p>
            <a:r>
              <a:rPr lang="hy-AM" sz="1200" dirty="0" smtClean="0"/>
              <a:t>Փորձագիտական </a:t>
            </a:r>
            <a:r>
              <a:rPr lang="hy-AM" sz="1200" dirty="0"/>
              <a:t>կենտրոնի գործնական և հասցեական ծրագրերն իրականացվում են տեղական, տարածքային, պետական և միջազգային շահագրգիռ կողմերի հետ համատեղ և ուղղված են օրենսդրության կատարելագործմանը և կառավարման բոլոր մակարդակների ինստիտուցիոնալ կարողությունների ամրապնդմանը:</a:t>
            </a:r>
            <a:r>
              <a:rPr lang="en-GB" sz="1200" dirty="0"/>
              <a:t> </a:t>
            </a:r>
            <a:r>
              <a:rPr lang="hy-AM" sz="1200" dirty="0"/>
              <a:t> </a:t>
            </a:r>
            <a:endParaRPr lang="en-GB" sz="1200" dirty="0"/>
          </a:p>
          <a:p>
            <a:r>
              <a:rPr lang="en-GB" sz="1200" dirty="0"/>
              <a:t> </a:t>
            </a:r>
          </a:p>
          <a:p>
            <a:r>
              <a:rPr lang="hy-AM" sz="1200" dirty="0"/>
              <a:t>Փորձագիտական կենտրոնը իրավական և քաղաքական խորհրդատվության, հենանիշների, գնահատումների և նորարարական մեթոդաբանությունների միջոցով (այսուհետ՝ գործիքներ) տարածում է եվրոպական լավագույն փորձը և չափանիշները, այդ թվում՝ Տեղական ինքնակառավարման եվրոպական խարտիան և «Ժողովրդավարական լավ կառավարման 12 սկզբունքները»:</a:t>
            </a:r>
            <a:r>
              <a:rPr lang="en-GB" sz="1200" dirty="0"/>
              <a:t> </a:t>
            </a:r>
          </a:p>
          <a:p>
            <a:endParaRPr lang="en-GB" sz="1200" b="1" dirty="0"/>
          </a:p>
          <a:p>
            <a:endParaRPr lang="en-GB" sz="1200" b="1" dirty="0"/>
          </a:p>
          <a:p>
            <a:endParaRPr lang="en-GB" sz="1200" b="1" dirty="0"/>
          </a:p>
          <a:p>
            <a:endParaRPr lang="en-GB" sz="1200" b="1" dirty="0"/>
          </a:p>
          <a:p>
            <a:endParaRPr lang="en-GB" sz="1200" b="1" dirty="0"/>
          </a:p>
          <a:p>
            <a:endParaRPr lang="en-GB" sz="1200" b="1" dirty="0"/>
          </a:p>
          <a:p>
            <a:endParaRPr lang="en-GB" sz="1200" b="1" dirty="0"/>
          </a:p>
          <a:p>
            <a:endParaRPr lang="en-GB" sz="1200" b="1" dirty="0"/>
          </a:p>
          <a:p>
            <a:endParaRPr lang="en-GB" sz="1200" b="1" dirty="0"/>
          </a:p>
          <a:p>
            <a:endParaRPr lang="en-GB" sz="1200" b="1" dirty="0"/>
          </a:p>
          <a:p>
            <a:endParaRPr lang="en-GB" sz="1200" b="1" dirty="0"/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6F9124EA-9961-BE42-836D-5C8D27912371}"/>
              </a:ext>
            </a:extLst>
          </p:cNvPr>
          <p:cNvSpPr/>
          <p:nvPr/>
        </p:nvSpPr>
        <p:spPr>
          <a:xfrm>
            <a:off x="350874" y="374423"/>
            <a:ext cx="4321048" cy="949291"/>
          </a:xfrm>
          <a:prstGeom prst="rect">
            <a:avLst/>
          </a:prstGeom>
        </p:spPr>
        <p:txBody>
          <a:bodyPr wrap="none" lIns="124615" tIns="124615" rIns="124615" bIns="124615">
            <a:spAutoFit/>
          </a:bodyPr>
          <a:lstStyle/>
          <a:p>
            <a:pPr marL="5495" lvl="1">
              <a:spcBef>
                <a:spcPts val="1246"/>
              </a:spcBef>
              <a:spcAft>
                <a:spcPts val="415"/>
              </a:spcAft>
            </a:pPr>
            <a:r>
              <a:rPr lang="hy-AM" sz="1600" b="1" cap="all" dirty="0">
                <a:solidFill>
                  <a:srgbClr val="000000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 (Titoli CS)"/>
              </a:rPr>
              <a:t>ԵՎՐՈՊԱՅԻ ԽՈՐՀՈՒՐԴ</a:t>
            </a:r>
            <a:r>
              <a:rPr lang="en-GB" sz="1600" b="1" cap="all" dirty="0">
                <a:solidFill>
                  <a:srgbClr val="000000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 (Titoli CS)"/>
              </a:rPr>
              <a:t> </a:t>
            </a:r>
          </a:p>
          <a:p>
            <a:pPr marL="5495" lvl="1">
              <a:spcBef>
                <a:spcPts val="1246"/>
              </a:spcBef>
              <a:spcAft>
                <a:spcPts val="415"/>
              </a:spcAft>
            </a:pPr>
            <a:r>
              <a:rPr lang="hy-AM" sz="1600" b="1" cap="all" dirty="0">
                <a:solidFill>
                  <a:srgbClr val="000000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 (Titoli CS)"/>
              </a:rPr>
              <a:t>ԼԱՎ ԿԱՌԱՎԱՐՄԱՆ </a:t>
            </a:r>
            <a:r>
              <a:rPr lang="hy-AM" sz="1600" b="1" cap="all" dirty="0" smtClean="0">
                <a:solidFill>
                  <a:srgbClr val="000000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 (Titoli CS)"/>
              </a:rPr>
              <a:t>ՓՈՐՁԱԳԻՏԱԿԱՆ </a:t>
            </a:r>
            <a:r>
              <a:rPr lang="hy-AM" sz="1600" b="1" cap="all" dirty="0">
                <a:solidFill>
                  <a:srgbClr val="000000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 (Titoli CS)"/>
              </a:rPr>
              <a:t>ԿԵՆՏՐՈՆ</a:t>
            </a:r>
            <a:endParaRPr lang="it-IT" sz="1600" b="1" cap="all" dirty="0">
              <a:solidFill>
                <a:srgbClr val="000000"/>
              </a:solidFill>
              <a:latin typeface="Calibri Light" panose="020F0302020204030204" pitchFamily="34" charset="0"/>
              <a:ea typeface="Times New Roman" panose="02020603050405020304" pitchFamily="18" charset="0"/>
              <a:cs typeface="Times New Roman (Titoli CS)"/>
            </a:endParaRPr>
          </a:p>
        </p:txBody>
      </p:sp>
      <p:cxnSp>
        <p:nvCxnSpPr>
          <p:cNvPr id="5" name="Connettore 1 4">
            <a:extLst>
              <a:ext uri="{FF2B5EF4-FFF2-40B4-BE49-F238E27FC236}">
                <a16:creationId xmlns:a16="http://schemas.microsoft.com/office/drawing/2014/main" id="{C075A007-2549-0448-AF85-D24FA081EDBE}"/>
              </a:ext>
            </a:extLst>
          </p:cNvPr>
          <p:cNvCxnSpPr/>
          <p:nvPr/>
        </p:nvCxnSpPr>
        <p:spPr>
          <a:xfrm>
            <a:off x="0" y="872308"/>
            <a:ext cx="4117997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>
            <a:extLst>
              <a:ext uri="{FF2B5EF4-FFF2-40B4-BE49-F238E27FC236}">
                <a16:creationId xmlns:a16="http://schemas.microsoft.com/office/drawing/2014/main" id="{3F949789-88E7-F64E-8D4C-237DB220323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4" t="2105" r="2124" b="3858"/>
          <a:stretch/>
        </p:blipFill>
        <p:spPr bwMode="auto">
          <a:xfrm>
            <a:off x="3404598" y="7892716"/>
            <a:ext cx="3453402" cy="2013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4FC39F3B-BE2A-4142-960A-0A00409C0CD1}"/>
              </a:ext>
            </a:extLst>
          </p:cNvPr>
          <p:cNvSpPr txBox="1"/>
          <p:nvPr/>
        </p:nvSpPr>
        <p:spPr>
          <a:xfrm>
            <a:off x="395601" y="5700484"/>
            <a:ext cx="3164345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y-AM" sz="1200" b="1" dirty="0" smtClean="0">
                <a:solidFill>
                  <a:schemeClr val="bg1"/>
                </a:solidFill>
              </a:rPr>
              <a:t>Փորձագիտական </a:t>
            </a:r>
            <a:r>
              <a:rPr lang="hy-AM" sz="1200" b="1" dirty="0">
                <a:solidFill>
                  <a:schemeClr val="bg1"/>
                </a:solidFill>
              </a:rPr>
              <a:t>կենտրոնի առաջնահերթություններից է կարողությունների զարգացման նորարարական գործիքների մշակումն ու տարածումը: Այս գործիքները հիմնված են եվրոպական լավագույն փորձի վրա և հնարավորություն են տալիս ամրապնդել և գնահատել պետական մարմինների կարողությունները տարբեր ոլորտներում: Բոլոր շահագրգիռ մարմիններին առաջարկվում է օգտագործել գործիքները՝ հեղինակային իրավունքը պահպաման, Կենտրոնի կողմից որակավորված </a:t>
            </a:r>
            <a:r>
              <a:rPr lang="hy-AM" sz="1200" b="1" dirty="0">
                <a:solidFill>
                  <a:schemeClr val="bg1"/>
                </a:solidFill>
                <a:latin typeface="Sylfaen" panose="010A0502050306030303" pitchFamily="18" charset="0"/>
              </a:rPr>
              <a:t>և</a:t>
            </a:r>
            <a:r>
              <a:rPr lang="hy-AM" sz="1200" b="1" dirty="0">
                <a:solidFill>
                  <a:schemeClr val="bg1"/>
                </a:solidFill>
              </a:rPr>
              <a:t> հավաստագրված մասնագետների ներգրավման և Կենտրոնին այդ մասին ծանուցման պայմանով։</a:t>
            </a:r>
            <a:r>
              <a:rPr lang="en-GB" sz="1200" b="1" dirty="0">
                <a:solidFill>
                  <a:schemeClr val="bg1"/>
                </a:solidFill>
              </a:rPr>
              <a:t> </a:t>
            </a:r>
          </a:p>
          <a:p>
            <a:r>
              <a:rPr lang="en-GB" sz="1200" b="1" dirty="0">
                <a:solidFill>
                  <a:schemeClr val="bg1"/>
                </a:solidFill>
              </a:rPr>
              <a:t> </a:t>
            </a:r>
          </a:p>
          <a:p>
            <a:r>
              <a:rPr lang="hy-AM" sz="1200" b="1" dirty="0" smtClean="0">
                <a:solidFill>
                  <a:schemeClr val="bg1"/>
                </a:solidFill>
              </a:rPr>
              <a:t>Փորձագիտական </a:t>
            </a:r>
            <a:r>
              <a:rPr lang="hy-AM" sz="1200" b="1" dirty="0">
                <a:solidFill>
                  <a:schemeClr val="bg1"/>
                </a:solidFill>
              </a:rPr>
              <a:t>կենտրոնը կարող է աջակցություն ցուցաբերել գործիքների տեղայնամցման և կիրառման, ինչպես նաև տեղական փորձագետների ուսուցման հարցերում:</a:t>
            </a:r>
            <a:r>
              <a:rPr lang="en-GB" sz="1200" b="1" dirty="0">
                <a:solidFill>
                  <a:schemeClr val="bg1"/>
                </a:solidFill>
              </a:rPr>
              <a:t> </a:t>
            </a:r>
          </a:p>
          <a:p>
            <a:endParaRPr lang="en-GB" sz="1200" dirty="0"/>
          </a:p>
        </p:txBody>
      </p:sp>
      <p:cxnSp>
        <p:nvCxnSpPr>
          <p:cNvPr id="15" name="Connettore 1 14">
            <a:extLst>
              <a:ext uri="{FF2B5EF4-FFF2-40B4-BE49-F238E27FC236}">
                <a16:creationId xmlns:a16="http://schemas.microsoft.com/office/drawing/2014/main" id="{2E109DAA-38D7-474E-B6E3-F2E157B0C8C0}"/>
              </a:ext>
            </a:extLst>
          </p:cNvPr>
          <p:cNvCxnSpPr>
            <a:cxnSpLocks/>
          </p:cNvCxnSpPr>
          <p:nvPr/>
        </p:nvCxnSpPr>
        <p:spPr>
          <a:xfrm flipV="1">
            <a:off x="6239899" y="79899"/>
            <a:ext cx="0" cy="5620585"/>
          </a:xfrm>
          <a:prstGeom prst="line">
            <a:avLst/>
          </a:prstGeom>
          <a:ln w="28575" cmpd="sng">
            <a:solidFill>
              <a:srgbClr val="F07E32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9C976C84-7B1A-0547-9032-45AEEF833177}"/>
              </a:ext>
            </a:extLst>
          </p:cNvPr>
          <p:cNvSpPr txBox="1"/>
          <p:nvPr/>
        </p:nvSpPr>
        <p:spPr>
          <a:xfrm rot="16200000">
            <a:off x="4289022" y="6215872"/>
            <a:ext cx="46399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b="1" dirty="0" err="1">
                <a:solidFill>
                  <a:srgbClr val="0E3B85"/>
                </a:solidFill>
              </a:rPr>
              <a:t>www.coe.int</a:t>
            </a:r>
            <a:r>
              <a:rPr lang="it-IT" sz="1400" b="1" dirty="0">
                <a:solidFill>
                  <a:srgbClr val="0E3B85"/>
                </a:solidFill>
              </a:rPr>
              <a:t>/en/web/</a:t>
            </a:r>
            <a:r>
              <a:rPr lang="it-IT" sz="1400" b="1" dirty="0" err="1">
                <a:solidFill>
                  <a:srgbClr val="0E3B85"/>
                </a:solidFill>
              </a:rPr>
              <a:t>good</a:t>
            </a:r>
            <a:r>
              <a:rPr lang="it-IT" sz="1400" b="1" dirty="0">
                <a:solidFill>
                  <a:srgbClr val="0E3B85"/>
                </a:solidFill>
              </a:rPr>
              <a:t>-governance/centre-of-expertise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9F0B1AF9-B272-2B44-A33D-350B25CF8938}"/>
              </a:ext>
            </a:extLst>
          </p:cNvPr>
          <p:cNvSpPr txBox="1"/>
          <p:nvPr/>
        </p:nvSpPr>
        <p:spPr>
          <a:xfrm>
            <a:off x="3225258" y="9644390"/>
            <a:ext cx="40748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100" dirty="0"/>
              <a:t>- 2 -</a:t>
            </a:r>
          </a:p>
        </p:txBody>
      </p:sp>
    </p:spTree>
    <p:extLst>
      <p:ext uri="{BB962C8B-B14F-4D97-AF65-F5344CB8AC3E}">
        <p14:creationId xmlns:p14="http://schemas.microsoft.com/office/powerpoint/2010/main" val="24519048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Immagine 64" descr="Immagine che contiene edificio, facciata, tavolo, ripieno&#10;&#10;Descrizione generata automaticamente">
            <a:extLst>
              <a:ext uri="{FF2B5EF4-FFF2-40B4-BE49-F238E27FC236}">
                <a16:creationId xmlns:a16="http://schemas.microsoft.com/office/drawing/2014/main" id="{37B58977-C8E7-A245-A4DA-2A848DA380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10000"/>
          </a:blip>
          <a:srcRect l="52197" r="13318" b="1"/>
          <a:stretch/>
        </p:blipFill>
        <p:spPr>
          <a:xfrm>
            <a:off x="0" y="0"/>
            <a:ext cx="6858000" cy="9925137"/>
          </a:xfrm>
          <a:prstGeom prst="rect">
            <a:avLst/>
          </a:prstGeom>
        </p:spPr>
      </p:pic>
      <p:sp>
        <p:nvSpPr>
          <p:cNvPr id="38" name="Rettangolo 37">
            <a:extLst>
              <a:ext uri="{FF2B5EF4-FFF2-40B4-BE49-F238E27FC236}">
                <a16:creationId xmlns:a16="http://schemas.microsoft.com/office/drawing/2014/main" id="{6446659F-7372-C04A-AAEB-485EFC8F45B8}"/>
              </a:ext>
            </a:extLst>
          </p:cNvPr>
          <p:cNvSpPr/>
          <p:nvPr/>
        </p:nvSpPr>
        <p:spPr>
          <a:xfrm>
            <a:off x="350874" y="1308845"/>
            <a:ext cx="6145619" cy="8249820"/>
          </a:xfrm>
          <a:prstGeom prst="rect">
            <a:avLst/>
          </a:prstGeom>
        </p:spPr>
        <p:txBody>
          <a:bodyPr wrap="square" lIns="124615" tIns="124615" rIns="124615" bIns="124615" numCol="2" spcCol="360000">
            <a:noAutofit/>
          </a:bodyPr>
          <a:lstStyle/>
          <a:p>
            <a:r>
              <a:rPr lang="en-GB" sz="900" dirty="0"/>
              <a:t>COVID-19 </a:t>
            </a:r>
            <a:r>
              <a:rPr lang="hy-AM" sz="900" dirty="0"/>
              <a:t>համաճարակի հետևանքով պետական մարմինները բախվեցին արտակարգ իրավիճակի, որն աննախադեպ էր և՛ ծավալով և՛ ընդգրկույթով: Նրանք ստիպված եղան շտապ միջոցներ ձեռնարկել հանրային առողջությանը սպառնացող վտանգը վերացնելու և համաճարակը զսպելու համար: Նրանք նաև ստիպված եղան անդրադառնալ պետական կառավարման արդյունավետության և շարունակականության ապահովման մարտահրավերներին` ղեկավարվելով Լավ ժողովրդավարական կառավարման 12 սկզբունքներով, մասնավորապես՝  քաղաքացիական մասնակցության։</a:t>
            </a:r>
          </a:p>
          <a:p>
            <a:r>
              <a:rPr lang="hy-AM" sz="900" dirty="0"/>
              <a:t>Ինչպես ընդգծված է Ժողովրդավարության և կառավարման եվրոպական հանձնաժողովի (այսուհետ՝ ԺԿԵՀ) Ժողովրդավարական կառավարման և </a:t>
            </a:r>
            <a:r>
              <a:rPr lang="en-GB" sz="900" dirty="0"/>
              <a:t>COVID-19-</a:t>
            </a:r>
            <a:r>
              <a:rPr lang="hy-AM" sz="900" dirty="0"/>
              <a:t>ի մասին զեկույցում  «Այս փորձից քաղված հիմնական դասն այն է, որ ուժեղ և արդյունավետ բազմամակարդակ կառավարումը կարևոր է արտակարգ իրավիճակների, ներառյալ համավարակների կանխարգելման, բացահայտման և կառավարման համար: Դիմակայունությունը, ճկունությունը, կարողությունը և համակարգումը կարևոր են ժողովրդավարական լավ կառավարման և հիմնական ծառայությունների շարունակականության ապահովման համար, միաժամանակ վերահսեկելով վարակների մակարդակը և արձագանքելով նոր խնդիրներին: Արձագանքը պետք է նաև համապատասխանի ժողովրդավարության, մարդու իրավունքների և օրենքի գերակայության հիմնարար արժեքներին։» (ԺԿԵՀ (2020)20, էջ 5)։</a:t>
            </a:r>
          </a:p>
          <a:p>
            <a:r>
              <a:rPr lang="hy-AM" sz="900" dirty="0"/>
              <a:t>Քանի որ արտակարգ իրավիճակների կառավարման գործընթացում յուրաքանչյուր օր հղի է նոր մարտահրավերներով, պետական մարմինների ստիպված են լինում վերանայել «անցյալի» գործելակերպի արժեքները (այսինքն ՝ այն գործիքները, որոնցով պետական մարմինները ղեկավարում են ներկան) և «ապագա» ռազմավարությունները (ակսինքն՝ ինչպես ներկայիս պրակտիկան կարող է զարգանալ և բարելավվել արդյունավետության և ազդեցության տեսանկյունից): Այդ գործելակերպի և ռազմավարության քննադատական գնահատումը առաջնային նշանակություն ունի անդամ պետությունների համար` համապարփակ և արդյունավետ գործիքներ մշակելիս, որոնք կօգնեն կանխատեսել մարտահրավերները և արձագանքել դրանց:</a:t>
            </a:r>
          </a:p>
          <a:p>
            <a:r>
              <a:rPr lang="en-GB" sz="900" dirty="0"/>
              <a:t>COVID-19-</a:t>
            </a:r>
            <a:r>
              <a:rPr lang="hy-AM" sz="900" dirty="0"/>
              <a:t>ի արտակարգ իրավիճակը և դրա հետևանքները մոտակա տարիներին կշարունակեն ազդել պետական կառավարման ողջ սոցիալական, տնտեսական և ինստիտուցիոնալ կառուցվածքների վրա՝ անդրադառնալով քաղաքացիական մասնակցության և բոլոր մակարդակներում ժողովրդավարական կառավարման վրա: Ուստի անհրաժեշտ է խորը վերլուծության ենթարկել պետական կառավարման մարմինների՝ նման արտառոց հանգամանքներին արձագանքելու պատրաստվածությունն ու ունակությունը` կազմակերպչական և </a:t>
            </a:r>
            <a:r>
              <a:rPr lang="hy-AM" sz="1000" dirty="0"/>
              <a:t>վարչական առումով և քաղաքացիական հասարակության մակարդակում</a:t>
            </a:r>
            <a:r>
              <a:rPr lang="hy-AM" sz="900" dirty="0"/>
              <a:t>: Հաշվի առնելով իրականացվող միջոցառումների հնարավոր հետևանքները, հարկ է նաև ուշադրություն դարձնել տեղական մակարդակում լավ ժողովրդավարական կառավարման սկզբունքների </a:t>
            </a:r>
            <a:r>
              <a:rPr lang="hy-AM" sz="1000" dirty="0"/>
              <a:t>պահպանմանը:</a:t>
            </a:r>
          </a:p>
          <a:p>
            <a:endParaRPr lang="en-GB" sz="800" dirty="0"/>
          </a:p>
          <a:p>
            <a:r>
              <a:rPr lang="en-GB" sz="1050" dirty="0" err="1"/>
              <a:t>ReBuS</a:t>
            </a:r>
            <a:r>
              <a:rPr lang="en-GB" sz="1050" dirty="0"/>
              <a:t>` </a:t>
            </a:r>
            <a:r>
              <a:rPr lang="hy-AM" sz="1050" dirty="0"/>
              <a:t>դիմակայունության զարգացման ռազմավարությունների գործիքակազմն առաջարկում է նման գնահատման հենք, որը ձևավորվում է կայունության և հուսալիության հասկացությունների հիման վրա. համեմատաբար նոր քաղաքական լուծումներ, որոնք հնարավոր ցնցումների ազդեցությունը վերացնելու կամ նվազագույնի հասցնելու համար գործադրում են համակարգերի և իրականացնողների, այդ թվում՝ համայնքների ներուժը:  </a:t>
            </a:r>
          </a:p>
          <a:p>
            <a:r>
              <a:rPr lang="hy-AM" sz="1050" dirty="0"/>
              <a:t>Այս հասկացություններն արտացոլում են քաղաքականության մշակման գործընթացի վերջին հարացույցային (</a:t>
            </a:r>
            <a:r>
              <a:rPr lang="en-GB" sz="1050" dirty="0"/>
              <a:t>paradigm) </a:t>
            </a:r>
            <a:r>
              <a:rPr lang="hy-AM" sz="1050" dirty="0"/>
              <a:t>փոփոխությունը՝ աղետների կառավարման հարցում ավելի ավանդական մոտեցումներից դեպի ռիսկը նվազեցնող, դիմակայունություն բարձրացնող և վերականգնման ու գործունակության վրա հիմնված ռազմավարությունների մշակմ</a:t>
            </a:r>
            <a:r>
              <a:rPr lang="hy-AM" sz="1100" dirty="0"/>
              <a:t>անն ուղղված հասցեակա</a:t>
            </a:r>
            <a:r>
              <a:rPr lang="hy-AM" sz="1050" dirty="0"/>
              <a:t>ն մոտեցումը:</a:t>
            </a:r>
          </a:p>
          <a:p>
            <a:endParaRPr lang="en-GB" sz="1200" dirty="0"/>
          </a:p>
        </p:txBody>
      </p:sp>
      <p:sp>
        <p:nvSpPr>
          <p:cNvPr id="39" name="Rettangolo 38">
            <a:extLst>
              <a:ext uri="{FF2B5EF4-FFF2-40B4-BE49-F238E27FC236}">
                <a16:creationId xmlns:a16="http://schemas.microsoft.com/office/drawing/2014/main" id="{6F418D1E-CAC1-F64D-8443-8C8CF3B699C6}"/>
              </a:ext>
            </a:extLst>
          </p:cNvPr>
          <p:cNvSpPr/>
          <p:nvPr/>
        </p:nvSpPr>
        <p:spPr>
          <a:xfrm>
            <a:off x="350874" y="374423"/>
            <a:ext cx="6247857" cy="497885"/>
          </a:xfrm>
          <a:prstGeom prst="rect">
            <a:avLst/>
          </a:prstGeom>
        </p:spPr>
        <p:txBody>
          <a:bodyPr wrap="none" lIns="124615" tIns="124615" rIns="124615" bIns="124615">
            <a:spAutoFit/>
          </a:bodyPr>
          <a:lstStyle/>
          <a:p>
            <a:pPr marL="5495" lvl="1" algn="ctr">
              <a:spcBef>
                <a:spcPts val="1246"/>
              </a:spcBef>
              <a:spcAft>
                <a:spcPts val="415"/>
              </a:spcAft>
            </a:pPr>
            <a:r>
              <a:rPr lang="hy-AM" sz="1600" b="1" cap="all" dirty="0" smtClean="0">
                <a:solidFill>
                  <a:srgbClr val="000000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 (Titoli CS)"/>
              </a:rPr>
              <a:t>ԴԻՄԱԿԱՅՈՒՆՈՒԹՅՈՒՆ ԵՎ ԼԱՎ ԺՈՂՈՎՐԴԱՎԱՐԱԿԱՆ ԿԱՌԱՎԱՐՈՒՄ</a:t>
            </a:r>
            <a:endParaRPr lang="it-IT" sz="1600" b="1" cap="all" dirty="0">
              <a:solidFill>
                <a:srgbClr val="000000"/>
              </a:solidFill>
              <a:latin typeface="Calibri Light" panose="020F0302020204030204" pitchFamily="34" charset="0"/>
              <a:ea typeface="Times New Roman" panose="02020603050405020304" pitchFamily="18" charset="0"/>
              <a:cs typeface="Times New Roman (Titoli CS)"/>
            </a:endParaRPr>
          </a:p>
        </p:txBody>
      </p:sp>
      <p:cxnSp>
        <p:nvCxnSpPr>
          <p:cNvPr id="40" name="Connettore 1 39">
            <a:extLst>
              <a:ext uri="{FF2B5EF4-FFF2-40B4-BE49-F238E27FC236}">
                <a16:creationId xmlns:a16="http://schemas.microsoft.com/office/drawing/2014/main" id="{89B8A97E-A3C9-EC44-AAF6-85B7940387A6}"/>
              </a:ext>
            </a:extLst>
          </p:cNvPr>
          <p:cNvCxnSpPr>
            <a:cxnSpLocks/>
          </p:cNvCxnSpPr>
          <p:nvPr/>
        </p:nvCxnSpPr>
        <p:spPr>
          <a:xfrm>
            <a:off x="0" y="872308"/>
            <a:ext cx="4953281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Pentagon 6">
            <a:extLst>
              <a:ext uri="{FF2B5EF4-FFF2-40B4-BE49-F238E27FC236}">
                <a16:creationId xmlns:a16="http://schemas.microsoft.com/office/drawing/2014/main" id="{068CA1AC-14B2-3D46-8087-6DB7A0967659}"/>
              </a:ext>
            </a:extLst>
          </p:cNvPr>
          <p:cNvSpPr/>
          <p:nvPr/>
        </p:nvSpPr>
        <p:spPr>
          <a:xfrm>
            <a:off x="3492001" y="6997223"/>
            <a:ext cx="3240000" cy="774484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15" dirty="0">
              <a:latin typeface="Lato Light" panose="020F0502020204030203" pitchFamily="34" charset="0"/>
            </a:endParaRPr>
          </a:p>
        </p:txBody>
      </p:sp>
      <p:sp>
        <p:nvSpPr>
          <p:cNvPr id="52" name="Pentagon 7">
            <a:extLst>
              <a:ext uri="{FF2B5EF4-FFF2-40B4-BE49-F238E27FC236}">
                <a16:creationId xmlns:a16="http://schemas.microsoft.com/office/drawing/2014/main" id="{7E368F5B-CB26-2046-BAB6-5B1E3A81CF2B}"/>
              </a:ext>
            </a:extLst>
          </p:cNvPr>
          <p:cNvSpPr/>
          <p:nvPr/>
        </p:nvSpPr>
        <p:spPr>
          <a:xfrm>
            <a:off x="3492001" y="7771338"/>
            <a:ext cx="3240000" cy="760855"/>
          </a:xfrm>
          <a:prstGeom prst="homePlat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15" dirty="0">
              <a:latin typeface="Lato Light" panose="020F0502020204030203" pitchFamily="34" charset="0"/>
            </a:endParaRPr>
          </a:p>
        </p:txBody>
      </p:sp>
      <p:sp>
        <p:nvSpPr>
          <p:cNvPr id="53" name="Pentagon 8">
            <a:extLst>
              <a:ext uri="{FF2B5EF4-FFF2-40B4-BE49-F238E27FC236}">
                <a16:creationId xmlns:a16="http://schemas.microsoft.com/office/drawing/2014/main" id="{C356B981-E295-E440-A25B-8259903CBCE8}"/>
              </a:ext>
            </a:extLst>
          </p:cNvPr>
          <p:cNvSpPr/>
          <p:nvPr/>
        </p:nvSpPr>
        <p:spPr>
          <a:xfrm>
            <a:off x="3492001" y="8531384"/>
            <a:ext cx="3240000" cy="743643"/>
          </a:xfrm>
          <a:prstGeom prst="homePlat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15" dirty="0">
              <a:latin typeface="Lato Light" panose="020F0502020204030203" pitchFamily="34" charset="0"/>
            </a:endParaRPr>
          </a:p>
        </p:txBody>
      </p:sp>
      <p:sp>
        <p:nvSpPr>
          <p:cNvPr id="54" name="Pentagon 9">
            <a:extLst>
              <a:ext uri="{FF2B5EF4-FFF2-40B4-BE49-F238E27FC236}">
                <a16:creationId xmlns:a16="http://schemas.microsoft.com/office/drawing/2014/main" id="{33B393E6-A8F9-6347-A31E-51FC5ECAE836}"/>
              </a:ext>
            </a:extLst>
          </p:cNvPr>
          <p:cNvSpPr/>
          <p:nvPr/>
        </p:nvSpPr>
        <p:spPr>
          <a:xfrm>
            <a:off x="3492001" y="6240415"/>
            <a:ext cx="3240000" cy="760855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15" dirty="0">
              <a:latin typeface="Lato Light" panose="020F0502020204030203" pitchFamily="34" charset="0"/>
            </a:endParaRPr>
          </a:p>
        </p:txBody>
      </p:sp>
      <p:sp>
        <p:nvSpPr>
          <p:cNvPr id="55" name="TextBox 40">
            <a:extLst>
              <a:ext uri="{FF2B5EF4-FFF2-40B4-BE49-F238E27FC236}">
                <a16:creationId xmlns:a16="http://schemas.microsoft.com/office/drawing/2014/main" id="{A9E632C3-9859-6E44-A9C6-7AF7BB5B5DE2}"/>
              </a:ext>
            </a:extLst>
          </p:cNvPr>
          <p:cNvSpPr txBox="1"/>
          <p:nvPr/>
        </p:nvSpPr>
        <p:spPr>
          <a:xfrm>
            <a:off x="3707348" y="8525394"/>
            <a:ext cx="1080000" cy="26161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hy-AM" sz="1100" b="1" dirty="0">
                <a:solidFill>
                  <a:schemeClr val="bg1"/>
                </a:solidFill>
                <a:ea typeface="League Spartan" charset="0"/>
                <a:cs typeface="Poppins" pitchFamily="2" charset="77"/>
              </a:rPr>
              <a:t>Ապահովում</a:t>
            </a:r>
            <a:endParaRPr lang="en-US" sz="1100" b="1" dirty="0">
              <a:solidFill>
                <a:schemeClr val="bg1"/>
              </a:solidFill>
              <a:ea typeface="League Spartan" charset="0"/>
              <a:cs typeface="Poppins" pitchFamily="2" charset="77"/>
            </a:endParaRPr>
          </a:p>
        </p:txBody>
      </p:sp>
      <p:sp>
        <p:nvSpPr>
          <p:cNvPr id="56" name="Subtitle 2">
            <a:extLst>
              <a:ext uri="{FF2B5EF4-FFF2-40B4-BE49-F238E27FC236}">
                <a16:creationId xmlns:a16="http://schemas.microsoft.com/office/drawing/2014/main" id="{225A04AE-0953-AB4A-8DB0-C0C977B95633}"/>
              </a:ext>
            </a:extLst>
          </p:cNvPr>
          <p:cNvSpPr txBox="1">
            <a:spLocks/>
          </p:cNvSpPr>
          <p:nvPr/>
        </p:nvSpPr>
        <p:spPr>
          <a:xfrm>
            <a:off x="3707348" y="8768894"/>
            <a:ext cx="2815360" cy="537686"/>
          </a:xfrm>
          <a:prstGeom prst="rect">
            <a:avLst/>
          </a:prstGeom>
        </p:spPr>
        <p:txBody>
          <a:bodyPr vert="horz" wrap="square" lIns="75285" tIns="37643" rIns="75285" bIns="3764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212"/>
              </a:lnSpc>
            </a:pPr>
            <a:r>
              <a:rPr lang="hy-AM" sz="1100" dirty="0">
                <a:solidFill>
                  <a:schemeClr val="bg1"/>
                </a:solidFill>
                <a:latin typeface="+mn-lt"/>
                <a:ea typeface="Lato Light" panose="020F0502020204030203" pitchFamily="34" charset="0"/>
                <a:cs typeface="Mukta ExtraLight" panose="020B0000000000000000" pitchFamily="34" charset="77"/>
              </a:rPr>
              <a:t>բոլոր մակարդակներում լավ ժողովրդավարական կառավարման սկզբունքների պահպանումը</a:t>
            </a:r>
            <a:endParaRPr lang="en-US" sz="1100" dirty="0">
              <a:solidFill>
                <a:schemeClr val="bg1"/>
              </a:solidFill>
              <a:latin typeface="+mn-lt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57" name="TextBox 42">
            <a:extLst>
              <a:ext uri="{FF2B5EF4-FFF2-40B4-BE49-F238E27FC236}">
                <a16:creationId xmlns:a16="http://schemas.microsoft.com/office/drawing/2014/main" id="{0D949EB5-7DF1-D743-BF51-170AF74CA76D}"/>
              </a:ext>
            </a:extLst>
          </p:cNvPr>
          <p:cNvSpPr txBox="1"/>
          <p:nvPr/>
        </p:nvSpPr>
        <p:spPr>
          <a:xfrm>
            <a:off x="3669083" y="6228856"/>
            <a:ext cx="1940867" cy="27699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hy-AM" sz="1200" b="1" dirty="0">
                <a:solidFill>
                  <a:schemeClr val="bg1"/>
                </a:solidFill>
                <a:ea typeface="League Spartan" charset="0"/>
                <a:cs typeface="Poppins" pitchFamily="2" charset="77"/>
              </a:rPr>
              <a:t>Համայնքի գնահատում</a:t>
            </a:r>
            <a:endParaRPr lang="en-US" sz="1400" b="1" dirty="0">
              <a:solidFill>
                <a:schemeClr val="bg1"/>
              </a:solidFill>
              <a:ea typeface="League Spartan" charset="0"/>
              <a:cs typeface="Poppins" pitchFamily="2" charset="77"/>
            </a:endParaRPr>
          </a:p>
        </p:txBody>
      </p:sp>
      <p:sp>
        <p:nvSpPr>
          <p:cNvPr id="58" name="Subtitle 2">
            <a:extLst>
              <a:ext uri="{FF2B5EF4-FFF2-40B4-BE49-F238E27FC236}">
                <a16:creationId xmlns:a16="http://schemas.microsoft.com/office/drawing/2014/main" id="{068A1F94-019F-D748-9CB4-50BA9909E7D2}"/>
              </a:ext>
            </a:extLst>
          </p:cNvPr>
          <p:cNvSpPr txBox="1">
            <a:spLocks/>
          </p:cNvSpPr>
          <p:nvPr/>
        </p:nvSpPr>
        <p:spPr>
          <a:xfrm>
            <a:off x="3681133" y="6459537"/>
            <a:ext cx="2815360" cy="537686"/>
          </a:xfrm>
          <a:prstGeom prst="rect">
            <a:avLst/>
          </a:prstGeom>
        </p:spPr>
        <p:txBody>
          <a:bodyPr vert="horz" wrap="square" lIns="75285" tIns="37643" rIns="75285" bIns="3764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212"/>
              </a:lnSpc>
            </a:pPr>
            <a:r>
              <a:rPr lang="hy-AM" sz="1100" dirty="0">
                <a:solidFill>
                  <a:schemeClr val="bg1"/>
                </a:solidFill>
                <a:latin typeface="+mn-lt"/>
                <a:ea typeface="Lato Light" panose="020F0502020204030203" pitchFamily="34" charset="0"/>
                <a:cs typeface="Mukta ExtraLight" panose="020B0000000000000000" pitchFamily="34" charset="77"/>
              </a:rPr>
              <a:t>սոցիալական, տնտեսական, ինստիտուցիոնալ և ֆիզիկական տարրերի ինտեգրում</a:t>
            </a:r>
            <a:endParaRPr lang="en-US" sz="1100" dirty="0">
              <a:solidFill>
                <a:schemeClr val="bg1"/>
              </a:solidFill>
              <a:latin typeface="+mn-lt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59" name="TextBox 44">
            <a:extLst>
              <a:ext uri="{FF2B5EF4-FFF2-40B4-BE49-F238E27FC236}">
                <a16:creationId xmlns:a16="http://schemas.microsoft.com/office/drawing/2014/main" id="{621E73EC-E110-A74A-81AB-BAADC59AC4FB}"/>
              </a:ext>
            </a:extLst>
          </p:cNvPr>
          <p:cNvSpPr txBox="1"/>
          <p:nvPr/>
        </p:nvSpPr>
        <p:spPr>
          <a:xfrm>
            <a:off x="3707348" y="7090424"/>
            <a:ext cx="2020352" cy="27699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hy-AM" sz="1200" b="1" dirty="0">
                <a:solidFill>
                  <a:schemeClr val="bg1"/>
                </a:solidFill>
                <a:ea typeface="League Spartan" charset="0"/>
                <a:cs typeface="Poppins" pitchFamily="2" charset="77"/>
              </a:rPr>
              <a:t>Բացահայտում</a:t>
            </a:r>
            <a:endParaRPr lang="en-US" sz="1200" b="1" dirty="0">
              <a:solidFill>
                <a:schemeClr val="bg1"/>
              </a:solidFill>
              <a:ea typeface="League Spartan" charset="0"/>
              <a:cs typeface="Poppins" pitchFamily="2" charset="77"/>
            </a:endParaRPr>
          </a:p>
        </p:txBody>
      </p:sp>
      <p:sp>
        <p:nvSpPr>
          <p:cNvPr id="60" name="Subtitle 2">
            <a:extLst>
              <a:ext uri="{FF2B5EF4-FFF2-40B4-BE49-F238E27FC236}">
                <a16:creationId xmlns:a16="http://schemas.microsoft.com/office/drawing/2014/main" id="{5BE39EBF-481D-0546-A60A-E9623CF11533}"/>
              </a:ext>
            </a:extLst>
          </p:cNvPr>
          <p:cNvSpPr txBox="1">
            <a:spLocks/>
          </p:cNvSpPr>
          <p:nvPr/>
        </p:nvSpPr>
        <p:spPr>
          <a:xfrm>
            <a:off x="3707348" y="7311455"/>
            <a:ext cx="2815360" cy="383798"/>
          </a:xfrm>
          <a:prstGeom prst="rect">
            <a:avLst/>
          </a:prstGeom>
        </p:spPr>
        <p:txBody>
          <a:bodyPr vert="horz" wrap="square" lIns="75285" tIns="37643" rIns="75285" bIns="3764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212"/>
              </a:lnSpc>
            </a:pPr>
            <a:r>
              <a:rPr lang="hy-AM" sz="1100" dirty="0">
                <a:solidFill>
                  <a:schemeClr val="bg1"/>
                </a:solidFill>
                <a:latin typeface="+mn-lt"/>
                <a:ea typeface="Lato Light" panose="020F0502020204030203" pitchFamily="34" charset="0"/>
                <a:cs typeface="Mukta ExtraLight" panose="020B0000000000000000" pitchFamily="34" charset="77"/>
              </a:rPr>
              <a:t>տեղական կարիքների, ռեսուրսների և կարողությունների</a:t>
            </a:r>
            <a:endParaRPr lang="en-US" sz="1100" dirty="0">
              <a:solidFill>
                <a:schemeClr val="bg1"/>
              </a:solidFill>
              <a:latin typeface="+mn-lt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61" name="TextBox 46">
            <a:extLst>
              <a:ext uri="{FF2B5EF4-FFF2-40B4-BE49-F238E27FC236}">
                <a16:creationId xmlns:a16="http://schemas.microsoft.com/office/drawing/2014/main" id="{A52A48E6-33FD-1344-9D1E-161053A38427}"/>
              </a:ext>
            </a:extLst>
          </p:cNvPr>
          <p:cNvSpPr txBox="1"/>
          <p:nvPr/>
        </p:nvSpPr>
        <p:spPr>
          <a:xfrm>
            <a:off x="3697933" y="7851328"/>
            <a:ext cx="1080000" cy="27699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hy-AM" sz="1200" b="1" dirty="0">
                <a:solidFill>
                  <a:schemeClr val="bg1"/>
                </a:solidFill>
                <a:ea typeface="League Spartan" charset="0"/>
                <a:cs typeface="Poppins" pitchFamily="2" charset="77"/>
              </a:rPr>
              <a:t>Խթանում</a:t>
            </a:r>
            <a:endParaRPr lang="en-US" sz="1200" b="1" dirty="0">
              <a:solidFill>
                <a:schemeClr val="bg1"/>
              </a:solidFill>
              <a:ea typeface="League Spartan" charset="0"/>
              <a:cs typeface="Poppins" pitchFamily="2" charset="77"/>
            </a:endParaRPr>
          </a:p>
        </p:txBody>
      </p:sp>
      <p:sp>
        <p:nvSpPr>
          <p:cNvPr id="62" name="Subtitle 2">
            <a:extLst>
              <a:ext uri="{FF2B5EF4-FFF2-40B4-BE49-F238E27FC236}">
                <a16:creationId xmlns:a16="http://schemas.microsoft.com/office/drawing/2014/main" id="{E5F3D6A5-0F43-9F4F-84A7-5B287ADFFF5C}"/>
              </a:ext>
            </a:extLst>
          </p:cNvPr>
          <p:cNvSpPr txBox="1">
            <a:spLocks/>
          </p:cNvSpPr>
          <p:nvPr/>
        </p:nvSpPr>
        <p:spPr>
          <a:xfrm>
            <a:off x="3694241" y="8069584"/>
            <a:ext cx="2815360" cy="383798"/>
          </a:xfrm>
          <a:prstGeom prst="rect">
            <a:avLst/>
          </a:prstGeom>
        </p:spPr>
        <p:txBody>
          <a:bodyPr vert="horz" wrap="square" lIns="75285" tIns="37643" rIns="75285" bIns="3764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212"/>
              </a:lnSpc>
            </a:pPr>
            <a:r>
              <a:rPr lang="hy-AM" sz="1100" dirty="0">
                <a:solidFill>
                  <a:schemeClr val="bg1"/>
                </a:solidFill>
                <a:latin typeface="+mn-lt"/>
                <a:ea typeface="Lato Light" panose="020F0502020204030203" pitchFamily="34" charset="0"/>
                <a:cs typeface="Mukta ExtraLight" panose="020B0000000000000000" pitchFamily="34" charset="77"/>
              </a:rPr>
              <a:t>մասնակցությունը որոշումների կայացման գործընթացներին</a:t>
            </a:r>
            <a:endParaRPr lang="en-US" sz="1100" dirty="0">
              <a:solidFill>
                <a:schemeClr val="bg1"/>
              </a:solidFill>
              <a:latin typeface="+mn-lt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63" name="Rettangolo 62">
            <a:extLst>
              <a:ext uri="{FF2B5EF4-FFF2-40B4-BE49-F238E27FC236}">
                <a16:creationId xmlns:a16="http://schemas.microsoft.com/office/drawing/2014/main" id="{67B66A82-44D6-854C-B50C-CD083C0A3A5D}"/>
              </a:ext>
            </a:extLst>
          </p:cNvPr>
          <p:cNvSpPr/>
          <p:nvPr/>
        </p:nvSpPr>
        <p:spPr>
          <a:xfrm>
            <a:off x="3429000" y="5726792"/>
            <a:ext cx="3021012" cy="436330"/>
          </a:xfrm>
          <a:prstGeom prst="rect">
            <a:avLst/>
          </a:prstGeom>
        </p:spPr>
        <p:txBody>
          <a:bodyPr wrap="none" lIns="124615" tIns="124615" rIns="124615" bIns="124615">
            <a:spAutoFit/>
          </a:bodyPr>
          <a:lstStyle/>
          <a:p>
            <a:pPr marL="5495" lvl="1">
              <a:spcBef>
                <a:spcPts val="1246"/>
              </a:spcBef>
              <a:spcAft>
                <a:spcPts val="415"/>
              </a:spcAft>
            </a:pPr>
            <a:r>
              <a:rPr lang="hy-AM" sz="1200" b="1" cap="all" dirty="0">
                <a:solidFill>
                  <a:srgbClr val="000000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 (Titoli CS)"/>
              </a:rPr>
              <a:t>ԴԻՄԱԿԱՅՈՒՆ ՀԱՄԱՅՆՔՆԵՐԻ ԿԱՌՈՒՑՈՒՄ</a:t>
            </a:r>
            <a:endParaRPr lang="it-IT" sz="1200" b="1" cap="all" dirty="0">
              <a:solidFill>
                <a:srgbClr val="000000"/>
              </a:solidFill>
              <a:latin typeface="Calibri Light" panose="020F0302020204030204" pitchFamily="34" charset="0"/>
              <a:ea typeface="Times New Roman" panose="02020603050405020304" pitchFamily="18" charset="0"/>
              <a:cs typeface="Times New Roman (Titoli CS)"/>
            </a:endParaRPr>
          </a:p>
        </p:txBody>
      </p:sp>
      <p:cxnSp>
        <p:nvCxnSpPr>
          <p:cNvPr id="64" name="Connettore 1 63">
            <a:extLst>
              <a:ext uri="{FF2B5EF4-FFF2-40B4-BE49-F238E27FC236}">
                <a16:creationId xmlns:a16="http://schemas.microsoft.com/office/drawing/2014/main" id="{D253F255-A34C-F740-816A-C19AC3E3BC31}"/>
              </a:ext>
            </a:extLst>
          </p:cNvPr>
          <p:cNvCxnSpPr>
            <a:cxnSpLocks/>
          </p:cNvCxnSpPr>
          <p:nvPr/>
        </p:nvCxnSpPr>
        <p:spPr>
          <a:xfrm>
            <a:off x="3427917" y="6086432"/>
            <a:ext cx="3427401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0D220325-A93C-424A-A84D-4EC79C126053}"/>
              </a:ext>
            </a:extLst>
          </p:cNvPr>
          <p:cNvSpPr txBox="1"/>
          <p:nvPr/>
        </p:nvSpPr>
        <p:spPr>
          <a:xfrm>
            <a:off x="3225258" y="9644390"/>
            <a:ext cx="40748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100" dirty="0"/>
              <a:t>- 3 -</a:t>
            </a:r>
          </a:p>
        </p:txBody>
      </p:sp>
    </p:spTree>
    <p:extLst>
      <p:ext uri="{BB962C8B-B14F-4D97-AF65-F5344CB8AC3E}">
        <p14:creationId xmlns:p14="http://schemas.microsoft.com/office/powerpoint/2010/main" val="14619082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dea, Brainstorming, Teamwork, Meeting, Thoughts">
            <a:extLst>
              <a:ext uri="{FF2B5EF4-FFF2-40B4-BE49-F238E27FC236}">
                <a16:creationId xmlns:a16="http://schemas.microsoft.com/office/drawing/2014/main" id="{8A45B576-1F24-A740-A678-2C17B05918DC}"/>
              </a:ext>
            </a:extLst>
          </p:cNvPr>
          <p:cNvPicPr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" b="15417"/>
          <a:stretch/>
        </p:blipFill>
        <p:spPr bwMode="auto">
          <a:xfrm>
            <a:off x="-5318" y="6048376"/>
            <a:ext cx="6873955" cy="3857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Triangolo rettangolo 61">
            <a:extLst>
              <a:ext uri="{FF2B5EF4-FFF2-40B4-BE49-F238E27FC236}">
                <a16:creationId xmlns:a16="http://schemas.microsoft.com/office/drawing/2014/main" id="{6F57DDC0-88A3-EB4D-A1D6-0D0B46926BA7}"/>
              </a:ext>
            </a:extLst>
          </p:cNvPr>
          <p:cNvSpPr/>
          <p:nvPr/>
        </p:nvSpPr>
        <p:spPr>
          <a:xfrm rot="8081814">
            <a:off x="163840" y="7054588"/>
            <a:ext cx="6868637" cy="3665639"/>
          </a:xfrm>
          <a:prstGeom prst="rtTriangle">
            <a:avLst/>
          </a:prstGeom>
          <a:solidFill>
            <a:srgbClr val="0070C0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3" name="Rettangolo 62">
            <a:extLst>
              <a:ext uri="{FF2B5EF4-FFF2-40B4-BE49-F238E27FC236}">
                <a16:creationId xmlns:a16="http://schemas.microsoft.com/office/drawing/2014/main" id="{F5DFDCF3-872B-454A-8FD7-A692FB32D0A5}"/>
              </a:ext>
            </a:extLst>
          </p:cNvPr>
          <p:cNvSpPr/>
          <p:nvPr/>
        </p:nvSpPr>
        <p:spPr>
          <a:xfrm>
            <a:off x="0" y="0"/>
            <a:ext cx="6863318" cy="787549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46"/>
          </a:p>
        </p:txBody>
      </p:sp>
      <p:sp>
        <p:nvSpPr>
          <p:cNvPr id="64" name="Rettangolo 63">
            <a:extLst>
              <a:ext uri="{FF2B5EF4-FFF2-40B4-BE49-F238E27FC236}">
                <a16:creationId xmlns:a16="http://schemas.microsoft.com/office/drawing/2014/main" id="{C5A9AAFA-CC59-7C4C-A87C-501857D23B20}"/>
              </a:ext>
            </a:extLst>
          </p:cNvPr>
          <p:cNvSpPr/>
          <p:nvPr/>
        </p:nvSpPr>
        <p:spPr>
          <a:xfrm>
            <a:off x="350874" y="374423"/>
            <a:ext cx="2039141" cy="497885"/>
          </a:xfrm>
          <a:prstGeom prst="rect">
            <a:avLst/>
          </a:prstGeom>
        </p:spPr>
        <p:txBody>
          <a:bodyPr wrap="none" lIns="124615" tIns="124615" rIns="124615" bIns="124615">
            <a:spAutoFit/>
          </a:bodyPr>
          <a:lstStyle/>
          <a:p>
            <a:pPr marL="5495" lvl="1">
              <a:spcBef>
                <a:spcPts val="1246"/>
              </a:spcBef>
              <a:spcAft>
                <a:spcPts val="415"/>
              </a:spcAft>
            </a:pPr>
            <a:r>
              <a:rPr lang="en-GB" sz="1600" b="1" dirty="0" err="1">
                <a:solidFill>
                  <a:schemeClr val="bg1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 (Titoli CS)"/>
              </a:rPr>
              <a:t>ReBuS</a:t>
            </a:r>
            <a:r>
              <a:rPr lang="hy-AM" sz="1600" b="1" dirty="0">
                <a:solidFill>
                  <a:schemeClr val="bg1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 (Titoli CS)"/>
              </a:rPr>
              <a:t>-ի իրագործում</a:t>
            </a:r>
            <a:endParaRPr lang="it-IT" sz="1600" b="1" cap="all" dirty="0">
              <a:solidFill>
                <a:schemeClr val="bg1"/>
              </a:solidFill>
              <a:latin typeface="Calibri Light" panose="020F0302020204030204" pitchFamily="34" charset="0"/>
              <a:ea typeface="Times New Roman" panose="02020603050405020304" pitchFamily="18" charset="0"/>
              <a:cs typeface="Times New Roman (Titoli CS)"/>
            </a:endParaRPr>
          </a:p>
        </p:txBody>
      </p:sp>
      <p:cxnSp>
        <p:nvCxnSpPr>
          <p:cNvPr id="65" name="Connettore 1 64">
            <a:extLst>
              <a:ext uri="{FF2B5EF4-FFF2-40B4-BE49-F238E27FC236}">
                <a16:creationId xmlns:a16="http://schemas.microsoft.com/office/drawing/2014/main" id="{6F807216-2C94-C649-95AC-D342630BB21B}"/>
              </a:ext>
            </a:extLst>
          </p:cNvPr>
          <p:cNvCxnSpPr/>
          <p:nvPr/>
        </p:nvCxnSpPr>
        <p:spPr>
          <a:xfrm>
            <a:off x="0" y="872308"/>
            <a:ext cx="411799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Rettangolo 65">
            <a:extLst>
              <a:ext uri="{FF2B5EF4-FFF2-40B4-BE49-F238E27FC236}">
                <a16:creationId xmlns:a16="http://schemas.microsoft.com/office/drawing/2014/main" id="{B1228402-7CD7-7948-8B4B-C36A37C012D1}"/>
              </a:ext>
            </a:extLst>
          </p:cNvPr>
          <p:cNvSpPr/>
          <p:nvPr/>
        </p:nvSpPr>
        <p:spPr>
          <a:xfrm>
            <a:off x="350874" y="925350"/>
            <a:ext cx="6145619" cy="6950144"/>
          </a:xfrm>
          <a:prstGeom prst="rect">
            <a:avLst/>
          </a:prstGeom>
        </p:spPr>
        <p:txBody>
          <a:bodyPr wrap="square" lIns="124615" tIns="124615" rIns="124615" bIns="124615" numCol="2" spcCol="360000">
            <a:noAutofit/>
          </a:bodyPr>
          <a:lstStyle/>
          <a:p>
            <a:r>
              <a:rPr lang="en-GB" sz="1000" dirty="0" err="1"/>
              <a:t>ReBuS</a:t>
            </a:r>
            <a:r>
              <a:rPr lang="en-GB" sz="1000" dirty="0"/>
              <a:t> </a:t>
            </a:r>
            <a:r>
              <a:rPr lang="hy-AM" sz="1000" dirty="0"/>
              <a:t>գործիքակազմը բարձր հարմարվողական և եզակի գործիք է, որը կարող է օգտագործվել Եվրոպայի խորհրդի անդամ պետությունների տարբեր վարչական, տարածքային և մշակութային միջավայրերում: Հաջորդ պարբերությունները նպատակն է հավանական օգտատերերին ներկայացնել իրականացման գործընթացի հիմնական կողմերը: </a:t>
            </a:r>
          </a:p>
          <a:p>
            <a:r>
              <a:rPr lang="en-GB" sz="1000" dirty="0" err="1"/>
              <a:t>ReBuS</a:t>
            </a:r>
            <a:r>
              <a:rPr lang="en-GB" sz="1000" dirty="0"/>
              <a:t> </a:t>
            </a:r>
            <a:r>
              <a:rPr lang="hy-AM" sz="1000" dirty="0"/>
              <a:t>գործիքակազմը կարող է իրականացվել վարչական/կառավարման մի քանի մակարդակներում.</a:t>
            </a:r>
          </a:p>
          <a:p>
            <a:r>
              <a:rPr lang="hy-AM" sz="1000" dirty="0"/>
              <a:t>-	Տեղական մակարդակ</a:t>
            </a:r>
          </a:p>
          <a:p>
            <a:r>
              <a:rPr lang="hy-AM" sz="1000" dirty="0"/>
              <a:t>-	Մարզային մակարդակ</a:t>
            </a:r>
          </a:p>
          <a:p>
            <a:r>
              <a:rPr lang="hy-AM" sz="1000" dirty="0"/>
              <a:t>-	Միջհամայնքային մակարդակ </a:t>
            </a:r>
          </a:p>
          <a:p>
            <a:r>
              <a:rPr lang="hy-AM" sz="1000" dirty="0"/>
              <a:t>-	Անդրսահմանային մակարդակ</a:t>
            </a:r>
          </a:p>
          <a:p>
            <a:r>
              <a:rPr lang="hy-AM" sz="1000" dirty="0"/>
              <a:t>Շահագրգիռ օգտատերերի առումով կարելի է դիտարկել․ </a:t>
            </a:r>
          </a:p>
          <a:p>
            <a:r>
              <a:rPr lang="hy-AM" sz="1000" dirty="0"/>
              <a:t>-	Գործընթացի շահառուներին (օրինակ, </a:t>
            </a:r>
            <a:r>
              <a:rPr lang="en-GB" sz="1000" dirty="0" err="1"/>
              <a:t>ReBuS</a:t>
            </a:r>
            <a:r>
              <a:rPr lang="en-GB" sz="1000" dirty="0"/>
              <a:t>-</a:t>
            </a:r>
            <a:r>
              <a:rPr lang="hy-AM" sz="1000" dirty="0"/>
              <a:t>ը կիրառող տեղական իշխանություններին):</a:t>
            </a:r>
          </a:p>
          <a:p>
            <a:r>
              <a:rPr lang="hy-AM" sz="1000" dirty="0"/>
              <a:t>-	Գործընթացը համակարգողներին, որոնք աջակցում են դրա իրականացմանը տարբեր համատեքստերում (օրինակ, </a:t>
            </a:r>
            <a:r>
              <a:rPr lang="en-GB" sz="1000" dirty="0" err="1"/>
              <a:t>ReBuS</a:t>
            </a:r>
            <a:r>
              <a:rPr lang="en-GB" sz="1000" dirty="0"/>
              <a:t>-</a:t>
            </a:r>
            <a:r>
              <a:rPr lang="hy-AM" sz="1000" dirty="0"/>
              <a:t>ին որոշակի տարածքային/վարչական համատեքստերում աջակցող կենտրոնական պետական մարմնին)։</a:t>
            </a:r>
          </a:p>
          <a:p>
            <a:r>
              <a:rPr lang="en-GB" sz="1000" dirty="0" err="1"/>
              <a:t>ReBuS</a:t>
            </a:r>
            <a:r>
              <a:rPr lang="en-GB" sz="1000" dirty="0"/>
              <a:t>-</a:t>
            </a:r>
            <a:r>
              <a:rPr lang="hy-AM" sz="1000" dirty="0"/>
              <a:t>ի հավանական օգտատերեր (առանց սահմանափակման) կարող են լինել․  </a:t>
            </a:r>
          </a:p>
          <a:p>
            <a:r>
              <a:rPr lang="hy-AM" sz="1000" dirty="0"/>
              <a:t>-	կենտրոնական մակարդակի պետական մարմինները (այս դեպքում օգտատերը պետք է նանշի տեղական/տարածքային մակարդակում գործընկերոջը): </a:t>
            </a:r>
          </a:p>
          <a:p>
            <a:r>
              <a:rPr lang="hy-AM" sz="1000" dirty="0"/>
              <a:t>-	Տեղական և (կամ) տարածքային մակարդակի պետական մարմինները:</a:t>
            </a:r>
          </a:p>
          <a:p>
            <a:r>
              <a:rPr lang="hy-AM" sz="1000" dirty="0"/>
              <a:t>-	Պետական մարմինների միավորումները (օրինակ՝ համայնքների միությունը)։</a:t>
            </a:r>
          </a:p>
          <a:p>
            <a:r>
              <a:rPr lang="hy-AM" sz="1000" dirty="0"/>
              <a:t>-	Քաղաքացիական պաշտպանության գործակալությունները: </a:t>
            </a:r>
          </a:p>
          <a:p>
            <a:r>
              <a:rPr lang="hy-AM" sz="1000" dirty="0"/>
              <a:t>Շահագրգիռ օգտատերը պետք է․</a:t>
            </a:r>
          </a:p>
          <a:p>
            <a:r>
              <a:rPr lang="hy-AM" sz="1000" dirty="0"/>
              <a:t>-	Ծանոթանա գործիքակազմին։</a:t>
            </a:r>
          </a:p>
          <a:p>
            <a:r>
              <a:rPr lang="hy-AM" sz="1000" dirty="0"/>
              <a:t>-	Խորհրդակցի տեղական/տարածքային/պետական մարմինների հետ, որոնք շահագրգռված են ներդնել </a:t>
            </a:r>
            <a:r>
              <a:rPr lang="en-GB" sz="1000" dirty="0" err="1"/>
              <a:t>ReBuS</a:t>
            </a:r>
            <a:r>
              <a:rPr lang="en-GB" sz="1000" dirty="0"/>
              <a:t>-</a:t>
            </a:r>
            <a:r>
              <a:rPr lang="hy-AM" sz="1000" dirty="0"/>
              <a:t>ը` պարզելու, թե որտեղ, ում հետ և ինչ մակարդակում է սկսվել վերջինիս իրականացումը (օրինակ` մեկ կամ մի քանի վարչական միավորների, մարզի և այլն): </a:t>
            </a:r>
          </a:p>
          <a:p>
            <a:r>
              <a:rPr lang="hy-AM" sz="1000" dirty="0"/>
              <a:t>-	Խորհրդատվության և հետագա օգնության համար կապ հաստատի Լավ կառավարման փորձագիտական կենտրոնի հետ: </a:t>
            </a:r>
          </a:p>
          <a:p>
            <a:r>
              <a:rPr lang="hy-AM" sz="1000" dirty="0"/>
              <a:t>Յուրաքանչյուր համատեքստում </a:t>
            </a:r>
            <a:r>
              <a:rPr lang="en-GB" sz="1000" dirty="0" err="1"/>
              <a:t>ReBuS</a:t>
            </a:r>
            <a:r>
              <a:rPr lang="en-GB" sz="1000" dirty="0"/>
              <a:t>-</a:t>
            </a:r>
            <a:r>
              <a:rPr lang="hy-AM" sz="1000" dirty="0"/>
              <a:t>ը գործարկելիս պետք է կատարվեն հետևյալ քայլերը. </a:t>
            </a:r>
          </a:p>
          <a:p>
            <a:r>
              <a:rPr lang="hy-AM" sz="1000" dirty="0"/>
              <a:t>-	Օգտատերը/իրականացնող գործընկերը կապ է հաստատում տեղական փորձագետների թիմի հետ: </a:t>
            </a:r>
          </a:p>
          <a:p>
            <a:r>
              <a:rPr lang="hy-AM" sz="1000" dirty="0"/>
              <a:t>-	Փորձագետների տեղական թիմը հրավիրվում է Եվրոպայի խորհրդի սեմինարի, որի նպատակն է․ </a:t>
            </a:r>
          </a:p>
          <a:p>
            <a:r>
              <a:rPr lang="hy-AM" sz="1000" dirty="0"/>
              <a:t>	</a:t>
            </a:r>
            <a:r>
              <a:rPr lang="en-GB" sz="1000" dirty="0" err="1"/>
              <a:t>ReBuS</a:t>
            </a:r>
            <a:r>
              <a:rPr lang="en-GB" sz="1000" dirty="0"/>
              <a:t> </a:t>
            </a:r>
            <a:r>
              <a:rPr lang="hy-AM" sz="1000" dirty="0"/>
              <a:t>գործիքակազմի բոլոր բաղադրիչների հասկանալը և գիտելիքի զարգացումը: </a:t>
            </a:r>
          </a:p>
          <a:p>
            <a:r>
              <a:rPr lang="hy-AM" sz="1000" dirty="0"/>
              <a:t>	Իրավիճակի և կարիքների վերլուծությունը այն համատեքստում, որում նախատեսվում է </a:t>
            </a:r>
            <a:r>
              <a:rPr lang="en-GB" sz="1000" dirty="0" err="1"/>
              <a:t>ReBuS</a:t>
            </a:r>
            <a:r>
              <a:rPr lang="en-GB" sz="1000" dirty="0"/>
              <a:t>-</a:t>
            </a:r>
            <a:r>
              <a:rPr lang="hy-AM" sz="1000" dirty="0"/>
              <a:t>ի կիրառումը։</a:t>
            </a:r>
          </a:p>
          <a:p>
            <a:r>
              <a:rPr lang="hy-AM" sz="1000" dirty="0"/>
              <a:t>	</a:t>
            </a:r>
            <a:r>
              <a:rPr lang="en-GB" sz="1000" dirty="0" err="1"/>
              <a:t>ReBuS</a:t>
            </a:r>
            <a:r>
              <a:rPr lang="en-GB" sz="1000" dirty="0"/>
              <a:t>-</a:t>
            </a:r>
            <a:r>
              <a:rPr lang="hy-AM" sz="1000" dirty="0"/>
              <a:t>ի իրականացման համար Գործողությունների ծրագրի նախնական տարբերակի կազմումը։  </a:t>
            </a:r>
          </a:p>
          <a:p>
            <a:r>
              <a:rPr lang="hy-AM" sz="1000" dirty="0"/>
              <a:t>Օգտատերերը/իրականացնող գործընկերները հետևելու են Գործիքակազմում նշված իրականացման հետևյալ չորս փուլերին.</a:t>
            </a:r>
          </a:p>
          <a:p>
            <a:r>
              <a:rPr lang="hy-AM" sz="1000" dirty="0"/>
              <a:t>-	Համայնքի մակարդակով դիմակայունության հատուկ աշխատանքային խմբի ստեղծում` հիմնված մանրակրկիտ և թափանցիկ քարտեզագրման և գնահատման գործընթացի վրա:</a:t>
            </a:r>
          </a:p>
          <a:p>
            <a:r>
              <a:rPr lang="hy-AM" sz="1000" dirty="0"/>
              <a:t>-	Դիմակայունության գնահատում հատուկ ցուցիչների միջոցով, որոնք թույլ են տալիս կատարել թիրախային համայնքի բոլոր տարրերի համապարփակ վերլուծություն: </a:t>
            </a:r>
          </a:p>
          <a:p>
            <a:r>
              <a:rPr lang="hy-AM" sz="1000" dirty="0"/>
              <a:t>-	Տեղական մակարդակում կայունության տեսլականի նպատակներ սահմանում, որոնք արտացոլում են առկա կարիքները և գերակայությունները, հաշվի առնելով առկա ռեսուրսները: </a:t>
            </a:r>
          </a:p>
          <a:p>
            <a:r>
              <a:rPr lang="hy-AM" sz="1000" dirty="0"/>
              <a:t>-	Դիմակայունության նպատակները գործողությունների վերածելու գործընթաց։</a:t>
            </a:r>
          </a:p>
          <a:p>
            <a:endParaRPr lang="en-GB" sz="1200" dirty="0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53BDAFB3-BC30-0448-B4B3-583B4C8A3F04}"/>
              </a:ext>
            </a:extLst>
          </p:cNvPr>
          <p:cNvSpPr txBox="1"/>
          <p:nvPr/>
        </p:nvSpPr>
        <p:spPr>
          <a:xfrm>
            <a:off x="3225258" y="9644390"/>
            <a:ext cx="40748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100" dirty="0">
                <a:solidFill>
                  <a:schemeClr val="bg1"/>
                </a:solidFill>
              </a:rPr>
              <a:t>- 4 -</a:t>
            </a:r>
          </a:p>
        </p:txBody>
      </p:sp>
    </p:spTree>
    <p:extLst>
      <p:ext uri="{BB962C8B-B14F-4D97-AF65-F5344CB8AC3E}">
        <p14:creationId xmlns:p14="http://schemas.microsoft.com/office/powerpoint/2010/main" val="5371469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Elemento grafico 38">
            <a:extLst>
              <a:ext uri="{FF2B5EF4-FFF2-40B4-BE49-F238E27FC236}">
                <a16:creationId xmlns:a16="http://schemas.microsoft.com/office/drawing/2014/main" id="{9CA00BFE-AC02-4244-BDD4-FD738D8AE9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flipH="1">
            <a:off x="-3" y="6078717"/>
            <a:ext cx="6858002" cy="3850562"/>
          </a:xfrm>
          <a:prstGeom prst="rect">
            <a:avLst/>
          </a:prstGeom>
        </p:spPr>
      </p:pic>
      <p:sp>
        <p:nvSpPr>
          <p:cNvPr id="2" name="Rettangolo 1">
            <a:extLst>
              <a:ext uri="{FF2B5EF4-FFF2-40B4-BE49-F238E27FC236}">
                <a16:creationId xmlns:a16="http://schemas.microsoft.com/office/drawing/2014/main" id="{52AC7663-B969-824F-80D8-40A8450063F0}"/>
              </a:ext>
            </a:extLst>
          </p:cNvPr>
          <p:cNvSpPr/>
          <p:nvPr/>
        </p:nvSpPr>
        <p:spPr>
          <a:xfrm>
            <a:off x="-6" y="6683258"/>
            <a:ext cx="3004463" cy="715070"/>
          </a:xfrm>
          <a:prstGeom prst="rect">
            <a:avLst/>
          </a:prstGeom>
          <a:solidFill>
            <a:schemeClr val="tx2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7" name="Rettangolo 136">
            <a:extLst>
              <a:ext uri="{FF2B5EF4-FFF2-40B4-BE49-F238E27FC236}">
                <a16:creationId xmlns:a16="http://schemas.microsoft.com/office/drawing/2014/main" id="{021E92D4-4CC5-6B46-9532-19534CB2038B}"/>
              </a:ext>
            </a:extLst>
          </p:cNvPr>
          <p:cNvSpPr>
            <a:spLocks noChangeAspect="1"/>
          </p:cNvSpPr>
          <p:nvPr/>
        </p:nvSpPr>
        <p:spPr>
          <a:xfrm>
            <a:off x="3946523" y="0"/>
            <a:ext cx="2911476" cy="605543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1" name="Triangolo rettangolo 170">
            <a:extLst>
              <a:ext uri="{FF2B5EF4-FFF2-40B4-BE49-F238E27FC236}">
                <a16:creationId xmlns:a16="http://schemas.microsoft.com/office/drawing/2014/main" id="{8F74B9E6-65DF-AD43-B2AA-3642DD3FF41F}"/>
              </a:ext>
            </a:extLst>
          </p:cNvPr>
          <p:cNvSpPr/>
          <p:nvPr/>
        </p:nvSpPr>
        <p:spPr>
          <a:xfrm flipV="1">
            <a:off x="3874779" y="-396"/>
            <a:ext cx="2919660" cy="1297412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0" name="Rettangolo 39">
            <a:extLst>
              <a:ext uri="{FF2B5EF4-FFF2-40B4-BE49-F238E27FC236}">
                <a16:creationId xmlns:a16="http://schemas.microsoft.com/office/drawing/2014/main" id="{54282252-77E5-A441-9424-A844D5C0B1EB}"/>
              </a:ext>
            </a:extLst>
          </p:cNvPr>
          <p:cNvSpPr/>
          <p:nvPr/>
        </p:nvSpPr>
        <p:spPr>
          <a:xfrm>
            <a:off x="355172" y="374422"/>
            <a:ext cx="3492389" cy="620996"/>
          </a:xfrm>
          <a:prstGeom prst="rect">
            <a:avLst/>
          </a:prstGeom>
        </p:spPr>
        <p:txBody>
          <a:bodyPr wrap="square" lIns="124615" tIns="124615" rIns="124615" bIns="124615">
            <a:spAutoFit/>
          </a:bodyPr>
          <a:lstStyle/>
          <a:p>
            <a:pPr marL="5495" lvl="1">
              <a:spcBef>
                <a:spcPts val="1246"/>
              </a:spcBef>
              <a:spcAft>
                <a:spcPts val="415"/>
              </a:spcAft>
            </a:pPr>
            <a:r>
              <a:rPr lang="en-GB" sz="1200" b="1" dirty="0" err="1"/>
              <a:t>ReBuS</a:t>
            </a:r>
            <a:r>
              <a:rPr lang="hy-AM" sz="1200" b="1" dirty="0"/>
              <a:t>՝ ԴԻՄԱԿԱՅՈՒՆՈՒԹՅԱՆ ԿԱՌՈՒՑՄԱՆ                                                                                                                              ՌԱԶՄԱՎԱՐՈՒԹՅՈՒՆՆԵՐ</a:t>
            </a:r>
            <a:endParaRPr lang="it-IT" sz="1200" b="1" cap="all" dirty="0">
              <a:latin typeface="Calibri Light" panose="020F0302020204030204" pitchFamily="34" charset="0"/>
              <a:ea typeface="Times New Roman" panose="02020603050405020304" pitchFamily="18" charset="0"/>
              <a:cs typeface="Times New Roman (Titoli CS)"/>
            </a:endParaRPr>
          </a:p>
        </p:txBody>
      </p:sp>
      <p:sp>
        <p:nvSpPr>
          <p:cNvPr id="42" name="Rettangolo 41">
            <a:extLst>
              <a:ext uri="{FF2B5EF4-FFF2-40B4-BE49-F238E27FC236}">
                <a16:creationId xmlns:a16="http://schemas.microsoft.com/office/drawing/2014/main" id="{3BF9E2F1-CD98-9748-AA46-CEB6DB06A208}"/>
              </a:ext>
            </a:extLst>
          </p:cNvPr>
          <p:cNvSpPr/>
          <p:nvPr/>
        </p:nvSpPr>
        <p:spPr>
          <a:xfrm>
            <a:off x="95250" y="958729"/>
            <a:ext cx="6762749" cy="4991789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r>
              <a:rPr lang="hy-AM" sz="1000" dirty="0"/>
              <a:t>Դիմակայունության կառուցումը ենթադրում է ռազմավարության մշակում, որը ներառում է համայնքի երկարաժամկետ տեսլականը:</a:t>
            </a:r>
            <a:r>
              <a:rPr lang="en-GB" sz="1000" dirty="0"/>
              <a:t> </a:t>
            </a:r>
          </a:p>
          <a:p>
            <a:endParaRPr lang="hy-AM" sz="1000" dirty="0"/>
          </a:p>
          <a:p>
            <a:r>
              <a:rPr lang="hy-AM" sz="1000" dirty="0"/>
              <a:t>Դիմակայունության զարգացման ռազմավարությունն ուղղված է համայնքի՝ ճգնաժամերին դիմակայելու, վերականգնվելու, հարմարվելու և հաղթահարելու կարողություններին: Այդ ռազմավարությունները չեն սահմանափակվում զուտ կազմակերպչական պատրաստվածությամբ և վերականգնման կարողությամբ, ձգտելով բարելավել պետական մարմինների աշխատանքը և լավ ժողովրդավարական կառավարման ընդհանուր մակարդակը:</a:t>
            </a:r>
            <a:endParaRPr lang="en-GB" sz="1000" dirty="0"/>
          </a:p>
          <a:p>
            <a:endParaRPr lang="en-GB" sz="1000" dirty="0"/>
          </a:p>
          <a:p>
            <a:pPr marL="5495" lvl="1" algn="just">
              <a:lnSpc>
                <a:spcPct val="125000"/>
              </a:lnSpc>
              <a:spcAft>
                <a:spcPts val="554"/>
              </a:spcAft>
            </a:pPr>
            <a:r>
              <a:rPr lang="en-GB" sz="1000" dirty="0" err="1">
                <a:cs typeface="Calibri" panose="020F0502020204030204" pitchFamily="34" charset="0"/>
              </a:rPr>
              <a:t>ReBuS</a:t>
            </a:r>
            <a:r>
              <a:rPr lang="en-GB" sz="1000" dirty="0">
                <a:cs typeface="Calibri" panose="020F0502020204030204" pitchFamily="34" charset="0"/>
              </a:rPr>
              <a:t>-</a:t>
            </a:r>
            <a:r>
              <a:rPr lang="hy-AM" sz="1000" dirty="0">
                <a:cs typeface="Calibri" panose="020F0502020204030204" pitchFamily="34" charset="0"/>
              </a:rPr>
              <a:t>ը․ </a:t>
            </a:r>
            <a:endParaRPr lang="en-GB" sz="1000" dirty="0"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18695" indent="-118695">
              <a:buFont typeface="Arial" charset="0"/>
              <a:buChar char="•"/>
            </a:pPr>
            <a:r>
              <a:rPr lang="hy-AM" sz="1000" dirty="0"/>
              <a:t>Իրազեկության բարելավման գործիք է, որը նպաստում է դիմակայունության և հուսալիության ամբողջական պատկերի ընկալմանը, </a:t>
            </a:r>
          </a:p>
          <a:p>
            <a:pPr marL="118695" indent="-118695">
              <a:buFont typeface="Arial" charset="0"/>
              <a:buChar char="•"/>
            </a:pPr>
            <a:r>
              <a:rPr lang="hy-AM" sz="1000" dirty="0"/>
              <a:t>Վերլուծական գործիք է,  որը գնահատում է հասցեական ռազմավարությունների օգնությամբ համայնքի՝ ժամանակի ընթացքում մարտահրավերներին դիմակայելու և աշխատունակությունը պահպանելու ընդհանուր կարողությունը,</a:t>
            </a:r>
          </a:p>
          <a:p>
            <a:pPr marL="118695" indent="-118695">
              <a:buFont typeface="Arial" charset="0"/>
              <a:buChar char="•"/>
            </a:pPr>
            <a:r>
              <a:rPr lang="hy-AM" sz="1000" dirty="0" smtClean="0"/>
              <a:t>Պլանավորման </a:t>
            </a:r>
            <a:r>
              <a:rPr lang="hy-AM" sz="1000" dirty="0"/>
              <a:t>գործիք է, որն ուղղորդում է պետական մարմիններին՝ արտակարգ և ռազմավարական պլանավորում կատարելիս դիմակայունության և հուսալիության ներառման հարցում, </a:t>
            </a:r>
          </a:p>
          <a:p>
            <a:pPr marL="118695" indent="-118695">
              <a:buFont typeface="Arial" charset="0"/>
              <a:buChar char="•"/>
            </a:pPr>
            <a:r>
              <a:rPr lang="hy-AM" sz="1000" dirty="0"/>
              <a:t>Ուսումնառության գործիք է,  որն ապահովում է պետական մարմինների և գործնական մասնագետների կարողությունների զարգացումը։</a:t>
            </a:r>
          </a:p>
          <a:p>
            <a:pPr marL="118695" indent="-118695">
              <a:buFont typeface="Arial" charset="0"/>
              <a:buChar char="•"/>
            </a:pPr>
            <a:endParaRPr lang="en-GB" sz="900" dirty="0"/>
          </a:p>
          <a:p>
            <a:endParaRPr lang="en-GB" sz="1200" dirty="0"/>
          </a:p>
        </p:txBody>
      </p:sp>
      <p:sp>
        <p:nvSpPr>
          <p:cNvPr id="53" name="Pentagono 52">
            <a:extLst>
              <a:ext uri="{FF2B5EF4-FFF2-40B4-BE49-F238E27FC236}">
                <a16:creationId xmlns:a16="http://schemas.microsoft.com/office/drawing/2014/main" id="{C6216502-E190-D841-9A2A-1226BB74A8D2}"/>
              </a:ext>
            </a:extLst>
          </p:cNvPr>
          <p:cNvSpPr/>
          <p:nvPr/>
        </p:nvSpPr>
        <p:spPr>
          <a:xfrm>
            <a:off x="0" y="6372393"/>
            <a:ext cx="2133600" cy="261808"/>
          </a:xfrm>
          <a:prstGeom prst="homePlat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Pentagono 54">
            <a:extLst>
              <a:ext uri="{FF2B5EF4-FFF2-40B4-BE49-F238E27FC236}">
                <a16:creationId xmlns:a16="http://schemas.microsoft.com/office/drawing/2014/main" id="{3E0D525E-E32C-ED40-9CF4-CC0590738B4F}"/>
              </a:ext>
            </a:extLst>
          </p:cNvPr>
          <p:cNvSpPr/>
          <p:nvPr/>
        </p:nvSpPr>
        <p:spPr>
          <a:xfrm>
            <a:off x="0" y="8336744"/>
            <a:ext cx="2133600" cy="26180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Pentagono 55">
            <a:extLst>
              <a:ext uri="{FF2B5EF4-FFF2-40B4-BE49-F238E27FC236}">
                <a16:creationId xmlns:a16="http://schemas.microsoft.com/office/drawing/2014/main" id="{BBB28186-C379-7849-A730-CB8BAA5EA81B}"/>
              </a:ext>
            </a:extLst>
          </p:cNvPr>
          <p:cNvSpPr/>
          <p:nvPr/>
        </p:nvSpPr>
        <p:spPr>
          <a:xfrm>
            <a:off x="3428999" y="6372393"/>
            <a:ext cx="2133600" cy="26180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Pentagono 56">
            <a:extLst>
              <a:ext uri="{FF2B5EF4-FFF2-40B4-BE49-F238E27FC236}">
                <a16:creationId xmlns:a16="http://schemas.microsoft.com/office/drawing/2014/main" id="{3833F8DB-D722-B843-818A-E7483412B07B}"/>
              </a:ext>
            </a:extLst>
          </p:cNvPr>
          <p:cNvSpPr/>
          <p:nvPr/>
        </p:nvSpPr>
        <p:spPr>
          <a:xfrm>
            <a:off x="3429000" y="8336744"/>
            <a:ext cx="2133600" cy="26180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8" name="Rettangolo 137">
            <a:extLst>
              <a:ext uri="{FF2B5EF4-FFF2-40B4-BE49-F238E27FC236}">
                <a16:creationId xmlns:a16="http://schemas.microsoft.com/office/drawing/2014/main" id="{354CB24A-32B5-3941-A049-54FD3BF9DE40}"/>
              </a:ext>
            </a:extLst>
          </p:cNvPr>
          <p:cNvSpPr/>
          <p:nvPr/>
        </p:nvSpPr>
        <p:spPr>
          <a:xfrm>
            <a:off x="4121459" y="1471370"/>
            <a:ext cx="2604732" cy="540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y-AM" sz="900" dirty="0">
                <a:solidFill>
                  <a:schemeClr val="tx1"/>
                </a:solidFill>
              </a:rPr>
              <a:t>ՓՈՒԼ</a:t>
            </a:r>
            <a:r>
              <a:rPr lang="en-GB" sz="900" dirty="0">
                <a:solidFill>
                  <a:schemeClr val="tx1"/>
                </a:solidFill>
              </a:rPr>
              <a:t> 1</a:t>
            </a:r>
          </a:p>
          <a:p>
            <a:pPr algn="ctr"/>
            <a:r>
              <a:rPr lang="hy-AM" sz="900" dirty="0">
                <a:solidFill>
                  <a:schemeClr val="tx1"/>
                </a:solidFill>
              </a:rPr>
              <a:t>ՀԱՄԱՅՆՔՈՒՄ ԴԻՄԱԿԱՅՈՒՆՈՒԹՅԱՆ ԱՇԽԱՏԱՆՔԱՅԻՆ ԽՄԲԻ ԿԱԶՄԱՎՈՐՈՒՄ</a:t>
            </a:r>
            <a:endParaRPr lang="en-GB" sz="900" dirty="0">
              <a:solidFill>
                <a:schemeClr val="tx1"/>
              </a:solidFill>
            </a:endParaRPr>
          </a:p>
        </p:txBody>
      </p:sp>
      <p:sp>
        <p:nvSpPr>
          <p:cNvPr id="139" name="Rettangolo 138">
            <a:extLst>
              <a:ext uri="{FF2B5EF4-FFF2-40B4-BE49-F238E27FC236}">
                <a16:creationId xmlns:a16="http://schemas.microsoft.com/office/drawing/2014/main" id="{9DBA6CDB-E605-794F-90F5-5F501CF9E565}"/>
              </a:ext>
            </a:extLst>
          </p:cNvPr>
          <p:cNvSpPr/>
          <p:nvPr/>
        </p:nvSpPr>
        <p:spPr>
          <a:xfrm>
            <a:off x="4154735" y="2063073"/>
            <a:ext cx="1221418" cy="49338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y-AM" sz="1000" dirty="0">
                <a:solidFill>
                  <a:schemeClr val="tx1"/>
                </a:solidFill>
              </a:rPr>
              <a:t>Քայլ </a:t>
            </a:r>
            <a:r>
              <a:rPr lang="en-GB" sz="1000" dirty="0">
                <a:solidFill>
                  <a:schemeClr val="tx1"/>
                </a:solidFill>
              </a:rPr>
              <a:t>1</a:t>
            </a:r>
          </a:p>
          <a:p>
            <a:pPr algn="ctr"/>
            <a:r>
              <a:rPr lang="en-GB" sz="1000" dirty="0">
                <a:solidFill>
                  <a:schemeClr val="tx1"/>
                </a:solidFill>
              </a:rPr>
              <a:t> </a:t>
            </a:r>
            <a:r>
              <a:rPr lang="hy-AM" sz="1000" dirty="0">
                <a:solidFill>
                  <a:schemeClr val="tx1"/>
                </a:solidFill>
              </a:rPr>
              <a:t>Շահագրգիռ կողմերի քարտեզագում</a:t>
            </a:r>
            <a:endParaRPr lang="en-GB" sz="1000" dirty="0">
              <a:solidFill>
                <a:schemeClr val="tx1"/>
              </a:solidFill>
            </a:endParaRPr>
          </a:p>
        </p:txBody>
      </p:sp>
      <p:sp>
        <p:nvSpPr>
          <p:cNvPr id="140" name="Rettangolo 139">
            <a:extLst>
              <a:ext uri="{FF2B5EF4-FFF2-40B4-BE49-F238E27FC236}">
                <a16:creationId xmlns:a16="http://schemas.microsoft.com/office/drawing/2014/main" id="{60BCE304-83EC-CD49-A24C-3709D619D6DA}"/>
              </a:ext>
            </a:extLst>
          </p:cNvPr>
          <p:cNvSpPr/>
          <p:nvPr/>
        </p:nvSpPr>
        <p:spPr>
          <a:xfrm>
            <a:off x="5460884" y="2034649"/>
            <a:ext cx="1258155" cy="52987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y-AM" sz="1000" dirty="0">
                <a:solidFill>
                  <a:schemeClr val="tx1"/>
                </a:solidFill>
              </a:rPr>
              <a:t>Քայլ</a:t>
            </a:r>
            <a:r>
              <a:rPr lang="en-GB" sz="1000" dirty="0">
                <a:solidFill>
                  <a:schemeClr val="tx1"/>
                </a:solidFill>
              </a:rPr>
              <a:t> 2 </a:t>
            </a:r>
          </a:p>
          <a:p>
            <a:pPr algn="ctr"/>
            <a:r>
              <a:rPr lang="en-GB" sz="1000" dirty="0">
                <a:solidFill>
                  <a:schemeClr val="tx1"/>
                </a:solidFill>
              </a:rPr>
              <a:t> </a:t>
            </a:r>
            <a:r>
              <a:rPr lang="hy-AM" sz="1000" dirty="0">
                <a:solidFill>
                  <a:schemeClr val="tx1"/>
                </a:solidFill>
              </a:rPr>
              <a:t>Շահագրգիռ կողմերի գնահատում</a:t>
            </a:r>
            <a:endParaRPr lang="en-GB" sz="1000" dirty="0">
              <a:solidFill>
                <a:schemeClr val="tx1"/>
              </a:solidFill>
            </a:endParaRPr>
          </a:p>
        </p:txBody>
      </p:sp>
      <p:sp>
        <p:nvSpPr>
          <p:cNvPr id="141" name="Rettangolo con angoli arrotondati 140">
            <a:extLst>
              <a:ext uri="{FF2B5EF4-FFF2-40B4-BE49-F238E27FC236}">
                <a16:creationId xmlns:a16="http://schemas.microsoft.com/office/drawing/2014/main" id="{10FB756A-EA5A-674E-8AE0-9AF64B8DB8F5}"/>
              </a:ext>
            </a:extLst>
          </p:cNvPr>
          <p:cNvSpPr/>
          <p:nvPr/>
        </p:nvSpPr>
        <p:spPr>
          <a:xfrm>
            <a:off x="3501005" y="1419681"/>
            <a:ext cx="540000" cy="5400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2" name="Elemento grafico 141" descr="Utenti">
            <a:extLst>
              <a:ext uri="{FF2B5EF4-FFF2-40B4-BE49-F238E27FC236}">
                <a16:creationId xmlns:a16="http://schemas.microsoft.com/office/drawing/2014/main" id="{86253B28-E388-2742-83AA-2302ADE4FD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3537005" y="1451179"/>
            <a:ext cx="468000" cy="468000"/>
          </a:xfrm>
          <a:prstGeom prst="rect">
            <a:avLst/>
          </a:prstGeom>
        </p:spPr>
      </p:pic>
      <p:sp>
        <p:nvSpPr>
          <p:cNvPr id="144" name="Rettangolo 143">
            <a:extLst>
              <a:ext uri="{FF2B5EF4-FFF2-40B4-BE49-F238E27FC236}">
                <a16:creationId xmlns:a16="http://schemas.microsoft.com/office/drawing/2014/main" id="{105E9111-B2F4-5A4C-92F5-B26C009E9F34}"/>
              </a:ext>
            </a:extLst>
          </p:cNvPr>
          <p:cNvSpPr/>
          <p:nvPr/>
        </p:nvSpPr>
        <p:spPr>
          <a:xfrm>
            <a:off x="4116153" y="2601836"/>
            <a:ext cx="2604731" cy="5097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y-AM" sz="900" dirty="0">
                <a:solidFill>
                  <a:schemeClr val="tx1"/>
                </a:solidFill>
              </a:rPr>
              <a:t>ՓՈՒԼ</a:t>
            </a:r>
            <a:r>
              <a:rPr lang="en-GB" sz="900" dirty="0">
                <a:solidFill>
                  <a:schemeClr val="tx1"/>
                </a:solidFill>
              </a:rPr>
              <a:t> 2</a:t>
            </a:r>
          </a:p>
          <a:p>
            <a:pPr algn="ctr"/>
            <a:r>
              <a:rPr lang="hy-AM" sz="900" dirty="0">
                <a:solidFill>
                  <a:schemeClr val="tx1"/>
                </a:solidFill>
              </a:rPr>
              <a:t>ՀԱՄԱՅՆՔԻ ԴԻՄԱԿԱՅՈՒՆՈՒԹՅԱՆ ԳՆԱՀԱՏՈՒՄ</a:t>
            </a:r>
            <a:endParaRPr lang="en-GB" sz="900" dirty="0">
              <a:solidFill>
                <a:schemeClr val="tx1"/>
              </a:solidFill>
            </a:endParaRPr>
          </a:p>
        </p:txBody>
      </p:sp>
      <p:sp>
        <p:nvSpPr>
          <p:cNvPr id="145" name="Rettangolo 144">
            <a:extLst>
              <a:ext uri="{FF2B5EF4-FFF2-40B4-BE49-F238E27FC236}">
                <a16:creationId xmlns:a16="http://schemas.microsoft.com/office/drawing/2014/main" id="{0F2D5C2D-73CC-3840-A567-3137563A95DB}"/>
              </a:ext>
            </a:extLst>
          </p:cNvPr>
          <p:cNvSpPr/>
          <p:nvPr/>
        </p:nvSpPr>
        <p:spPr>
          <a:xfrm>
            <a:off x="4118192" y="3179338"/>
            <a:ext cx="1257961" cy="432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y-AM" sz="1000" dirty="0">
                <a:solidFill>
                  <a:schemeClr val="tx1"/>
                </a:solidFill>
              </a:rPr>
              <a:t>Քայլ</a:t>
            </a:r>
            <a:r>
              <a:rPr lang="en-GB" sz="1000" dirty="0">
                <a:solidFill>
                  <a:schemeClr val="tx1"/>
                </a:solidFill>
              </a:rPr>
              <a:t> 3 </a:t>
            </a:r>
            <a:r>
              <a:rPr lang="hy-AM" sz="1000" dirty="0" smtClean="0">
                <a:solidFill>
                  <a:schemeClr val="tx1"/>
                </a:solidFill>
              </a:rPr>
              <a:t>Համատեքստայ-նացում</a:t>
            </a:r>
            <a:r>
              <a:rPr lang="en-GB" sz="1000" dirty="0" smtClean="0">
                <a:solidFill>
                  <a:schemeClr val="tx1"/>
                </a:solidFill>
              </a:rPr>
              <a:t> </a:t>
            </a:r>
            <a:endParaRPr lang="en-GB" sz="1000" dirty="0">
              <a:solidFill>
                <a:schemeClr val="tx1"/>
              </a:solidFill>
            </a:endParaRPr>
          </a:p>
        </p:txBody>
      </p:sp>
      <p:sp>
        <p:nvSpPr>
          <p:cNvPr id="146" name="Rettangolo 145">
            <a:extLst>
              <a:ext uri="{FF2B5EF4-FFF2-40B4-BE49-F238E27FC236}">
                <a16:creationId xmlns:a16="http://schemas.microsoft.com/office/drawing/2014/main" id="{90D957B2-425B-D74B-8753-1A537BFEB68F}"/>
              </a:ext>
            </a:extLst>
          </p:cNvPr>
          <p:cNvSpPr/>
          <p:nvPr/>
        </p:nvSpPr>
        <p:spPr>
          <a:xfrm>
            <a:off x="5447897" y="3170538"/>
            <a:ext cx="1346542" cy="432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y-AM" sz="1000" dirty="0">
                <a:solidFill>
                  <a:schemeClr val="tx1"/>
                </a:solidFill>
              </a:rPr>
              <a:t>Քայլ</a:t>
            </a:r>
            <a:r>
              <a:rPr lang="en-GB" sz="1000" dirty="0">
                <a:solidFill>
                  <a:schemeClr val="tx1"/>
                </a:solidFill>
              </a:rPr>
              <a:t> 4</a:t>
            </a:r>
          </a:p>
          <a:p>
            <a:pPr algn="ctr"/>
            <a:r>
              <a:rPr lang="hy-AM" sz="1000" dirty="0">
                <a:solidFill>
                  <a:schemeClr val="tx1"/>
                </a:solidFill>
              </a:rPr>
              <a:t>Դիմակայունության գնահատում</a:t>
            </a:r>
            <a:endParaRPr lang="en-GB" sz="1000" dirty="0">
              <a:solidFill>
                <a:schemeClr val="tx1"/>
              </a:solidFill>
            </a:endParaRPr>
          </a:p>
        </p:txBody>
      </p:sp>
      <p:sp>
        <p:nvSpPr>
          <p:cNvPr id="147" name="Rettangolo con angoli arrotondati 146">
            <a:extLst>
              <a:ext uri="{FF2B5EF4-FFF2-40B4-BE49-F238E27FC236}">
                <a16:creationId xmlns:a16="http://schemas.microsoft.com/office/drawing/2014/main" id="{D9684545-C17C-004C-BED6-9B0C79A38DED}"/>
              </a:ext>
            </a:extLst>
          </p:cNvPr>
          <p:cNvSpPr/>
          <p:nvPr/>
        </p:nvSpPr>
        <p:spPr>
          <a:xfrm>
            <a:off x="3501005" y="2607080"/>
            <a:ext cx="540000" cy="5400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8" name="Elemento grafico 147" descr="Abaco">
            <a:extLst>
              <a:ext uri="{FF2B5EF4-FFF2-40B4-BE49-F238E27FC236}">
                <a16:creationId xmlns:a16="http://schemas.microsoft.com/office/drawing/2014/main" id="{BC8641CE-EBF0-B14A-9520-3F5C6FF908A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3537005" y="2640234"/>
            <a:ext cx="468000" cy="468000"/>
          </a:xfrm>
          <a:prstGeom prst="rect">
            <a:avLst/>
          </a:prstGeom>
        </p:spPr>
      </p:pic>
      <p:sp>
        <p:nvSpPr>
          <p:cNvPr id="151" name="Rettangolo 150">
            <a:extLst>
              <a:ext uri="{FF2B5EF4-FFF2-40B4-BE49-F238E27FC236}">
                <a16:creationId xmlns:a16="http://schemas.microsoft.com/office/drawing/2014/main" id="{28C88CA1-2F0B-184A-9A27-2D8E1130A134}"/>
              </a:ext>
            </a:extLst>
          </p:cNvPr>
          <p:cNvSpPr/>
          <p:nvPr/>
        </p:nvSpPr>
        <p:spPr>
          <a:xfrm>
            <a:off x="4114308" y="3808539"/>
            <a:ext cx="2606576" cy="5400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y-AM" sz="1000" dirty="0">
                <a:solidFill>
                  <a:schemeClr val="tx1"/>
                </a:solidFill>
              </a:rPr>
              <a:t>ՓՈՒԼ</a:t>
            </a:r>
            <a:r>
              <a:rPr lang="en-GB" sz="1000" dirty="0">
                <a:solidFill>
                  <a:schemeClr val="tx1"/>
                </a:solidFill>
              </a:rPr>
              <a:t> 3</a:t>
            </a:r>
          </a:p>
          <a:p>
            <a:pPr algn="ctr"/>
            <a:r>
              <a:rPr lang="en-GB" sz="1000" dirty="0">
                <a:solidFill>
                  <a:schemeClr val="tx1"/>
                </a:solidFill>
              </a:rPr>
              <a:t> </a:t>
            </a:r>
            <a:r>
              <a:rPr lang="hy-AM" sz="1000" dirty="0">
                <a:solidFill>
                  <a:schemeClr val="tx1"/>
                </a:solidFill>
              </a:rPr>
              <a:t>ԴԻՄԱԿԱՅՈՒՆ ՀԱՄԱՅՆՔԻ ՆՊԱՏԱԿՆԵՐԻ ՍԱՀՄԱՆՈՒՄ</a:t>
            </a:r>
            <a:endParaRPr lang="en-GB" sz="1000" dirty="0">
              <a:solidFill>
                <a:schemeClr val="tx1"/>
              </a:solidFill>
            </a:endParaRPr>
          </a:p>
        </p:txBody>
      </p:sp>
      <p:sp>
        <p:nvSpPr>
          <p:cNvPr id="152" name="Rettangolo 151">
            <a:extLst>
              <a:ext uri="{FF2B5EF4-FFF2-40B4-BE49-F238E27FC236}">
                <a16:creationId xmlns:a16="http://schemas.microsoft.com/office/drawing/2014/main" id="{9EAF627A-7375-1545-BB8D-CE32C604035F}"/>
              </a:ext>
            </a:extLst>
          </p:cNvPr>
          <p:cNvSpPr/>
          <p:nvPr/>
        </p:nvSpPr>
        <p:spPr>
          <a:xfrm>
            <a:off x="4118193" y="4932160"/>
            <a:ext cx="2606576" cy="54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y-AM" sz="1000" dirty="0">
                <a:solidFill>
                  <a:schemeClr val="tx1"/>
                </a:solidFill>
              </a:rPr>
              <a:t>ՓՈՒԼ</a:t>
            </a:r>
            <a:r>
              <a:rPr lang="en-GB" sz="1000" dirty="0">
                <a:solidFill>
                  <a:schemeClr val="tx1"/>
                </a:solidFill>
              </a:rPr>
              <a:t> 4 </a:t>
            </a:r>
          </a:p>
          <a:p>
            <a:pPr algn="ctr"/>
            <a:r>
              <a:rPr lang="hy-AM" sz="1000" dirty="0">
                <a:solidFill>
                  <a:schemeClr val="tx1"/>
                </a:solidFill>
              </a:rPr>
              <a:t>ՀԱՄԱՅՆՔԻ ԴԻՄԱԿԱՅՈՒՆՈՒԹՅԱՆ ՀԱՄԱՐ  ԳՈՐԾՈՂՈՒԹՅՈՒՆՆԵՐԻ ՊԼԱՆԱՎՈՐՈՒՄ</a:t>
            </a:r>
            <a:endParaRPr lang="en-GB" sz="1000" dirty="0">
              <a:solidFill>
                <a:schemeClr val="tx1"/>
              </a:solidFill>
            </a:endParaRPr>
          </a:p>
        </p:txBody>
      </p:sp>
      <p:sp>
        <p:nvSpPr>
          <p:cNvPr id="153" name="Rettangolo 152">
            <a:extLst>
              <a:ext uri="{FF2B5EF4-FFF2-40B4-BE49-F238E27FC236}">
                <a16:creationId xmlns:a16="http://schemas.microsoft.com/office/drawing/2014/main" id="{C81F24C9-62AD-EA44-967B-261B33708328}"/>
              </a:ext>
            </a:extLst>
          </p:cNvPr>
          <p:cNvSpPr/>
          <p:nvPr/>
        </p:nvSpPr>
        <p:spPr>
          <a:xfrm>
            <a:off x="4117995" y="4378565"/>
            <a:ext cx="1314795" cy="4320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y-AM" sz="1000" dirty="0">
                <a:solidFill>
                  <a:schemeClr val="tx1"/>
                </a:solidFill>
              </a:rPr>
              <a:t>Քայլ</a:t>
            </a:r>
            <a:r>
              <a:rPr lang="en-GB" sz="1000" dirty="0">
                <a:solidFill>
                  <a:schemeClr val="tx1"/>
                </a:solidFill>
              </a:rPr>
              <a:t> 5 </a:t>
            </a:r>
          </a:p>
          <a:p>
            <a:pPr algn="ctr"/>
            <a:r>
              <a:rPr lang="hy-AM" sz="1000" dirty="0">
                <a:solidFill>
                  <a:schemeClr val="tx1"/>
                </a:solidFill>
              </a:rPr>
              <a:t>Առաջնահերթությունների սահմանում</a:t>
            </a:r>
            <a:endParaRPr lang="en-GB" sz="1000" dirty="0">
              <a:solidFill>
                <a:schemeClr val="tx1"/>
              </a:solidFill>
            </a:endParaRPr>
          </a:p>
        </p:txBody>
      </p:sp>
      <p:sp>
        <p:nvSpPr>
          <p:cNvPr id="154" name="Rettangolo 153">
            <a:extLst>
              <a:ext uri="{FF2B5EF4-FFF2-40B4-BE49-F238E27FC236}">
                <a16:creationId xmlns:a16="http://schemas.microsoft.com/office/drawing/2014/main" id="{608246EF-468F-9F49-BACC-A89AE0D9F389}"/>
              </a:ext>
            </a:extLst>
          </p:cNvPr>
          <p:cNvSpPr/>
          <p:nvPr/>
        </p:nvSpPr>
        <p:spPr>
          <a:xfrm>
            <a:off x="5464572" y="4378565"/>
            <a:ext cx="1260000" cy="4320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y-AM" sz="1000" dirty="0">
                <a:solidFill>
                  <a:schemeClr val="tx1"/>
                </a:solidFill>
              </a:rPr>
              <a:t>Քայլ</a:t>
            </a:r>
            <a:r>
              <a:rPr lang="en-GB" sz="1000" dirty="0">
                <a:solidFill>
                  <a:schemeClr val="tx1"/>
                </a:solidFill>
              </a:rPr>
              <a:t> 6 </a:t>
            </a:r>
          </a:p>
          <a:p>
            <a:pPr algn="ctr"/>
            <a:r>
              <a:rPr lang="hy-AM" sz="1000" dirty="0">
                <a:solidFill>
                  <a:schemeClr val="tx1"/>
                </a:solidFill>
              </a:rPr>
              <a:t>Իրագործելիության գնահատում</a:t>
            </a:r>
            <a:endParaRPr lang="en-GB" sz="1000" dirty="0">
              <a:solidFill>
                <a:schemeClr val="tx1"/>
              </a:solidFill>
            </a:endParaRPr>
          </a:p>
        </p:txBody>
      </p:sp>
      <p:sp>
        <p:nvSpPr>
          <p:cNvPr id="155" name="Rettangolo 154">
            <a:extLst>
              <a:ext uri="{FF2B5EF4-FFF2-40B4-BE49-F238E27FC236}">
                <a16:creationId xmlns:a16="http://schemas.microsoft.com/office/drawing/2014/main" id="{846A6D49-49F0-7849-A490-B3AFD176987F}"/>
              </a:ext>
            </a:extLst>
          </p:cNvPr>
          <p:cNvSpPr/>
          <p:nvPr/>
        </p:nvSpPr>
        <p:spPr>
          <a:xfrm>
            <a:off x="4114308" y="5514765"/>
            <a:ext cx="1281168" cy="432000"/>
          </a:xfrm>
          <a:prstGeom prst="rect">
            <a:avLst/>
          </a:prstGeom>
          <a:solidFill>
            <a:schemeClr val="accent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y-AM" sz="1000" dirty="0">
                <a:solidFill>
                  <a:schemeClr val="tx1"/>
                </a:solidFill>
              </a:rPr>
              <a:t>Քայլ</a:t>
            </a:r>
            <a:r>
              <a:rPr lang="en-GB" sz="1000" dirty="0">
                <a:solidFill>
                  <a:schemeClr val="tx1"/>
                </a:solidFill>
              </a:rPr>
              <a:t> 7 </a:t>
            </a:r>
          </a:p>
          <a:p>
            <a:pPr algn="ctr"/>
            <a:r>
              <a:rPr lang="hy-AM" sz="1000" dirty="0">
                <a:solidFill>
                  <a:schemeClr val="tx1"/>
                </a:solidFill>
              </a:rPr>
              <a:t>Գործողությունների մշակում</a:t>
            </a:r>
            <a:endParaRPr lang="en-GB" sz="1000" dirty="0">
              <a:solidFill>
                <a:schemeClr val="tx1"/>
              </a:solidFill>
            </a:endParaRPr>
          </a:p>
        </p:txBody>
      </p:sp>
      <p:sp>
        <p:nvSpPr>
          <p:cNvPr id="156" name="Rettangolo 155">
            <a:extLst>
              <a:ext uri="{FF2B5EF4-FFF2-40B4-BE49-F238E27FC236}">
                <a16:creationId xmlns:a16="http://schemas.microsoft.com/office/drawing/2014/main" id="{092B6330-6E62-A04D-B4DB-82682C97C4BB}"/>
              </a:ext>
            </a:extLst>
          </p:cNvPr>
          <p:cNvSpPr/>
          <p:nvPr/>
        </p:nvSpPr>
        <p:spPr>
          <a:xfrm>
            <a:off x="5459039" y="5518518"/>
            <a:ext cx="1260000" cy="432000"/>
          </a:xfrm>
          <a:prstGeom prst="rect">
            <a:avLst/>
          </a:prstGeom>
          <a:solidFill>
            <a:schemeClr val="accent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y-AM" sz="1000" dirty="0">
                <a:solidFill>
                  <a:schemeClr val="tx1"/>
                </a:solidFill>
              </a:rPr>
              <a:t>Քայլ</a:t>
            </a:r>
            <a:r>
              <a:rPr lang="en-GB" sz="1000" dirty="0">
                <a:solidFill>
                  <a:schemeClr val="tx1"/>
                </a:solidFill>
              </a:rPr>
              <a:t> 8 </a:t>
            </a:r>
          </a:p>
          <a:p>
            <a:pPr algn="ctr"/>
            <a:r>
              <a:rPr lang="hy-AM" sz="1000" dirty="0">
                <a:solidFill>
                  <a:schemeClr val="tx1"/>
                </a:solidFill>
              </a:rPr>
              <a:t>Մոնիտորինգ և գնահահտում</a:t>
            </a:r>
            <a:endParaRPr lang="en-GB" sz="1000" dirty="0">
              <a:solidFill>
                <a:schemeClr val="tx1"/>
              </a:solidFill>
            </a:endParaRPr>
          </a:p>
        </p:txBody>
      </p:sp>
      <p:sp>
        <p:nvSpPr>
          <p:cNvPr id="157" name="Rettangolo con angoli arrotondati 156">
            <a:extLst>
              <a:ext uri="{FF2B5EF4-FFF2-40B4-BE49-F238E27FC236}">
                <a16:creationId xmlns:a16="http://schemas.microsoft.com/office/drawing/2014/main" id="{93E3552B-B1C3-284D-93F5-AB8A47E44304}"/>
              </a:ext>
            </a:extLst>
          </p:cNvPr>
          <p:cNvSpPr/>
          <p:nvPr/>
        </p:nvSpPr>
        <p:spPr>
          <a:xfrm>
            <a:off x="3501005" y="3793514"/>
            <a:ext cx="540000" cy="5400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8" name="Rettangolo con angoli arrotondati 157">
            <a:extLst>
              <a:ext uri="{FF2B5EF4-FFF2-40B4-BE49-F238E27FC236}">
                <a16:creationId xmlns:a16="http://schemas.microsoft.com/office/drawing/2014/main" id="{52A78EFB-1F6D-5B46-AD56-F2F2FFAC2138}"/>
              </a:ext>
            </a:extLst>
          </p:cNvPr>
          <p:cNvSpPr/>
          <p:nvPr/>
        </p:nvSpPr>
        <p:spPr>
          <a:xfrm>
            <a:off x="3505948" y="4920464"/>
            <a:ext cx="540000" cy="5400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59" name="Elemento grafico 158" descr="Tiro a segno">
            <a:extLst>
              <a:ext uri="{FF2B5EF4-FFF2-40B4-BE49-F238E27FC236}">
                <a16:creationId xmlns:a16="http://schemas.microsoft.com/office/drawing/2014/main" id="{F54E9A9F-2D5D-E04C-A5D9-3C638E7BA37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3537005" y="3823306"/>
            <a:ext cx="468000" cy="468000"/>
          </a:xfrm>
          <a:prstGeom prst="rect">
            <a:avLst/>
          </a:prstGeom>
        </p:spPr>
      </p:pic>
      <p:pic>
        <p:nvPicPr>
          <p:cNvPr id="160" name="Elemento grafico 159" descr="checklist_ltr">
            <a:extLst>
              <a:ext uri="{FF2B5EF4-FFF2-40B4-BE49-F238E27FC236}">
                <a16:creationId xmlns:a16="http://schemas.microsoft.com/office/drawing/2014/main" id="{61505077-B012-B347-B984-16F4AE65B2C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3551092" y="4956464"/>
            <a:ext cx="468000" cy="468000"/>
          </a:xfrm>
          <a:prstGeom prst="rect">
            <a:avLst/>
          </a:prstGeom>
        </p:spPr>
      </p:pic>
      <p:cxnSp>
        <p:nvCxnSpPr>
          <p:cNvPr id="162" name="Connettore 1 161">
            <a:extLst>
              <a:ext uri="{FF2B5EF4-FFF2-40B4-BE49-F238E27FC236}">
                <a16:creationId xmlns:a16="http://schemas.microsoft.com/office/drawing/2014/main" id="{9241F5A2-60DF-C34C-B4B2-3009CB45F899}"/>
              </a:ext>
            </a:extLst>
          </p:cNvPr>
          <p:cNvCxnSpPr>
            <a:cxnSpLocks/>
          </p:cNvCxnSpPr>
          <p:nvPr/>
        </p:nvCxnSpPr>
        <p:spPr>
          <a:xfrm>
            <a:off x="0" y="872308"/>
            <a:ext cx="394652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" name="CasellaDiTesto 163">
            <a:extLst>
              <a:ext uri="{FF2B5EF4-FFF2-40B4-BE49-F238E27FC236}">
                <a16:creationId xmlns:a16="http://schemas.microsoft.com/office/drawing/2014/main" id="{DCBC2A04-5642-524E-9E1A-DF9AFCE4A908}"/>
              </a:ext>
            </a:extLst>
          </p:cNvPr>
          <p:cNvSpPr txBox="1"/>
          <p:nvPr/>
        </p:nvSpPr>
        <p:spPr>
          <a:xfrm>
            <a:off x="5294160" y="226679"/>
            <a:ext cx="165918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y-AM" sz="1050" b="1" dirty="0">
                <a:solidFill>
                  <a:schemeClr val="bg1">
                    <a:lumMod val="50000"/>
                  </a:schemeClr>
                </a:solidFill>
              </a:rPr>
              <a:t>ՔԱՅԼ ԴԻՄԱԿԱՅՈՒՆՈՒԹՅԱՆ ՌԱԶՄԱՎԱՐՈՒԹՅԱՆ ԿԱՌՈՒՑՄԱՆ ՀԱՄԱՐ</a:t>
            </a:r>
            <a:endParaRPr lang="it-IT" sz="105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7" name="CasellaDiTesto 166">
            <a:extLst>
              <a:ext uri="{FF2B5EF4-FFF2-40B4-BE49-F238E27FC236}">
                <a16:creationId xmlns:a16="http://schemas.microsoft.com/office/drawing/2014/main" id="{59256B93-A8EA-274E-A5ED-4089627BF6F1}"/>
              </a:ext>
            </a:extLst>
          </p:cNvPr>
          <p:cNvSpPr txBox="1"/>
          <p:nvPr/>
        </p:nvSpPr>
        <p:spPr>
          <a:xfrm>
            <a:off x="4744217" y="-118117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8800" dirty="0">
                <a:solidFill>
                  <a:schemeClr val="bg1">
                    <a:lumMod val="75000"/>
                  </a:schemeClr>
                </a:solidFill>
              </a:rPr>
              <a:t>8</a:t>
            </a:r>
          </a:p>
        </p:txBody>
      </p:sp>
      <p:cxnSp>
        <p:nvCxnSpPr>
          <p:cNvPr id="170" name="Connettore 1 169">
            <a:extLst>
              <a:ext uri="{FF2B5EF4-FFF2-40B4-BE49-F238E27FC236}">
                <a16:creationId xmlns:a16="http://schemas.microsoft.com/office/drawing/2014/main" id="{70F2282E-97D6-3144-9358-2F23862E122B}"/>
              </a:ext>
            </a:extLst>
          </p:cNvPr>
          <p:cNvCxnSpPr/>
          <p:nvPr/>
        </p:nvCxnSpPr>
        <p:spPr>
          <a:xfrm>
            <a:off x="0" y="872308"/>
            <a:ext cx="4117997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ttangolo 36">
            <a:extLst>
              <a:ext uri="{FF2B5EF4-FFF2-40B4-BE49-F238E27FC236}">
                <a16:creationId xmlns:a16="http://schemas.microsoft.com/office/drawing/2014/main" id="{EC037B94-6949-B34B-B2B5-42861DF8F79C}"/>
              </a:ext>
            </a:extLst>
          </p:cNvPr>
          <p:cNvSpPr/>
          <p:nvPr/>
        </p:nvSpPr>
        <p:spPr>
          <a:xfrm>
            <a:off x="-7" y="8636138"/>
            <a:ext cx="3004464" cy="802215"/>
          </a:xfrm>
          <a:prstGeom prst="rect">
            <a:avLst/>
          </a:prstGeom>
          <a:solidFill>
            <a:schemeClr val="tx2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8" name="Rettangolo 37">
            <a:extLst>
              <a:ext uri="{FF2B5EF4-FFF2-40B4-BE49-F238E27FC236}">
                <a16:creationId xmlns:a16="http://schemas.microsoft.com/office/drawing/2014/main" id="{624E2200-4540-454B-90E1-0983194E054D}"/>
              </a:ext>
            </a:extLst>
          </p:cNvPr>
          <p:cNvSpPr/>
          <p:nvPr/>
        </p:nvSpPr>
        <p:spPr>
          <a:xfrm>
            <a:off x="3428996" y="6673295"/>
            <a:ext cx="3202099" cy="1618068"/>
          </a:xfrm>
          <a:prstGeom prst="rect">
            <a:avLst/>
          </a:prstGeom>
          <a:solidFill>
            <a:schemeClr val="tx2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1" name="Rettangolo 40">
            <a:extLst>
              <a:ext uri="{FF2B5EF4-FFF2-40B4-BE49-F238E27FC236}">
                <a16:creationId xmlns:a16="http://schemas.microsoft.com/office/drawing/2014/main" id="{A286CD3C-A5F9-1D42-962E-AB5842468C69}"/>
              </a:ext>
            </a:extLst>
          </p:cNvPr>
          <p:cNvSpPr/>
          <p:nvPr/>
        </p:nvSpPr>
        <p:spPr>
          <a:xfrm>
            <a:off x="3448506" y="8643933"/>
            <a:ext cx="3182590" cy="801314"/>
          </a:xfrm>
          <a:prstGeom prst="rect">
            <a:avLst/>
          </a:prstGeom>
          <a:solidFill>
            <a:schemeClr val="tx2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3" name="Rettangolo 42">
            <a:extLst>
              <a:ext uri="{FF2B5EF4-FFF2-40B4-BE49-F238E27FC236}">
                <a16:creationId xmlns:a16="http://schemas.microsoft.com/office/drawing/2014/main" id="{B33948E9-15B6-184A-9D84-913A8B936DCE}"/>
              </a:ext>
            </a:extLst>
          </p:cNvPr>
          <p:cNvSpPr/>
          <p:nvPr/>
        </p:nvSpPr>
        <p:spPr>
          <a:xfrm>
            <a:off x="1" y="6055438"/>
            <a:ext cx="6631094" cy="3415869"/>
          </a:xfrm>
          <a:prstGeom prst="rect">
            <a:avLst/>
          </a:prstGeom>
          <a:noFill/>
        </p:spPr>
        <p:txBody>
          <a:bodyPr wrap="square" numCol="2" spcCol="360000">
            <a:no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n-GB" sz="1200" dirty="0">
              <a:solidFill>
                <a:schemeClr val="bg1"/>
              </a:solidFill>
              <a:ea typeface="Times New Roman" panose="02020603050405020304" pitchFamily="18" charset="0"/>
              <a:cs typeface="Calibri Light" panose="020F050202020403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GB" sz="1200" dirty="0" err="1">
                <a:solidFill>
                  <a:schemeClr val="bg1"/>
                </a:solidFill>
                <a:ea typeface="Times New Roman" panose="02020603050405020304" pitchFamily="18" charset="0"/>
                <a:cs typeface="Calibri Light" panose="020F0502020204030204" pitchFamily="34" charset="0"/>
              </a:rPr>
              <a:t>ReBuS</a:t>
            </a:r>
            <a:r>
              <a:rPr lang="en-GB" sz="1200" dirty="0">
                <a:solidFill>
                  <a:schemeClr val="bg1"/>
                </a:solidFill>
                <a:ea typeface="Times New Roman" panose="02020603050405020304" pitchFamily="18" charset="0"/>
                <a:cs typeface="Calibri Light" panose="020F0502020204030204" pitchFamily="34" charset="0"/>
              </a:rPr>
              <a:t> </a:t>
            </a:r>
            <a:r>
              <a:rPr lang="hy-AM" sz="1200" dirty="0">
                <a:solidFill>
                  <a:schemeClr val="bg1"/>
                </a:solidFill>
                <a:ea typeface="Times New Roman" panose="02020603050405020304" pitchFamily="18" charset="0"/>
                <a:cs typeface="Calibri Light" panose="020F0502020204030204" pitchFamily="34" charset="0"/>
              </a:rPr>
              <a:t>գրծիքակազմ</a:t>
            </a:r>
            <a:endParaRPr lang="it-IT" sz="1200" dirty="0">
              <a:solidFill>
                <a:schemeClr val="bg1"/>
              </a:solidFill>
              <a:ea typeface="Times New Roman" panose="02020603050405020304" pitchFamily="18" charset="0"/>
              <a:cs typeface="Calibri Light" panose="020F0502020204030204" pitchFamily="34" charset="0"/>
            </a:endParaRPr>
          </a:p>
          <a:p>
            <a:pPr marL="342900" lvl="0" indent="-342900" algn="just">
              <a:lnSpc>
                <a:spcPct val="107000"/>
              </a:lnSpc>
              <a:buFont typeface="+mj-lt"/>
              <a:buAutoNum type="arabicPeriod"/>
            </a:pPr>
            <a:r>
              <a:rPr lang="en-GB" sz="1200" dirty="0" err="1">
                <a:solidFill>
                  <a:schemeClr val="bg1"/>
                </a:solidFill>
                <a:ea typeface="Times New Roman" panose="02020603050405020304" pitchFamily="18" charset="0"/>
                <a:cs typeface="Calibri Light" panose="020F0502020204030204" pitchFamily="34" charset="0"/>
              </a:rPr>
              <a:t>ReBuS</a:t>
            </a:r>
            <a:r>
              <a:rPr lang="en-GB" sz="1200" dirty="0">
                <a:solidFill>
                  <a:schemeClr val="bg1"/>
                </a:solidFill>
                <a:ea typeface="Times New Roman" panose="02020603050405020304" pitchFamily="18" charset="0"/>
                <a:cs typeface="Calibri Light" panose="020F0502020204030204" pitchFamily="34" charset="0"/>
              </a:rPr>
              <a:t> </a:t>
            </a:r>
            <a:r>
              <a:rPr lang="hy-AM" sz="1200" dirty="0">
                <a:solidFill>
                  <a:schemeClr val="bg1"/>
                </a:solidFill>
                <a:ea typeface="Times New Roman" panose="02020603050405020304" pitchFamily="18" charset="0"/>
                <a:cs typeface="Calibri Light" panose="020F0502020204030204" pitchFamily="34" charset="0"/>
              </a:rPr>
              <a:t>ձեռնարկ</a:t>
            </a:r>
            <a:endParaRPr lang="it-IT" sz="1200" dirty="0">
              <a:solidFill>
                <a:schemeClr val="bg1"/>
              </a:solidFill>
              <a:ea typeface="Times New Roman" panose="02020603050405020304" pitchFamily="18" charset="0"/>
              <a:cs typeface="Calibri Light" panose="020F0502020204030204" pitchFamily="34" charset="0"/>
            </a:endParaRPr>
          </a:p>
          <a:p>
            <a:pPr marL="342900" lvl="0" indent="-342900" algn="just">
              <a:lnSpc>
                <a:spcPct val="107000"/>
              </a:lnSpc>
              <a:buFont typeface="+mj-lt"/>
              <a:buAutoNum type="arabicPeriod"/>
            </a:pPr>
            <a:r>
              <a:rPr lang="en-GB" sz="1200" dirty="0" err="1">
                <a:solidFill>
                  <a:schemeClr val="bg1"/>
                </a:solidFill>
                <a:ea typeface="Times New Roman" panose="02020603050405020304" pitchFamily="18" charset="0"/>
                <a:cs typeface="Calibri Light" panose="020F0502020204030204" pitchFamily="34" charset="0"/>
              </a:rPr>
              <a:t>ReBuS</a:t>
            </a:r>
            <a:r>
              <a:rPr lang="en-GB" sz="1200" dirty="0">
                <a:solidFill>
                  <a:schemeClr val="bg1"/>
                </a:solidFill>
                <a:ea typeface="Times New Roman" panose="02020603050405020304" pitchFamily="18" charset="0"/>
                <a:cs typeface="Calibri Light" panose="020F0502020204030204" pitchFamily="34" charset="0"/>
              </a:rPr>
              <a:t> </a:t>
            </a:r>
            <a:r>
              <a:rPr lang="hy-AM" sz="1200" dirty="0">
                <a:solidFill>
                  <a:schemeClr val="bg1"/>
                </a:solidFill>
                <a:ea typeface="Times New Roman" panose="02020603050405020304" pitchFamily="18" charset="0"/>
                <a:cs typeface="Calibri Light" panose="020F0502020204030204" pitchFamily="34" charset="0"/>
              </a:rPr>
              <a:t>էլեկտրոնային գործիք</a:t>
            </a:r>
            <a:endParaRPr lang="it-IT" sz="1200" dirty="0">
              <a:solidFill>
                <a:schemeClr val="bg1"/>
              </a:solidFill>
              <a:ea typeface="Times New Roman" panose="02020603050405020304" pitchFamily="18" charset="0"/>
              <a:cs typeface="Calibri Light" panose="020F0502020204030204" pitchFamily="34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GB" sz="1200" dirty="0" err="1">
                <a:solidFill>
                  <a:schemeClr val="bg1"/>
                </a:solidFill>
                <a:ea typeface="Times New Roman" panose="02020603050405020304" pitchFamily="18" charset="0"/>
                <a:cs typeface="Calibri Light" panose="020F0502020204030204" pitchFamily="34" charset="0"/>
              </a:rPr>
              <a:t>ReBuS</a:t>
            </a:r>
            <a:r>
              <a:rPr lang="en-GB" sz="1200" dirty="0">
                <a:solidFill>
                  <a:schemeClr val="bg1"/>
                </a:solidFill>
                <a:ea typeface="Times New Roman" panose="02020603050405020304" pitchFamily="18" charset="0"/>
                <a:cs typeface="Calibri Light" panose="020F0502020204030204" pitchFamily="34" charset="0"/>
              </a:rPr>
              <a:t> </a:t>
            </a:r>
            <a:r>
              <a:rPr lang="hy-AM" sz="1200" dirty="0">
                <a:solidFill>
                  <a:schemeClr val="bg1"/>
                </a:solidFill>
                <a:ea typeface="Times New Roman" panose="02020603050405020304" pitchFamily="18" charset="0"/>
                <a:cs typeface="Calibri Light" panose="020F0502020204030204" pitchFamily="34" charset="0"/>
              </a:rPr>
              <a:t>կարողութ․ զարգացման նյութեր</a:t>
            </a:r>
            <a:endParaRPr lang="it-IT" sz="1200" dirty="0">
              <a:solidFill>
                <a:schemeClr val="bg1"/>
              </a:solidFill>
              <a:ea typeface="Times New Roman" panose="02020603050405020304" pitchFamily="18" charset="0"/>
              <a:cs typeface="Calibri Light" panose="020F050202020403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n-GB" sz="1200" dirty="0">
              <a:solidFill>
                <a:schemeClr val="bg1"/>
              </a:solidFill>
              <a:ea typeface="Times New Roman" panose="02020603050405020304" pitchFamily="18" charset="0"/>
              <a:cs typeface="Calibri Light" panose="020F050202020403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n-GB" sz="1200" dirty="0">
              <a:solidFill>
                <a:schemeClr val="bg1"/>
              </a:solidFill>
              <a:ea typeface="Times New Roman" panose="02020603050405020304" pitchFamily="18" charset="0"/>
              <a:cs typeface="Calibri Light" panose="020F0502020204030204" pitchFamily="34" charset="0"/>
            </a:endParaRPr>
          </a:p>
          <a:p>
            <a:pPr algn="just">
              <a:spcAft>
                <a:spcPts val="800"/>
              </a:spcAft>
            </a:pPr>
            <a:endParaRPr lang="en-GB" sz="100" dirty="0">
              <a:solidFill>
                <a:schemeClr val="bg1"/>
              </a:solidFill>
              <a:ea typeface="Times New Roman" panose="02020603050405020304" pitchFamily="18" charset="0"/>
              <a:cs typeface="Calibri Light" panose="020F050202020403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n-GB" sz="1200" dirty="0">
              <a:solidFill>
                <a:schemeClr val="bg1"/>
              </a:solidFill>
              <a:ea typeface="Times New Roman" panose="02020603050405020304" pitchFamily="18" charset="0"/>
              <a:cs typeface="Calibri Light" panose="020F050202020403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GB" sz="1200" dirty="0">
                <a:solidFill>
                  <a:schemeClr val="bg1"/>
                </a:solidFill>
                <a:ea typeface="Times New Roman" panose="02020603050405020304" pitchFamily="18" charset="0"/>
                <a:cs typeface="Calibri Light" panose="020F0502020204030204" pitchFamily="34" charset="0"/>
              </a:rPr>
              <a:t>1. </a:t>
            </a:r>
            <a:r>
              <a:rPr lang="hy-AM" sz="1200" dirty="0">
                <a:solidFill>
                  <a:schemeClr val="bg1"/>
                </a:solidFill>
                <a:ea typeface="Times New Roman" panose="02020603050405020304" pitchFamily="18" charset="0"/>
                <a:cs typeface="Calibri Light" panose="020F0502020204030204" pitchFamily="34" charset="0"/>
              </a:rPr>
              <a:t>Ձեռնարկ</a:t>
            </a:r>
            <a:r>
              <a:rPr lang="en-GB" sz="1200" dirty="0">
                <a:solidFill>
                  <a:schemeClr val="bg1"/>
                </a:solidFill>
                <a:ea typeface="Times New Roman" panose="02020603050405020304" pitchFamily="18" charset="0"/>
                <a:cs typeface="Calibri Light" panose="020F0502020204030204" pitchFamily="34" charset="0"/>
              </a:rPr>
              <a:t> </a:t>
            </a:r>
            <a:endParaRPr lang="it-IT" sz="1200" dirty="0">
              <a:solidFill>
                <a:schemeClr val="bg1"/>
              </a:solidFill>
              <a:ea typeface="Times New Roman" panose="02020603050405020304" pitchFamily="18" charset="0"/>
              <a:cs typeface="Calibri Light" panose="020F0502020204030204" pitchFamily="34" charset="0"/>
            </a:endParaRPr>
          </a:p>
          <a:p>
            <a:pPr marL="93663" lvl="0" indent="-93663" algn="just">
              <a:lnSpc>
                <a:spcPct val="107000"/>
              </a:lnSpc>
              <a:buClr>
                <a:schemeClr val="bg1"/>
              </a:buClr>
              <a:buFont typeface="Arial" panose="020B0604020202020204" pitchFamily="34" charset="0"/>
              <a:buChar char="-"/>
            </a:pPr>
            <a:r>
              <a:rPr lang="hy-AM" sz="11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Բաժին</a:t>
            </a:r>
            <a:r>
              <a:rPr lang="en-GB" sz="11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1 – </a:t>
            </a:r>
            <a:r>
              <a:rPr lang="hy-AM" sz="11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Դիմակայունության ընկալում</a:t>
            </a:r>
            <a:r>
              <a:rPr lang="en-GB" sz="11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it-IT" sz="1100" dirty="0">
              <a:solidFill>
                <a:schemeClr val="bg1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3663" lvl="0" indent="-93663" algn="just">
              <a:lnSpc>
                <a:spcPct val="107000"/>
              </a:lnSpc>
              <a:buClr>
                <a:schemeClr val="bg1"/>
              </a:buClr>
              <a:buFont typeface="Arial" panose="020B0604020202020204" pitchFamily="34" charset="0"/>
              <a:buChar char="-"/>
            </a:pPr>
            <a:r>
              <a:rPr lang="hy-AM" sz="11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Բաժին</a:t>
            </a:r>
            <a:r>
              <a:rPr lang="en-GB" sz="11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2 – </a:t>
            </a:r>
            <a:r>
              <a:rPr lang="hy-AM" sz="11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Համայնքի դիմակ․ ապահովում</a:t>
            </a:r>
            <a:r>
              <a:rPr lang="en-GB" sz="11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it-IT" sz="1100" dirty="0">
              <a:solidFill>
                <a:schemeClr val="bg1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3663" lvl="0" indent="-93663" algn="just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Font typeface="Arial" panose="020B0604020202020204" pitchFamily="34" charset="0"/>
              <a:buChar char="-"/>
            </a:pPr>
            <a:r>
              <a:rPr lang="hy-AM" sz="11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Բաժին</a:t>
            </a:r>
            <a:r>
              <a:rPr lang="en-GB" sz="11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3 – </a:t>
            </a:r>
            <a:r>
              <a:rPr lang="hy-AM" sz="11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Դիմակ զարգացման ռազմավարութ․</a:t>
            </a:r>
            <a:endParaRPr lang="en-GB" sz="1100" dirty="0">
              <a:solidFill>
                <a:schemeClr val="bg1"/>
              </a:solidFill>
              <a:ea typeface="Times New Roman" panose="02020603050405020304" pitchFamily="18" charset="0"/>
              <a:cs typeface="Calibri Light" panose="020F050202020403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n-GB" sz="1200" dirty="0">
              <a:solidFill>
                <a:schemeClr val="bg1"/>
              </a:solidFill>
              <a:ea typeface="Times New Roman" panose="02020603050405020304" pitchFamily="18" charset="0"/>
              <a:cs typeface="Calibri Light" panose="020F050202020403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n-GB" sz="1200" dirty="0">
              <a:solidFill>
                <a:schemeClr val="bg1"/>
              </a:solidFill>
              <a:ea typeface="Times New Roman" panose="02020603050405020304" pitchFamily="18" charset="0"/>
              <a:cs typeface="Calibri Light" panose="020F050202020403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GB" sz="1200" dirty="0">
                <a:solidFill>
                  <a:schemeClr val="bg1"/>
                </a:solidFill>
                <a:ea typeface="Times New Roman" panose="02020603050405020304" pitchFamily="18" charset="0"/>
                <a:cs typeface="Calibri Light" panose="020F0502020204030204" pitchFamily="34" charset="0"/>
              </a:rPr>
              <a:t>2. </a:t>
            </a:r>
            <a:r>
              <a:rPr lang="hy-AM" sz="1200" dirty="0">
                <a:solidFill>
                  <a:schemeClr val="bg1"/>
                </a:solidFill>
                <a:ea typeface="Times New Roman" panose="02020603050405020304" pitchFamily="18" charset="0"/>
                <a:cs typeface="Calibri Light" panose="020F0502020204030204" pitchFamily="34" charset="0"/>
              </a:rPr>
              <a:t>Էլեկտրոնային գործիք</a:t>
            </a:r>
            <a:r>
              <a:rPr lang="en-GB" sz="1200" dirty="0">
                <a:solidFill>
                  <a:schemeClr val="bg1"/>
                </a:solidFill>
                <a:ea typeface="Times New Roman" panose="02020603050405020304" pitchFamily="18" charset="0"/>
                <a:cs typeface="Calibri Light" panose="020F0502020204030204" pitchFamily="34" charset="0"/>
              </a:rPr>
              <a:t> </a:t>
            </a:r>
            <a:endParaRPr lang="it-IT" sz="1200" dirty="0">
              <a:solidFill>
                <a:schemeClr val="bg1"/>
              </a:solidFill>
              <a:ea typeface="Times New Roman" panose="02020603050405020304" pitchFamily="18" charset="0"/>
              <a:cs typeface="Calibri Light" panose="020F0502020204030204" pitchFamily="34" charset="0"/>
            </a:endParaRPr>
          </a:p>
          <a:p>
            <a:pPr marL="93663" lvl="0" indent="-93663">
              <a:lnSpc>
                <a:spcPct val="107000"/>
              </a:lnSpc>
              <a:buClr>
                <a:schemeClr val="bg1"/>
              </a:buClr>
              <a:buFont typeface="Arial" panose="020B0604020202020204" pitchFamily="34" charset="0"/>
              <a:buChar char="-"/>
            </a:pPr>
            <a:r>
              <a:rPr lang="hy-AM" sz="12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Բաժին</a:t>
            </a:r>
            <a:r>
              <a:rPr lang="en-GB" sz="12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1 – </a:t>
            </a:r>
            <a:r>
              <a:rPr lang="hy-AM" sz="12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Հանրության ցուցիչ </a:t>
            </a:r>
            <a:endParaRPr lang="it-IT" sz="1200" dirty="0">
              <a:solidFill>
                <a:schemeClr val="bg1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3663" lvl="0" indent="-93663">
              <a:lnSpc>
                <a:spcPct val="107000"/>
              </a:lnSpc>
              <a:buClr>
                <a:schemeClr val="bg1"/>
              </a:buClr>
              <a:buFont typeface="Arial" panose="020B0604020202020204" pitchFamily="34" charset="0"/>
              <a:buChar char="-"/>
            </a:pPr>
            <a:r>
              <a:rPr lang="hy-AM" sz="12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Բաժին</a:t>
            </a:r>
            <a:r>
              <a:rPr lang="en-GB" sz="12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2 – </a:t>
            </a:r>
            <a:r>
              <a:rPr lang="hy-AM" sz="12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Տնտեսության ցուցիչ</a:t>
            </a:r>
            <a:endParaRPr lang="it-IT" sz="1200" dirty="0">
              <a:solidFill>
                <a:schemeClr val="bg1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3663" lvl="0" indent="-93663">
              <a:lnSpc>
                <a:spcPct val="107000"/>
              </a:lnSpc>
              <a:buClr>
                <a:schemeClr val="bg1"/>
              </a:buClr>
              <a:buFont typeface="Arial" panose="020B0604020202020204" pitchFamily="34" charset="0"/>
              <a:buChar char="-"/>
            </a:pPr>
            <a:r>
              <a:rPr lang="hy-AM" sz="12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Բաժին</a:t>
            </a:r>
            <a:r>
              <a:rPr lang="en-GB" sz="12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3 – </a:t>
            </a:r>
            <a:r>
              <a:rPr lang="hy-AM" sz="12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Կառավարման ցուցիչ</a:t>
            </a:r>
            <a:endParaRPr lang="it-IT" sz="1200" dirty="0">
              <a:solidFill>
                <a:schemeClr val="bg1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3663" lvl="0" indent="-93663">
              <a:lnSpc>
                <a:spcPct val="107000"/>
              </a:lnSpc>
              <a:buClr>
                <a:schemeClr val="bg1"/>
              </a:buClr>
              <a:buFont typeface="Arial" panose="020B0604020202020204" pitchFamily="34" charset="0"/>
              <a:buChar char="-"/>
            </a:pPr>
            <a:r>
              <a:rPr lang="hy-AM" sz="12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Բաժին</a:t>
            </a:r>
            <a:r>
              <a:rPr lang="en-GB" sz="12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4 – </a:t>
            </a:r>
            <a:r>
              <a:rPr lang="hy-AM" sz="12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Ենթակառուցվածքների ցուցիչ</a:t>
            </a:r>
            <a:endParaRPr lang="it-IT" sz="1200" dirty="0">
              <a:solidFill>
                <a:schemeClr val="bg1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3663" lvl="0" indent="-93663">
              <a:lnSpc>
                <a:spcPct val="107000"/>
              </a:lnSpc>
              <a:buClr>
                <a:schemeClr val="bg1"/>
              </a:buClr>
              <a:buFont typeface="Arial" panose="020B0604020202020204" pitchFamily="34" charset="0"/>
              <a:buChar char="-"/>
            </a:pPr>
            <a:r>
              <a:rPr lang="hy-AM" sz="12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Բաժին</a:t>
            </a:r>
            <a:r>
              <a:rPr lang="en-GB" sz="12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5 – </a:t>
            </a:r>
            <a:r>
              <a:rPr lang="hy-AM" sz="12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Շրջակա միջավայրի ցուցիչ</a:t>
            </a:r>
            <a:endParaRPr lang="it-IT" sz="1200" dirty="0">
              <a:solidFill>
                <a:schemeClr val="bg1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3663" lvl="0" indent="-93663">
              <a:lnSpc>
                <a:spcPct val="107000"/>
              </a:lnSpc>
              <a:buClr>
                <a:schemeClr val="bg1"/>
              </a:buClr>
              <a:buFont typeface="Arial" panose="020B0604020202020204" pitchFamily="34" charset="0"/>
              <a:buChar char="-"/>
            </a:pPr>
            <a:r>
              <a:rPr lang="hy-AM" sz="12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Բաժին</a:t>
            </a:r>
            <a:r>
              <a:rPr lang="en-GB" sz="12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6 – </a:t>
            </a:r>
            <a:r>
              <a:rPr lang="hy-AM" sz="12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Համայնքի դիմակ․ գնահատում</a:t>
            </a:r>
            <a:endParaRPr lang="it-IT" sz="1200" dirty="0">
              <a:solidFill>
                <a:schemeClr val="bg1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3663" lvl="0" indent="-93663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Font typeface="Arial" panose="020B0604020202020204" pitchFamily="34" charset="0"/>
              <a:buChar char="-"/>
            </a:pPr>
            <a:r>
              <a:rPr lang="hy-AM" sz="12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Բաժին</a:t>
            </a:r>
            <a:r>
              <a:rPr lang="en-GB" sz="12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7 – </a:t>
            </a:r>
            <a:r>
              <a:rPr lang="hy-AM" sz="12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Դիմակայունության զարգացման ռազմավար</a:t>
            </a:r>
            <a:r>
              <a:rPr lang="hy-AM" sz="1200" dirty="0" smtClean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․  </a:t>
            </a:r>
            <a:r>
              <a:rPr lang="hy-AM" sz="12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մարտահրավ․ և միջոցներ</a:t>
            </a:r>
            <a:endParaRPr lang="it-IT" sz="1200" dirty="0">
              <a:solidFill>
                <a:schemeClr val="bg1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GB" sz="1200" dirty="0">
                <a:solidFill>
                  <a:schemeClr val="bg1"/>
                </a:solidFill>
                <a:ea typeface="Times New Roman" panose="02020603050405020304" pitchFamily="18" charset="0"/>
                <a:cs typeface="Calibri Light" panose="020F0502020204030204" pitchFamily="34" charset="0"/>
              </a:rPr>
              <a:t>3. </a:t>
            </a:r>
            <a:r>
              <a:rPr lang="hy-AM" sz="1200" dirty="0">
                <a:solidFill>
                  <a:schemeClr val="bg1"/>
                </a:solidFill>
                <a:ea typeface="Times New Roman" panose="02020603050405020304" pitchFamily="18" charset="0"/>
                <a:cs typeface="Calibri Light" panose="020F0502020204030204" pitchFamily="34" charset="0"/>
              </a:rPr>
              <a:t>Կարողությունների զարգացում</a:t>
            </a:r>
            <a:endParaRPr lang="it-IT" sz="1200" dirty="0">
              <a:solidFill>
                <a:schemeClr val="bg1"/>
              </a:solidFill>
              <a:ea typeface="Times New Roman" panose="02020603050405020304" pitchFamily="18" charset="0"/>
              <a:cs typeface="Calibri Light" panose="020F0502020204030204" pitchFamily="34" charset="0"/>
            </a:endParaRPr>
          </a:p>
          <a:p>
            <a:pPr marL="93663" lvl="0" indent="-93663" algn="just">
              <a:lnSpc>
                <a:spcPct val="107000"/>
              </a:lnSpc>
              <a:buClr>
                <a:schemeClr val="bg1"/>
              </a:buClr>
              <a:buFont typeface="Arial" panose="020B0604020202020204" pitchFamily="34" charset="0"/>
              <a:buChar char="-"/>
            </a:pPr>
            <a:r>
              <a:rPr lang="en-GB" sz="1200" dirty="0" err="1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ReBuS</a:t>
            </a:r>
            <a:r>
              <a:rPr lang="en-GB" sz="12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y-AM" sz="12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տեսաձեռնարկ</a:t>
            </a:r>
            <a:endParaRPr lang="it-IT" sz="1200" dirty="0">
              <a:solidFill>
                <a:schemeClr val="bg1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3663" lvl="0" indent="-93663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Font typeface="Arial" panose="020B0604020202020204" pitchFamily="34" charset="0"/>
              <a:buChar char="-"/>
            </a:pPr>
            <a:r>
              <a:rPr lang="en-GB" sz="1200" dirty="0" err="1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ReBuS</a:t>
            </a:r>
            <a:r>
              <a:rPr lang="en-GB" sz="12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y-AM" sz="12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ուսուցում. շնորհանդեսներ, վարժություններ և նյութեր ինտերակտիվ սեմինարի համար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44" name="CasellaDiTesto 43">
            <a:extLst>
              <a:ext uri="{FF2B5EF4-FFF2-40B4-BE49-F238E27FC236}">
                <a16:creationId xmlns:a16="http://schemas.microsoft.com/office/drawing/2014/main" id="{F2E5C38D-0954-3341-BCD2-E95060FC8600}"/>
              </a:ext>
            </a:extLst>
          </p:cNvPr>
          <p:cNvSpPr txBox="1"/>
          <p:nvPr/>
        </p:nvSpPr>
        <p:spPr>
          <a:xfrm>
            <a:off x="3225258" y="9644390"/>
            <a:ext cx="40748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100" dirty="0">
                <a:solidFill>
                  <a:schemeClr val="bg1"/>
                </a:solidFill>
              </a:rPr>
              <a:t>- 5 -</a:t>
            </a:r>
          </a:p>
        </p:txBody>
      </p:sp>
    </p:spTree>
    <p:extLst>
      <p:ext uri="{BB962C8B-B14F-4D97-AF65-F5344CB8AC3E}">
        <p14:creationId xmlns:p14="http://schemas.microsoft.com/office/powerpoint/2010/main" val="4165054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tangolo 13">
            <a:extLst>
              <a:ext uri="{FF2B5EF4-FFF2-40B4-BE49-F238E27FC236}">
                <a16:creationId xmlns:a16="http://schemas.microsoft.com/office/drawing/2014/main" id="{F7EB7E44-5148-9842-930E-7C58F8E1EBAE}"/>
              </a:ext>
            </a:extLst>
          </p:cNvPr>
          <p:cNvSpPr/>
          <p:nvPr/>
        </p:nvSpPr>
        <p:spPr>
          <a:xfrm>
            <a:off x="283429" y="840438"/>
            <a:ext cx="6574571" cy="5217163"/>
          </a:xfrm>
          <a:prstGeom prst="rect">
            <a:avLst/>
          </a:prstGeom>
        </p:spPr>
        <p:txBody>
          <a:bodyPr wrap="square" numCol="2" spcCol="360000">
            <a:noAutofit/>
          </a:bodyPr>
          <a:lstStyle/>
          <a:p>
            <a:r>
              <a:rPr lang="hy-AM" sz="1100" dirty="0"/>
              <a:t>Համայնքի դիմակայունությունը կանխորոշվում է նրա անդամների և բաղադրիչների միջև փոխհարաբերություններով, սակայն այդ բոլորի կամ դրա ենթակառուցվածքի ամրության սոսկ հանրագումարը չէ, բայց կախված է շահագրգիռ կողմերի մասնակցությունից քաղաքականության գործընթացների տարբեր փուլերում:</a:t>
            </a:r>
            <a:endParaRPr lang="en-GB" sz="1100" dirty="0"/>
          </a:p>
          <a:p>
            <a:endParaRPr lang="en-GB" sz="1100" dirty="0"/>
          </a:p>
          <a:p>
            <a:r>
              <a:rPr lang="hy-AM" sz="1100" dirty="0"/>
              <a:t>դիմակայուն անհատները համայնքները դիմակայուն չեն դարձնում, քանի որ «համայնքային» համակարգի </a:t>
            </a:r>
            <a:r>
              <a:rPr lang="hy-AM" sz="1100" dirty="0" smtClean="0"/>
              <a:t>դիմադրողականությունը </a:t>
            </a:r>
            <a:r>
              <a:rPr lang="hy-AM" sz="1100" dirty="0"/>
              <a:t>պայմանավորված է դրա բաղադրիչների փոխազդեցությամբ և փոխհարաբերություններով, այլ ոչ միայն մարդկանց անհատական կարողություններով</a:t>
            </a:r>
            <a:r>
              <a:rPr lang="en-US" sz="1100" dirty="0"/>
              <a:t>:</a:t>
            </a:r>
            <a:r>
              <a:rPr lang="en-GB" sz="1100" dirty="0"/>
              <a:t> </a:t>
            </a:r>
            <a:r>
              <a:rPr lang="hy-AM" sz="1100" dirty="0"/>
              <a:t>Նմանապես, հասարակության խոցելի անհատները կամ խոցելի խմբերը «խոցելի համայնքներ» չեն ստեղծում, բայց դրանք կարող են ինչ որ տեղ նպաստել համակարգի/համայնքի ընդհանուր «խոցելիությանը»։</a:t>
            </a:r>
            <a:endParaRPr lang="en-GB" sz="1100" dirty="0"/>
          </a:p>
          <a:p>
            <a:r>
              <a:rPr lang="hy-AM" sz="1100" dirty="0"/>
              <a:t>Հատուկ համատեքստում ճգնաժամերի ազդեցությունը վերլուծելիս կարևոր </a:t>
            </a:r>
            <a:r>
              <a:rPr lang="en-US" sz="1100" dirty="0"/>
              <a:t>1</a:t>
            </a:r>
            <a:r>
              <a:rPr lang="hy-AM" sz="1100" dirty="0"/>
              <a:t> «համայնքները» դիտարկել տարածքային կամ վարչական շրջանակներից դուրս, քանի որ նման իրավիճակները և դրանց ազդեցությունը հազվադեպ են </a:t>
            </a:r>
            <a:r>
              <a:rPr lang="en-US" sz="1100" dirty="0"/>
              <a:t>հ</a:t>
            </a:r>
            <a:r>
              <a:rPr lang="hy-AM" sz="1100" dirty="0"/>
              <a:t>աշվի առնում վարչական կամ տարածքային սահմանները</a:t>
            </a:r>
            <a:r>
              <a:rPr lang="hy-AM" sz="1100" dirty="0" smtClean="0"/>
              <a:t>:</a:t>
            </a:r>
          </a:p>
          <a:p>
            <a:endParaRPr lang="en-GB" sz="1100" dirty="0"/>
          </a:p>
          <a:p>
            <a:endParaRPr lang="en-GB" sz="1100" dirty="0"/>
          </a:p>
          <a:p>
            <a:r>
              <a:rPr lang="en-GB" sz="1100" dirty="0"/>
              <a:t>‘</a:t>
            </a:r>
            <a:r>
              <a:rPr lang="hy-AM" sz="1100" dirty="0"/>
              <a:t>«Համայնքը» իրականում պետք է դիտվի որպես «մեկ </a:t>
            </a:r>
            <a:r>
              <a:rPr lang="hy-AM" sz="1100" dirty="0" smtClean="0"/>
              <a:t>վայրում </a:t>
            </a:r>
            <a:r>
              <a:rPr lang="hy-AM" sz="1100" dirty="0"/>
              <a:t>բնակվող փոխազդող մարդկանց խումբ»): «Հասարակության» համեմատ համայնքը բնութագրվում է որպես ավելի համախմբված միավոր, քանզի համայնքում առկա է «կամքի միասնություն</a:t>
            </a:r>
            <a:r>
              <a:rPr lang="hy-AM" sz="1100" dirty="0" smtClean="0"/>
              <a:t>», </a:t>
            </a:r>
            <a:r>
              <a:rPr lang="hy-AM" sz="1100" dirty="0"/>
              <a:t>նաև ընդհանուր արժեհամակարգեր և նորմեր </a:t>
            </a:r>
            <a:r>
              <a:rPr lang="en-GB" sz="1100" dirty="0"/>
              <a:t>(</a:t>
            </a:r>
            <a:r>
              <a:rPr lang="hy-AM" sz="1100" dirty="0"/>
              <a:t>Եվրոպայի խորհուրդ</a:t>
            </a:r>
            <a:r>
              <a:rPr lang="en-GB" sz="1100" dirty="0"/>
              <a:t>/</a:t>
            </a:r>
            <a:r>
              <a:rPr lang="hy-AM" sz="1100" dirty="0"/>
              <a:t>Գորիցիայի միջազգային սոցիոլոգիայի ինստիտուտ (ԳՄՍԻ</a:t>
            </a:r>
            <a:r>
              <a:rPr lang="hy-AM" sz="1100" dirty="0" smtClean="0"/>
              <a:t>)</a:t>
            </a:r>
            <a:r>
              <a:rPr lang="en-GB" sz="1100" dirty="0" smtClean="0"/>
              <a:t>, </a:t>
            </a:r>
            <a:r>
              <a:rPr lang="en-GB" sz="1100" dirty="0"/>
              <a:t>2017</a:t>
            </a:r>
            <a:r>
              <a:rPr lang="hy-AM" sz="1100" dirty="0"/>
              <a:t>թ․</a:t>
            </a:r>
            <a:r>
              <a:rPr lang="en-GB" sz="1100" dirty="0"/>
              <a:t>)</a:t>
            </a:r>
            <a:r>
              <a:rPr lang="hy-AM" sz="1100" dirty="0"/>
              <a:t>։</a:t>
            </a:r>
            <a:endParaRPr lang="en-GB" sz="1100" dirty="0"/>
          </a:p>
          <a:p>
            <a:endParaRPr lang="en-GB" sz="1100" dirty="0"/>
          </a:p>
          <a:p>
            <a:endParaRPr lang="en-GB" sz="1200" dirty="0"/>
          </a:p>
          <a:p>
            <a:pPr marL="118695" indent="-118695">
              <a:buFont typeface="Arial" charset="0"/>
              <a:buChar char="•"/>
            </a:pPr>
            <a:endParaRPr lang="en-GB" sz="1200" dirty="0"/>
          </a:p>
          <a:p>
            <a:endParaRPr lang="en-GB" sz="1200" dirty="0"/>
          </a:p>
        </p:txBody>
      </p:sp>
      <p:pic>
        <p:nvPicPr>
          <p:cNvPr id="2050" name="Picture 2" descr="Acqua Alta, Panchina Del Parco, Lampione, Inondazioni">
            <a:extLst>
              <a:ext uri="{FF2B5EF4-FFF2-40B4-BE49-F238E27FC236}">
                <a16:creationId xmlns:a16="http://schemas.microsoft.com/office/drawing/2014/main" id="{464935DE-1D33-E84C-94FE-E7DFA95D1F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59844"/>
            <a:ext cx="6858000" cy="3848400"/>
          </a:xfrm>
          <a:prstGeom prst="rect">
            <a:avLst/>
          </a:prstGeom>
          <a:solidFill>
            <a:schemeClr val="bg1">
              <a:alpha val="61000"/>
            </a:schemeClr>
          </a:solidFill>
        </p:spPr>
      </p:pic>
      <p:sp>
        <p:nvSpPr>
          <p:cNvPr id="7" name="Rettangolo 6">
            <a:extLst>
              <a:ext uri="{FF2B5EF4-FFF2-40B4-BE49-F238E27FC236}">
                <a16:creationId xmlns:a16="http://schemas.microsoft.com/office/drawing/2014/main" id="{788EAAC3-54C3-AC43-9512-77932032BD1F}"/>
              </a:ext>
            </a:extLst>
          </p:cNvPr>
          <p:cNvSpPr/>
          <p:nvPr/>
        </p:nvSpPr>
        <p:spPr>
          <a:xfrm>
            <a:off x="3148717" y="6057598"/>
            <a:ext cx="3709283" cy="3848401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46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47851F14-D54F-0641-94C6-B5A5AD62DB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5377" y="2746434"/>
            <a:ext cx="3402623" cy="3349869"/>
          </a:xfrm>
          <a:prstGeom prst="rect">
            <a:avLst/>
          </a:prstGeom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58A0B2FE-7DFB-3444-8B0B-96DADD6B2810}"/>
              </a:ext>
            </a:extLst>
          </p:cNvPr>
          <p:cNvSpPr/>
          <p:nvPr/>
        </p:nvSpPr>
        <p:spPr>
          <a:xfrm>
            <a:off x="3785438" y="2375393"/>
            <a:ext cx="2605834" cy="400807"/>
          </a:xfrm>
          <a:prstGeom prst="rect">
            <a:avLst/>
          </a:prstGeom>
        </p:spPr>
        <p:txBody>
          <a:bodyPr wrap="none" lIns="124615" tIns="124615" rIns="124615" bIns="124615">
            <a:spAutoFit/>
          </a:bodyPr>
          <a:lstStyle/>
          <a:p>
            <a:pPr marL="5495" lvl="1">
              <a:spcBef>
                <a:spcPts val="1246"/>
              </a:spcBef>
              <a:spcAft>
                <a:spcPts val="415"/>
              </a:spcAft>
            </a:pPr>
            <a:r>
              <a:rPr lang="hy-AM" sz="969" b="1" cap="all" dirty="0">
                <a:solidFill>
                  <a:srgbClr val="000000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 (Titoli CS)"/>
              </a:rPr>
              <a:t>ՀԱՄԱՅՆՔԻ ԴԻՄԱԿԱՅՈՒՆՈՒԹՅԱՆ ՇՐՋԱՆԱԿ</a:t>
            </a:r>
            <a:endParaRPr lang="it-IT" sz="969" b="1" cap="all" dirty="0">
              <a:solidFill>
                <a:srgbClr val="000000"/>
              </a:solidFill>
              <a:latin typeface="Calibri Light" panose="020F0302020204030204" pitchFamily="34" charset="0"/>
              <a:ea typeface="Times New Roman" panose="02020603050405020304" pitchFamily="18" charset="0"/>
              <a:cs typeface="Times New Roman (Titoli CS)"/>
            </a:endParaRPr>
          </a:p>
        </p:txBody>
      </p:sp>
      <p:cxnSp>
        <p:nvCxnSpPr>
          <p:cNvPr id="5" name="Connettore 1 4">
            <a:extLst>
              <a:ext uri="{FF2B5EF4-FFF2-40B4-BE49-F238E27FC236}">
                <a16:creationId xmlns:a16="http://schemas.microsoft.com/office/drawing/2014/main" id="{EE73684E-6417-CF4E-B836-C997F48C1A3B}"/>
              </a:ext>
            </a:extLst>
          </p:cNvPr>
          <p:cNvCxnSpPr>
            <a:cxnSpLocks/>
          </p:cNvCxnSpPr>
          <p:nvPr/>
        </p:nvCxnSpPr>
        <p:spPr>
          <a:xfrm>
            <a:off x="3430599" y="2686126"/>
            <a:ext cx="3427401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ttangolo 10">
            <a:extLst>
              <a:ext uri="{FF2B5EF4-FFF2-40B4-BE49-F238E27FC236}">
                <a16:creationId xmlns:a16="http://schemas.microsoft.com/office/drawing/2014/main" id="{83B61357-BFA5-1A4B-9E05-3A4CE27AD5EF}"/>
              </a:ext>
            </a:extLst>
          </p:cNvPr>
          <p:cNvSpPr/>
          <p:nvPr/>
        </p:nvSpPr>
        <p:spPr>
          <a:xfrm>
            <a:off x="283429" y="417634"/>
            <a:ext cx="3077117" cy="467107"/>
          </a:xfrm>
          <a:prstGeom prst="rect">
            <a:avLst/>
          </a:prstGeom>
        </p:spPr>
        <p:txBody>
          <a:bodyPr wrap="none" lIns="124615" tIns="124615" rIns="124615" bIns="124615">
            <a:spAutoFit/>
          </a:bodyPr>
          <a:lstStyle/>
          <a:p>
            <a:pPr marL="5495" lvl="1">
              <a:spcBef>
                <a:spcPts val="1246"/>
              </a:spcBef>
              <a:spcAft>
                <a:spcPts val="415"/>
              </a:spcAft>
            </a:pPr>
            <a:r>
              <a:rPr lang="hy-AM" sz="1400" b="1" dirty="0"/>
              <a:t>ՀԱՄԱՅՆՔԻ ԴԻՄԱԿԱՅՈՒՆՈՒԹՅՈՒՆ</a:t>
            </a:r>
            <a:endParaRPr lang="it-IT" sz="1400" b="1" cap="all" dirty="0">
              <a:latin typeface="Calibri Light" panose="020F0302020204030204" pitchFamily="34" charset="0"/>
              <a:ea typeface="Times New Roman" panose="02020603050405020304" pitchFamily="18" charset="0"/>
              <a:cs typeface="Times New Roman (Titoli CS)"/>
            </a:endParaRPr>
          </a:p>
        </p:txBody>
      </p:sp>
      <p:cxnSp>
        <p:nvCxnSpPr>
          <p:cNvPr id="13" name="Connettore 1 12">
            <a:extLst>
              <a:ext uri="{FF2B5EF4-FFF2-40B4-BE49-F238E27FC236}">
                <a16:creationId xmlns:a16="http://schemas.microsoft.com/office/drawing/2014/main" id="{C8613EC2-7B3E-D14A-A386-65D49198936B}"/>
              </a:ext>
            </a:extLst>
          </p:cNvPr>
          <p:cNvCxnSpPr/>
          <p:nvPr/>
        </p:nvCxnSpPr>
        <p:spPr>
          <a:xfrm>
            <a:off x="0" y="872308"/>
            <a:ext cx="4117997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ttangolo 15">
            <a:extLst>
              <a:ext uri="{FF2B5EF4-FFF2-40B4-BE49-F238E27FC236}">
                <a16:creationId xmlns:a16="http://schemas.microsoft.com/office/drawing/2014/main" id="{18831D02-4844-A44A-A21F-F37B571CBB22}"/>
              </a:ext>
            </a:extLst>
          </p:cNvPr>
          <p:cNvSpPr/>
          <p:nvPr/>
        </p:nvSpPr>
        <p:spPr>
          <a:xfrm>
            <a:off x="4628321" y="6308461"/>
            <a:ext cx="2067468" cy="986032"/>
          </a:xfrm>
          <a:prstGeom prst="rect">
            <a:avLst/>
          </a:prstGeom>
        </p:spPr>
        <p:txBody>
          <a:bodyPr wrap="square" lIns="124615" tIns="124615" rIns="124615" bIns="124615">
            <a:spAutoFit/>
          </a:bodyPr>
          <a:lstStyle/>
          <a:p>
            <a:pPr algn="just">
              <a:lnSpc>
                <a:spcPct val="107000"/>
              </a:lnSpc>
              <a:spcAft>
                <a:spcPts val="554"/>
              </a:spcAft>
            </a:pPr>
            <a:r>
              <a:rPr lang="hy-AM" sz="900" dirty="0"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Յուրաքանչյուր ոլորտ գնահատվում է ինքնուրույն `կիրառելով հենանիշ` կենտրոնանալով յուրաքանչյուր բաղադրիչի ցուցանիշների հատուկ խմբերի վրա:</a:t>
            </a:r>
            <a:endParaRPr lang="it-IT" sz="900" dirty="0">
              <a:latin typeface="Calibri Light" panose="020F0302020204030204" pitchFamily="34" charset="0"/>
              <a:ea typeface="Times New Roman" panose="02020603050405020304" pitchFamily="18" charset="0"/>
              <a:cs typeface="Calibri Light" panose="020F0302020204030204" pitchFamily="34" charset="0"/>
            </a:endParaRPr>
          </a:p>
        </p:txBody>
      </p:sp>
      <p:pic>
        <p:nvPicPr>
          <p:cNvPr id="17" name="Elemento grafico 16" descr="Monitor">
            <a:extLst>
              <a:ext uri="{FF2B5EF4-FFF2-40B4-BE49-F238E27FC236}">
                <a16:creationId xmlns:a16="http://schemas.microsoft.com/office/drawing/2014/main" id="{A8C8ED93-F0A7-8948-AEC8-888A3640DA98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4369490" y="7389916"/>
            <a:ext cx="345600" cy="345600"/>
          </a:xfrm>
          <a:prstGeom prst="rect">
            <a:avLst/>
          </a:prstGeom>
        </p:spPr>
      </p:pic>
      <p:pic>
        <p:nvPicPr>
          <p:cNvPr id="18" name="Elemento grafico 17" descr="Cloud computing">
            <a:extLst>
              <a:ext uri="{FF2B5EF4-FFF2-40B4-BE49-F238E27FC236}">
                <a16:creationId xmlns:a16="http://schemas.microsoft.com/office/drawing/2014/main" id="{9A7A9251-D1B5-934F-9586-2735FF28182A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369490" y="8904538"/>
            <a:ext cx="345600" cy="345600"/>
          </a:xfrm>
          <a:prstGeom prst="rect">
            <a:avLst/>
          </a:prstGeom>
        </p:spPr>
      </p:pic>
      <p:pic>
        <p:nvPicPr>
          <p:cNvPr id="19" name="Elemento grafico 18" descr="Appunti parzialmente selezionati">
            <a:extLst>
              <a:ext uri="{FF2B5EF4-FFF2-40B4-BE49-F238E27FC236}">
                <a16:creationId xmlns:a16="http://schemas.microsoft.com/office/drawing/2014/main" id="{5BA6D5CA-A717-A641-95BA-5BF95E522A09}"/>
              </a:ext>
            </a:extLst>
          </p:cNvPr>
          <p:cNvPicPr>
            <a:picLocks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4369490" y="6436097"/>
            <a:ext cx="345600" cy="345600"/>
          </a:xfrm>
          <a:prstGeom prst="rect">
            <a:avLst/>
          </a:prstGeom>
        </p:spPr>
      </p:pic>
      <p:pic>
        <p:nvPicPr>
          <p:cNvPr id="20" name="Elemento grafico 19" descr="Abaco">
            <a:extLst>
              <a:ext uri="{FF2B5EF4-FFF2-40B4-BE49-F238E27FC236}">
                <a16:creationId xmlns:a16="http://schemas.microsoft.com/office/drawing/2014/main" id="{27C5ADB7-9553-5B41-A322-315383008038}"/>
              </a:ext>
            </a:extLst>
          </p:cNvPr>
          <p:cNvPicPr>
            <a:picLocks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4369490" y="8146658"/>
            <a:ext cx="345600" cy="345600"/>
          </a:xfrm>
          <a:prstGeom prst="rect">
            <a:avLst/>
          </a:prstGeom>
        </p:spPr>
      </p:pic>
      <p:sp>
        <p:nvSpPr>
          <p:cNvPr id="21" name="Rettangolo 20">
            <a:extLst>
              <a:ext uri="{FF2B5EF4-FFF2-40B4-BE49-F238E27FC236}">
                <a16:creationId xmlns:a16="http://schemas.microsoft.com/office/drawing/2014/main" id="{44E273F9-6D89-A941-BACC-24C700F54BE3}"/>
              </a:ext>
            </a:extLst>
          </p:cNvPr>
          <p:cNvSpPr/>
          <p:nvPr/>
        </p:nvSpPr>
        <p:spPr>
          <a:xfrm>
            <a:off x="4640620" y="7141271"/>
            <a:ext cx="2029152" cy="986032"/>
          </a:xfrm>
          <a:prstGeom prst="rect">
            <a:avLst/>
          </a:prstGeom>
        </p:spPr>
        <p:txBody>
          <a:bodyPr wrap="square" lIns="124615" tIns="124615" rIns="124615" bIns="124615">
            <a:spAutoFit/>
          </a:bodyPr>
          <a:lstStyle/>
          <a:p>
            <a:pPr algn="just">
              <a:lnSpc>
                <a:spcPct val="107000"/>
              </a:lnSpc>
              <a:spcAft>
                <a:spcPts val="554"/>
              </a:spcAft>
            </a:pPr>
            <a:r>
              <a:rPr lang="hy-AM" sz="900" dirty="0"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Ավտոմատ գնահատման քարտը հաշվարկում է յուրաքանչյուր բաղադրիչի ընդհանուր միավորը ՝ այդպիսով կազմելով ոլորտի ցուցիչը:</a:t>
            </a:r>
            <a:endParaRPr lang="en-GB" sz="900" dirty="0">
              <a:latin typeface="Calibri Light" panose="020F0302020204030204" pitchFamily="34" charset="0"/>
              <a:ea typeface="Times New Roman" panose="02020603050405020304" pitchFamily="18" charset="0"/>
              <a:cs typeface="Calibri Light" panose="020F0302020204030204" pitchFamily="34" charset="0"/>
            </a:endParaRPr>
          </a:p>
        </p:txBody>
      </p:sp>
      <p:sp>
        <p:nvSpPr>
          <p:cNvPr id="22" name="Rettangolo 21">
            <a:extLst>
              <a:ext uri="{FF2B5EF4-FFF2-40B4-BE49-F238E27FC236}">
                <a16:creationId xmlns:a16="http://schemas.microsoft.com/office/drawing/2014/main" id="{C44D7367-8A42-C64C-9CE9-64D6DB75021E}"/>
              </a:ext>
            </a:extLst>
          </p:cNvPr>
          <p:cNvSpPr/>
          <p:nvPr/>
        </p:nvSpPr>
        <p:spPr>
          <a:xfrm>
            <a:off x="4619621" y="8035590"/>
            <a:ext cx="2071149" cy="837850"/>
          </a:xfrm>
          <a:prstGeom prst="rect">
            <a:avLst/>
          </a:prstGeom>
        </p:spPr>
        <p:txBody>
          <a:bodyPr wrap="square" lIns="124615" tIns="124615" rIns="124615" bIns="124615">
            <a:spAutoFit/>
          </a:bodyPr>
          <a:lstStyle/>
          <a:p>
            <a:pPr algn="just">
              <a:lnSpc>
                <a:spcPct val="107000"/>
              </a:lnSpc>
              <a:spcAft>
                <a:spcPts val="554"/>
              </a:spcAft>
            </a:pPr>
            <a:r>
              <a:rPr lang="hy-AM" sz="900" dirty="0"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Վիզուալ ներկայացումը աջակցում է օգտվողներին կատարելու «ի՞նչ, եթե» սցենարներով վարժությունները։</a:t>
            </a:r>
            <a:endParaRPr lang="it-IT" sz="900" dirty="0">
              <a:latin typeface="Calibri Light" panose="020F0302020204030204" pitchFamily="34" charset="0"/>
              <a:ea typeface="Times New Roman" panose="02020603050405020304" pitchFamily="18" charset="0"/>
              <a:cs typeface="Calibri Light" panose="020F030202020403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0CBABA64-4AE9-8F44-AD4C-3D715C37A573}"/>
              </a:ext>
            </a:extLst>
          </p:cNvPr>
          <p:cNvSpPr/>
          <p:nvPr/>
        </p:nvSpPr>
        <p:spPr>
          <a:xfrm>
            <a:off x="4640619" y="8805901"/>
            <a:ext cx="2055169" cy="1134213"/>
          </a:xfrm>
          <a:prstGeom prst="rect">
            <a:avLst/>
          </a:prstGeom>
        </p:spPr>
        <p:txBody>
          <a:bodyPr wrap="square" lIns="124615" tIns="124615" rIns="124615" bIns="124615">
            <a:spAutoFit/>
          </a:bodyPr>
          <a:lstStyle/>
          <a:p>
            <a:pPr algn="just">
              <a:lnSpc>
                <a:spcPct val="107000"/>
              </a:lnSpc>
              <a:spcAft>
                <a:spcPts val="554"/>
              </a:spcAft>
            </a:pPr>
            <a:r>
              <a:rPr lang="hy-AM" sz="900" dirty="0"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Գնահատման հիման վրա յուրաքանչյուր ցուցանիշ, ունի գունային կոդ՝ </a:t>
            </a:r>
            <a:r>
              <a:rPr lang="en-GB" sz="900" dirty="0" err="1"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ReBuS</a:t>
            </a:r>
            <a:r>
              <a:rPr lang="en-GB" sz="900" dirty="0"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 </a:t>
            </a:r>
            <a:r>
              <a:rPr lang="hy-AM" sz="900" dirty="0"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ռազմավարության մեջ ներառվելիք խնդիրը կամ ռեսուրսը ներկայացնելու համար։</a:t>
            </a:r>
            <a:endParaRPr lang="it-IT" sz="900" dirty="0">
              <a:latin typeface="Calibri Light" panose="020F0302020204030204" pitchFamily="34" charset="0"/>
              <a:ea typeface="Times New Roman" panose="02020603050405020304" pitchFamily="18" charset="0"/>
              <a:cs typeface="Calibri Light" panose="020F0302020204030204" pitchFamily="34" charset="0"/>
            </a:endParaRP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04755C7B-46AE-C245-B402-A775576F45B9}"/>
              </a:ext>
            </a:extLst>
          </p:cNvPr>
          <p:cNvSpPr txBox="1"/>
          <p:nvPr/>
        </p:nvSpPr>
        <p:spPr>
          <a:xfrm>
            <a:off x="3225258" y="9644390"/>
            <a:ext cx="40748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100" dirty="0"/>
              <a:t>- 6 -</a:t>
            </a:r>
          </a:p>
        </p:txBody>
      </p:sp>
    </p:spTree>
    <p:extLst>
      <p:ext uri="{BB962C8B-B14F-4D97-AF65-F5344CB8AC3E}">
        <p14:creationId xmlns:p14="http://schemas.microsoft.com/office/powerpoint/2010/main" val="36302554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entagono 12">
            <a:extLst>
              <a:ext uri="{FF2B5EF4-FFF2-40B4-BE49-F238E27FC236}">
                <a16:creationId xmlns:a16="http://schemas.microsoft.com/office/drawing/2014/main" id="{EA58295C-1563-284E-82C3-D2E878702590}"/>
              </a:ext>
            </a:extLst>
          </p:cNvPr>
          <p:cNvSpPr/>
          <p:nvPr/>
        </p:nvSpPr>
        <p:spPr>
          <a:xfrm>
            <a:off x="-5318" y="1264633"/>
            <a:ext cx="2133600" cy="261808"/>
          </a:xfrm>
          <a:prstGeom prst="homePlat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4" name="Rettangolo 93">
            <a:extLst>
              <a:ext uri="{FF2B5EF4-FFF2-40B4-BE49-F238E27FC236}">
                <a16:creationId xmlns:a16="http://schemas.microsoft.com/office/drawing/2014/main" id="{91743D50-7E01-DF48-8B79-CF207463D698}"/>
              </a:ext>
            </a:extLst>
          </p:cNvPr>
          <p:cNvSpPr/>
          <p:nvPr/>
        </p:nvSpPr>
        <p:spPr>
          <a:xfrm>
            <a:off x="-5318" y="9226"/>
            <a:ext cx="6863318" cy="84283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46"/>
          </a:p>
        </p:txBody>
      </p:sp>
      <p:pic>
        <p:nvPicPr>
          <p:cNvPr id="89" name="Immagine 88">
            <a:extLst>
              <a:ext uri="{FF2B5EF4-FFF2-40B4-BE49-F238E27FC236}">
                <a16:creationId xmlns:a16="http://schemas.microsoft.com/office/drawing/2014/main" id="{09936C99-1B2B-3D45-9C0C-0266AC21A93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87" t="57098" r="71263" b="5891"/>
          <a:stretch/>
        </p:blipFill>
        <p:spPr bwMode="auto">
          <a:xfrm>
            <a:off x="4293063" y="994075"/>
            <a:ext cx="2271032" cy="182106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0" name="Rettangolo 89">
            <a:extLst>
              <a:ext uri="{FF2B5EF4-FFF2-40B4-BE49-F238E27FC236}">
                <a16:creationId xmlns:a16="http://schemas.microsoft.com/office/drawing/2014/main" id="{48A12E06-1B6B-904B-8EB8-D2D69790A4FD}"/>
              </a:ext>
            </a:extLst>
          </p:cNvPr>
          <p:cNvSpPr/>
          <p:nvPr/>
        </p:nvSpPr>
        <p:spPr>
          <a:xfrm>
            <a:off x="283429" y="30150"/>
            <a:ext cx="2565759" cy="497885"/>
          </a:xfrm>
          <a:prstGeom prst="rect">
            <a:avLst/>
          </a:prstGeom>
        </p:spPr>
        <p:txBody>
          <a:bodyPr wrap="none" lIns="124615" tIns="124615" rIns="124615" bIns="124615">
            <a:spAutoFit/>
          </a:bodyPr>
          <a:lstStyle/>
          <a:p>
            <a:pPr marL="5495" lvl="1">
              <a:spcBef>
                <a:spcPts val="1246"/>
              </a:spcBef>
              <a:spcAft>
                <a:spcPts val="415"/>
              </a:spcAft>
            </a:pPr>
            <a:r>
              <a:rPr lang="hy-AM" sz="1600" b="1" dirty="0"/>
              <a:t>ԷԼԵԿՏՐՈՆԱՅԻՆ ԳՈՐԾԻՔ</a:t>
            </a:r>
            <a:endParaRPr lang="it-IT" sz="1600" b="1" cap="all" dirty="0">
              <a:latin typeface="Calibri Light" panose="020F0302020204030204" pitchFamily="34" charset="0"/>
              <a:ea typeface="Times New Roman" panose="02020603050405020304" pitchFamily="18" charset="0"/>
              <a:cs typeface="Times New Roman (Titoli CS)"/>
            </a:endParaRPr>
          </a:p>
        </p:txBody>
      </p:sp>
      <p:cxnSp>
        <p:nvCxnSpPr>
          <p:cNvPr id="92" name="Connettore 1 91">
            <a:extLst>
              <a:ext uri="{FF2B5EF4-FFF2-40B4-BE49-F238E27FC236}">
                <a16:creationId xmlns:a16="http://schemas.microsoft.com/office/drawing/2014/main" id="{AFAFA27E-EE57-A245-84A5-7D0FDB61F3B0}"/>
              </a:ext>
            </a:extLst>
          </p:cNvPr>
          <p:cNvCxnSpPr/>
          <p:nvPr/>
        </p:nvCxnSpPr>
        <p:spPr>
          <a:xfrm>
            <a:off x="0" y="484824"/>
            <a:ext cx="4117997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3" name="Immagine 92">
            <a:extLst>
              <a:ext uri="{FF2B5EF4-FFF2-40B4-BE49-F238E27FC236}">
                <a16:creationId xmlns:a16="http://schemas.microsoft.com/office/drawing/2014/main" id="{8F4B8028-BC42-2243-98A3-CBEF49476F6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6378" t="1" b="49915"/>
          <a:stretch/>
        </p:blipFill>
        <p:spPr>
          <a:xfrm>
            <a:off x="2443510" y="6671665"/>
            <a:ext cx="1155869" cy="1235420"/>
          </a:xfrm>
          <a:prstGeom prst="rect">
            <a:avLst/>
          </a:prstGeom>
        </p:spPr>
      </p:pic>
      <p:sp>
        <p:nvSpPr>
          <p:cNvPr id="2" name="Rettangolo 1">
            <a:extLst>
              <a:ext uri="{FF2B5EF4-FFF2-40B4-BE49-F238E27FC236}">
                <a16:creationId xmlns:a16="http://schemas.microsoft.com/office/drawing/2014/main" id="{A740D849-62FA-0D4C-85DB-DCF80448DE78}"/>
              </a:ext>
            </a:extLst>
          </p:cNvPr>
          <p:cNvSpPr/>
          <p:nvPr/>
        </p:nvSpPr>
        <p:spPr>
          <a:xfrm>
            <a:off x="138643" y="464468"/>
            <a:ext cx="3812817" cy="2269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GB" sz="1200" dirty="0" err="1"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ReBuS</a:t>
            </a:r>
            <a:r>
              <a:rPr lang="hy-AM" sz="1200" dirty="0"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 էլեկտրոնային գործիքն ապահովում է հետևյալ հնարավորությունները․ </a:t>
            </a:r>
            <a:endParaRPr lang="en-GB" sz="1200" dirty="0" smtClean="0">
              <a:latin typeface="Calibri Light" panose="020F0302020204030204" pitchFamily="34" charset="0"/>
              <a:ea typeface="Times New Roman" panose="02020603050405020304" pitchFamily="18" charset="0"/>
              <a:cs typeface="Calibri Light" panose="020F030202020403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n-GB" sz="1200" dirty="0" smtClean="0">
              <a:latin typeface="Calibri Light" panose="020F0302020204030204" pitchFamily="34" charset="0"/>
              <a:ea typeface="Times New Roman" panose="02020603050405020304" pitchFamily="18" charset="0"/>
              <a:cs typeface="Calibri Light" panose="020F030202020403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hy-AM" sz="1200" i="1" dirty="0" smtClean="0">
                <a:solidFill>
                  <a:schemeClr val="bg1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Մեկ </a:t>
            </a:r>
            <a:r>
              <a:rPr lang="hy-AM" sz="1200" i="1" dirty="0">
                <a:solidFill>
                  <a:schemeClr val="bg1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տիրույթի գնահատում</a:t>
            </a:r>
            <a:endParaRPr lang="it-IT" sz="1200" i="1" dirty="0">
              <a:solidFill>
                <a:schemeClr val="bg1"/>
              </a:solidFill>
              <a:latin typeface="Calibri Light" panose="020F0302020204030204" pitchFamily="34" charset="0"/>
              <a:ea typeface="Times New Roman" panose="02020603050405020304" pitchFamily="18" charset="0"/>
              <a:cs typeface="Calibri Light" panose="020F0302020204030204" pitchFamily="34" charset="0"/>
            </a:endParaRPr>
          </a:p>
          <a:p>
            <a:pPr marL="228600" lvl="0" indent="-228600" algn="just">
              <a:lnSpc>
                <a:spcPct val="107000"/>
              </a:lnSpc>
              <a:buClr>
                <a:srgbClr val="B22600"/>
              </a:buClr>
              <a:buFont typeface="+mj-lt"/>
              <a:buAutoNum type="arabicPeriod"/>
            </a:pPr>
            <a:r>
              <a:rPr lang="hy-AM" sz="1100" dirty="0"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Ավտոմատացված գնահատման համակարգ</a:t>
            </a:r>
            <a:r>
              <a:rPr lang="en-GB" sz="1100" dirty="0"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it-IT" sz="1100" dirty="0">
              <a:latin typeface="Calibri Light" panose="020F03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indent="-228600" algn="just">
              <a:lnSpc>
                <a:spcPct val="107000"/>
              </a:lnSpc>
              <a:buClr>
                <a:srgbClr val="B22600"/>
              </a:buClr>
              <a:buFont typeface="+mj-lt"/>
              <a:buAutoNum type="arabicPeriod"/>
              <a:tabLst>
                <a:tab pos="228600" algn="l"/>
                <a:tab pos="449580" algn="l"/>
              </a:tabLst>
            </a:pPr>
            <a:r>
              <a:rPr lang="hy-AM" sz="1100" dirty="0"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	Տիրույթի ցուցիչի չափիչ՝ ցուցադրում է ընդհանուր տիրույթի ցուցիչը</a:t>
            </a:r>
          </a:p>
          <a:p>
            <a:pPr marL="228600" indent="-228600" algn="just">
              <a:lnSpc>
                <a:spcPct val="107000"/>
              </a:lnSpc>
              <a:buClr>
                <a:srgbClr val="B22600"/>
              </a:buClr>
              <a:buFont typeface="+mj-lt"/>
              <a:buAutoNum type="arabicPeriod"/>
              <a:tabLst>
                <a:tab pos="228600" algn="l"/>
                <a:tab pos="449580" algn="l"/>
              </a:tabLst>
            </a:pPr>
            <a:r>
              <a:rPr lang="hy-AM" sz="1100" dirty="0"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	Բաղադրիչների չափիչներ՝ ցուցադրում են յուրաքանչյուր ցուցիչի  (ներքին չափիչ) և բաղադրիչի (արտաքին չափիչ)  գծով գնահատականը</a:t>
            </a:r>
            <a:r>
              <a:rPr lang="en-GB" sz="1100" dirty="0"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.</a:t>
            </a:r>
            <a:endParaRPr lang="it-IT" sz="1100" dirty="0">
              <a:effectLst/>
              <a:latin typeface="Calibri Light" panose="020F03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2782D5DD-ED0E-E748-9A12-663CD2E036EB}"/>
              </a:ext>
            </a:extLst>
          </p:cNvPr>
          <p:cNvSpPr/>
          <p:nvPr/>
        </p:nvSpPr>
        <p:spPr>
          <a:xfrm>
            <a:off x="3857596" y="6335007"/>
            <a:ext cx="2931653" cy="1565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07000"/>
              </a:lnSpc>
              <a:spcAft>
                <a:spcPts val="800"/>
              </a:spcAft>
              <a:buClr>
                <a:srgbClr val="B22600"/>
              </a:buClr>
              <a:buFont typeface="+mj-lt"/>
              <a:buAutoNum type="arabicPeriod" startAt="4"/>
              <a:tabLst>
                <a:tab pos="228600" algn="l"/>
                <a:tab pos="449580" algn="l"/>
              </a:tabLst>
            </a:pPr>
            <a:r>
              <a:rPr lang="hy-AM" sz="1100" dirty="0"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Մարտահրավերների և ռեսուրսների նույնականացում ոլորտներում ըստ տիրույթների:</a:t>
            </a: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Clr>
                <a:srgbClr val="B22600"/>
              </a:buClr>
              <a:buFont typeface="+mj-lt"/>
              <a:buAutoNum type="arabicPeriod" startAt="4"/>
              <a:tabLst>
                <a:tab pos="228600" algn="l"/>
                <a:tab pos="449580" algn="l"/>
              </a:tabLst>
            </a:pPr>
            <a:r>
              <a:rPr lang="hy-AM" sz="1100" dirty="0"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Արդյունքների  տեսանելիացում ընդհանուր գնահատման յուրաքանչյուր տիրույթի համար։</a:t>
            </a:r>
            <a:r>
              <a:rPr lang="en-GB" sz="1100" dirty="0"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hy-AM" sz="1100" dirty="0" smtClean="0">
              <a:latin typeface="Calibri Light" panose="020F03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Clr>
                <a:srgbClr val="B22600"/>
              </a:buClr>
              <a:buFont typeface="+mj-lt"/>
              <a:buAutoNum type="arabicPeriod" startAt="4"/>
              <a:tabLst>
                <a:tab pos="228600" algn="l"/>
                <a:tab pos="449580" algn="l"/>
              </a:tabLst>
            </a:pPr>
            <a:endParaRPr lang="it-IT" sz="1100" dirty="0">
              <a:latin typeface="Calibri Light" panose="020F03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AEF34015-17D8-2F4D-BB19-EC3FB957F17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8" t="691" r="58851" b="42488"/>
          <a:stretch/>
        </p:blipFill>
        <p:spPr bwMode="auto">
          <a:xfrm>
            <a:off x="6810" y="2677580"/>
            <a:ext cx="3644254" cy="277502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5F243D3B-1758-AD4B-A903-43024826BBE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1973" t="692" b="-411"/>
          <a:stretch/>
        </p:blipFill>
        <p:spPr bwMode="auto">
          <a:xfrm>
            <a:off x="3719814" y="2555636"/>
            <a:ext cx="3069435" cy="289697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4" name="Pentagono 13">
            <a:extLst>
              <a:ext uri="{FF2B5EF4-FFF2-40B4-BE49-F238E27FC236}">
                <a16:creationId xmlns:a16="http://schemas.microsoft.com/office/drawing/2014/main" id="{D2E77304-5B9C-E34C-BE7A-75555BA9B337}"/>
              </a:ext>
            </a:extLst>
          </p:cNvPr>
          <p:cNvSpPr/>
          <p:nvPr/>
        </p:nvSpPr>
        <p:spPr>
          <a:xfrm flipH="1">
            <a:off x="4732351" y="5970883"/>
            <a:ext cx="2133600" cy="261808"/>
          </a:xfrm>
          <a:prstGeom prst="homePlat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y-AM" sz="1200" i="1" dirty="0"/>
              <a:t>Ընդհանուր գնահատում</a:t>
            </a:r>
            <a:endParaRPr lang="en-GB" sz="1200" i="1" dirty="0"/>
          </a:p>
        </p:txBody>
      </p:sp>
      <p:pic>
        <p:nvPicPr>
          <p:cNvPr id="15" name="Immagine 14">
            <a:extLst>
              <a:ext uri="{FF2B5EF4-FFF2-40B4-BE49-F238E27FC236}">
                <a16:creationId xmlns:a16="http://schemas.microsoft.com/office/drawing/2014/main" id="{28D7BCA7-A100-9141-9C6E-F2593E26113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1" t="1" r="33916" b="1"/>
          <a:stretch/>
        </p:blipFill>
        <p:spPr>
          <a:xfrm>
            <a:off x="188098" y="6673760"/>
            <a:ext cx="2264295" cy="2466651"/>
          </a:xfrm>
          <a:prstGeom prst="rect">
            <a:avLst/>
          </a:prstGeom>
        </p:spPr>
      </p:pic>
      <p:pic>
        <p:nvPicPr>
          <p:cNvPr id="16" name="Immagine 15">
            <a:extLst>
              <a:ext uri="{FF2B5EF4-FFF2-40B4-BE49-F238E27FC236}">
                <a16:creationId xmlns:a16="http://schemas.microsoft.com/office/drawing/2014/main" id="{195525CB-32F2-904B-8924-A11BFEA4A03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6377" t="57711" r="1" b="1"/>
          <a:stretch/>
        </p:blipFill>
        <p:spPr>
          <a:xfrm>
            <a:off x="3814279" y="7639425"/>
            <a:ext cx="2128298" cy="1920697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15677663-1D05-4C44-9F3E-39FF41595D9B}"/>
              </a:ext>
            </a:extLst>
          </p:cNvPr>
          <p:cNvSpPr txBox="1"/>
          <p:nvPr/>
        </p:nvSpPr>
        <p:spPr>
          <a:xfrm>
            <a:off x="4894545" y="7523417"/>
            <a:ext cx="117692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y-AM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հասարակություն</a:t>
            </a:r>
            <a:endParaRPr lang="it-IT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D12AE5FF-B81D-4D4D-BAC1-2E8D1D18E8AC}"/>
              </a:ext>
            </a:extLst>
          </p:cNvPr>
          <p:cNvSpPr txBox="1"/>
          <p:nvPr/>
        </p:nvSpPr>
        <p:spPr>
          <a:xfrm>
            <a:off x="5725077" y="8218618"/>
            <a:ext cx="10070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y-AM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տնտեսություն</a:t>
            </a:r>
            <a:endParaRPr lang="it-IT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3A3B44AA-0145-2B46-BF36-62A7111B1741}"/>
              </a:ext>
            </a:extLst>
          </p:cNvPr>
          <p:cNvSpPr txBox="1"/>
          <p:nvPr/>
        </p:nvSpPr>
        <p:spPr>
          <a:xfrm>
            <a:off x="5470332" y="9332425"/>
            <a:ext cx="94448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y-AM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կառավարում</a:t>
            </a:r>
            <a:endParaRPr lang="it-IT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CDE36F0B-C4D4-F642-99C3-F1AB5366E935}"/>
              </a:ext>
            </a:extLst>
          </p:cNvPr>
          <p:cNvSpPr txBox="1"/>
          <p:nvPr/>
        </p:nvSpPr>
        <p:spPr>
          <a:xfrm>
            <a:off x="3293399" y="9323163"/>
            <a:ext cx="124104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y-AM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ենթակառուցվածք</a:t>
            </a:r>
            <a:endParaRPr lang="it-IT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B54ED85F-E12E-5344-9A2C-9A92FE6B7E81}"/>
              </a:ext>
            </a:extLst>
          </p:cNvPr>
          <p:cNvSpPr txBox="1"/>
          <p:nvPr/>
        </p:nvSpPr>
        <p:spPr>
          <a:xfrm>
            <a:off x="2967607" y="8331420"/>
            <a:ext cx="12634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y-AM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շրջակա միջավայր</a:t>
            </a:r>
            <a:endParaRPr lang="it-IT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DB0C80D3-4706-0347-AB95-26F642A790CA}"/>
              </a:ext>
            </a:extLst>
          </p:cNvPr>
          <p:cNvSpPr txBox="1"/>
          <p:nvPr/>
        </p:nvSpPr>
        <p:spPr>
          <a:xfrm>
            <a:off x="142094" y="2379950"/>
            <a:ext cx="228195" cy="44203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lIns="36000" tIns="36000" rIns="36000" bIns="36000" rtlCol="0" anchor="ctr">
            <a:spAutoFit/>
          </a:bodyPr>
          <a:lstStyle/>
          <a:p>
            <a:r>
              <a:rPr lang="it-IT" sz="2400" dirty="0">
                <a:solidFill>
                  <a:schemeClr val="accent6"/>
                </a:solidFill>
              </a:rPr>
              <a:t>1</a:t>
            </a:r>
          </a:p>
        </p:txBody>
      </p:sp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098DF9D4-4D04-9C41-A748-59B67029DB6D}"/>
              </a:ext>
            </a:extLst>
          </p:cNvPr>
          <p:cNvSpPr txBox="1"/>
          <p:nvPr/>
        </p:nvSpPr>
        <p:spPr>
          <a:xfrm>
            <a:off x="4732351" y="854419"/>
            <a:ext cx="228195" cy="44203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lIns="36000" tIns="36000" rIns="36000" bIns="36000" rtlCol="0" anchor="ctr">
            <a:spAutoFit/>
          </a:bodyPr>
          <a:lstStyle/>
          <a:p>
            <a:r>
              <a:rPr lang="it-IT" sz="2400" dirty="0">
                <a:solidFill>
                  <a:schemeClr val="accent6"/>
                </a:solidFill>
              </a:rPr>
              <a:t>2</a:t>
            </a:r>
          </a:p>
        </p:txBody>
      </p: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0C8CC7DE-961B-4046-BE71-CC0A8A6B66D7}"/>
              </a:ext>
            </a:extLst>
          </p:cNvPr>
          <p:cNvSpPr txBox="1"/>
          <p:nvPr/>
        </p:nvSpPr>
        <p:spPr>
          <a:xfrm>
            <a:off x="3829075" y="2393396"/>
            <a:ext cx="228195" cy="44203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lIns="36000" tIns="36000" rIns="36000" bIns="36000" rtlCol="0" anchor="ctr">
            <a:spAutoFit/>
          </a:bodyPr>
          <a:lstStyle/>
          <a:p>
            <a:r>
              <a:rPr lang="it-IT" sz="2400" dirty="0">
                <a:solidFill>
                  <a:schemeClr val="accent6"/>
                </a:solidFill>
              </a:rPr>
              <a:t>3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7E86BBC8-BE1B-C443-A9B7-3131AE0D9E39}"/>
              </a:ext>
            </a:extLst>
          </p:cNvPr>
          <p:cNvSpPr txBox="1"/>
          <p:nvPr/>
        </p:nvSpPr>
        <p:spPr>
          <a:xfrm>
            <a:off x="142094" y="6450647"/>
            <a:ext cx="228195" cy="44203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lIns="36000" tIns="36000" rIns="36000" bIns="36000" rtlCol="0" anchor="ctr">
            <a:spAutoFit/>
          </a:bodyPr>
          <a:lstStyle/>
          <a:p>
            <a:r>
              <a:rPr lang="it-IT" sz="2400" dirty="0">
                <a:solidFill>
                  <a:schemeClr val="accent6"/>
                </a:solidFill>
              </a:rPr>
              <a:t>4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93A4E20C-F102-DA47-BA21-92445DDC221B}"/>
              </a:ext>
            </a:extLst>
          </p:cNvPr>
          <p:cNvSpPr txBox="1"/>
          <p:nvPr/>
        </p:nvSpPr>
        <p:spPr>
          <a:xfrm>
            <a:off x="3943172" y="7542816"/>
            <a:ext cx="228195" cy="44203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lIns="36000" tIns="36000" rIns="36000" bIns="36000" rtlCol="0" anchor="ctr">
            <a:spAutoFit/>
          </a:bodyPr>
          <a:lstStyle/>
          <a:p>
            <a:r>
              <a:rPr lang="it-IT" sz="2400" dirty="0">
                <a:solidFill>
                  <a:schemeClr val="accent6"/>
                </a:solidFill>
              </a:rPr>
              <a:t>5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876D9807-6F39-7E46-9B8C-B854399561F5}"/>
              </a:ext>
            </a:extLst>
          </p:cNvPr>
          <p:cNvSpPr txBox="1"/>
          <p:nvPr/>
        </p:nvSpPr>
        <p:spPr>
          <a:xfrm>
            <a:off x="3225258" y="9644390"/>
            <a:ext cx="40748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100" dirty="0"/>
              <a:t>- 7 -</a:t>
            </a:r>
          </a:p>
        </p:txBody>
      </p:sp>
    </p:spTree>
    <p:extLst>
      <p:ext uri="{BB962C8B-B14F-4D97-AF65-F5344CB8AC3E}">
        <p14:creationId xmlns:p14="http://schemas.microsoft.com/office/powerpoint/2010/main" val="31815982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>
            <a:extLst>
              <a:ext uri="{FF2B5EF4-FFF2-40B4-BE49-F238E27FC236}">
                <a16:creationId xmlns:a16="http://schemas.microsoft.com/office/drawing/2014/main" id="{33EAD634-101C-9648-8365-03C0CCD221BD}"/>
              </a:ext>
            </a:extLst>
          </p:cNvPr>
          <p:cNvSpPr>
            <a:spLocks/>
          </p:cNvSpPr>
          <p:nvPr/>
        </p:nvSpPr>
        <p:spPr>
          <a:xfrm>
            <a:off x="-4277" y="0"/>
            <a:ext cx="6875318" cy="682917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3305" tIns="31652" rIns="63305" bIns="316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 sz="1246"/>
          </a:p>
        </p:txBody>
      </p:sp>
      <p:pic>
        <p:nvPicPr>
          <p:cNvPr id="21" name="Picture 3">
            <a:extLst>
              <a:ext uri="{FF2B5EF4-FFF2-40B4-BE49-F238E27FC236}">
                <a16:creationId xmlns:a16="http://schemas.microsoft.com/office/drawing/2014/main" id="{4A69ECDF-A603-AA40-94DB-BBEFE3E74D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71"/>
          <a:stretch/>
        </p:blipFill>
        <p:spPr bwMode="auto">
          <a:xfrm>
            <a:off x="5993833" y="9224372"/>
            <a:ext cx="704852" cy="54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pic="http://schemas.openxmlformats.org/drawingml/2006/picture" xmlns="" xmlns:mo="http://schemas.microsoft.com/office/mac/office/2008/main" xmlns:mv="urn:schemas-microsoft-com:mac:vml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:arto="http://schemas.microsoft.com/office/word/2006/arto" xmlns:lc="http://schemas.openxmlformats.org/drawingml/2006/lockedCanvas"/>
            </a:ext>
          </a:extLst>
        </p:spPr>
      </p:pic>
      <p:sp>
        <p:nvSpPr>
          <p:cNvPr id="15" name="Text Box 506">
            <a:extLst>
              <a:ext uri="{FF2B5EF4-FFF2-40B4-BE49-F238E27FC236}">
                <a16:creationId xmlns:a16="http://schemas.microsoft.com/office/drawing/2014/main" id="{0EE10FC2-DC64-AC47-A574-34593C8548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8568" y="0"/>
            <a:ext cx="1187450" cy="3594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rot="0" vert="horz" wrap="square" lIns="0" tIns="0" rIns="0" bIns="0" anchor="t" anchorCtr="0" upright="1">
            <a:noAutofit/>
          </a:bodyPr>
          <a:lstStyle/>
          <a:p>
            <a:pPr marL="408305" marR="429895" algn="ctr">
              <a:lnSpc>
                <a:spcPct val="107000"/>
              </a:lnSpc>
              <a:spcAft>
                <a:spcPts val="800"/>
              </a:spcAft>
            </a:pPr>
            <a:r>
              <a:rPr lang="en-GB" sz="2350" dirty="0" smtClean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HY</a:t>
            </a:r>
            <a:endParaRPr lang="it-IT" sz="1100" dirty="0">
              <a:effectLst/>
              <a:latin typeface="Calibri Light" panose="020F0302020204030204" pitchFamily="34" charset="0"/>
              <a:ea typeface="Times New Roman" panose="02020603050405020304" pitchFamily="18" charset="0"/>
              <a:cs typeface="Calibri Light" panose="020F0302020204030204" pitchFamily="34" charset="0"/>
            </a:endParaRPr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C6FF7F00-96EC-434E-AB25-B8A9568CE965}"/>
              </a:ext>
            </a:extLst>
          </p:cNvPr>
          <p:cNvSpPr/>
          <p:nvPr/>
        </p:nvSpPr>
        <p:spPr>
          <a:xfrm>
            <a:off x="-4277" y="4157027"/>
            <a:ext cx="6879728" cy="15919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1452880" algn="r">
              <a:lnSpc>
                <a:spcPct val="107000"/>
              </a:lnSpc>
              <a:spcAft>
                <a:spcPts val="800"/>
              </a:spcAft>
            </a:pPr>
            <a:r>
              <a:rPr lang="en-GB" sz="1100" dirty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 </a:t>
            </a:r>
            <a:r>
              <a:rPr lang="it-IT" sz="1100" dirty="0"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 </a:t>
            </a:r>
            <a:endParaRPr lang="it-IT" sz="1100" dirty="0" smtClean="0">
              <a:latin typeface="Calibri Light" panose="020F0302020204030204" pitchFamily="34" charset="0"/>
              <a:ea typeface="Times New Roman" panose="02020603050405020304" pitchFamily="18" charset="0"/>
              <a:cs typeface="Calibri Light" panose="020F0302020204030204" pitchFamily="34" charset="0"/>
            </a:endParaRPr>
          </a:p>
          <a:p>
            <a:pPr marR="1452880" algn="r">
              <a:lnSpc>
                <a:spcPct val="107000"/>
              </a:lnSpc>
              <a:spcAft>
                <a:spcPts val="800"/>
              </a:spcAft>
            </a:pPr>
            <a:endParaRPr lang="it-IT" sz="1100" dirty="0">
              <a:solidFill>
                <a:srgbClr val="000000"/>
              </a:solidFill>
              <a:latin typeface="Calibri Light" panose="020F0302020204030204" pitchFamily="34" charset="0"/>
              <a:ea typeface="Times New Roman" panose="02020603050405020304" pitchFamily="18" charset="0"/>
              <a:cs typeface="Calibri Light" panose="020F0302020204030204" pitchFamily="34" charset="0"/>
            </a:endParaRPr>
          </a:p>
          <a:p>
            <a:pPr marR="1452880" algn="r">
              <a:lnSpc>
                <a:spcPct val="107000"/>
              </a:lnSpc>
              <a:spcAft>
                <a:spcPts val="800"/>
              </a:spcAft>
            </a:pPr>
            <a:r>
              <a:rPr lang="hy-AM" sz="1100" dirty="0" smtClean="0">
                <a:solidFill>
                  <a:srgbClr val="000000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Լավ </a:t>
            </a:r>
            <a:r>
              <a:rPr lang="hy-AM" sz="1100" dirty="0">
                <a:solidFill>
                  <a:srgbClr val="000000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կառավարման </a:t>
            </a:r>
            <a:r>
              <a:rPr lang="hy-AM" sz="1100">
                <a:solidFill>
                  <a:srgbClr val="000000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փորձագիտական </a:t>
            </a:r>
            <a:r>
              <a:rPr lang="hy-AM" sz="1100" smtClean="0">
                <a:solidFill>
                  <a:srgbClr val="000000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կենտրոն</a:t>
            </a:r>
            <a:endParaRPr lang="hy-AM" sz="1100" dirty="0">
              <a:solidFill>
                <a:srgbClr val="000000"/>
              </a:solidFill>
              <a:latin typeface="Calibri Light" panose="020F0302020204030204" pitchFamily="34" charset="0"/>
              <a:ea typeface="Times New Roman" panose="02020603050405020304" pitchFamily="18" charset="0"/>
              <a:cs typeface="Calibri Light" panose="020F0302020204030204" pitchFamily="34" charset="0"/>
            </a:endParaRPr>
          </a:p>
          <a:p>
            <a:pPr marR="1452880" algn="r">
              <a:lnSpc>
                <a:spcPct val="107000"/>
              </a:lnSpc>
              <a:spcAft>
                <a:spcPts val="800"/>
              </a:spcAft>
            </a:pPr>
            <a:r>
              <a:rPr lang="en-GB" sz="1100" dirty="0" smtClean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https</a:t>
            </a:r>
            <a:r>
              <a:rPr lang="en-GB" sz="1100" dirty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://www.coe.int/en/web/good-governance/centre-of-expertise</a:t>
            </a:r>
            <a:endParaRPr lang="it-IT" sz="1100" dirty="0">
              <a:effectLst/>
              <a:latin typeface="Calibri Light" panose="020F0302020204030204" pitchFamily="34" charset="0"/>
              <a:ea typeface="Times New Roman" panose="02020603050405020304" pitchFamily="18" charset="0"/>
              <a:cs typeface="Calibri Light" panose="020F0302020204030204" pitchFamily="34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1100" dirty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 </a:t>
            </a:r>
            <a:endParaRPr lang="it-IT" sz="1100" dirty="0">
              <a:effectLst/>
              <a:latin typeface="Calibri Light" panose="020F0302020204030204" pitchFamily="34" charset="0"/>
              <a:ea typeface="Times New Roman" panose="02020603050405020304" pitchFamily="18" charset="0"/>
              <a:cs typeface="Calibri Light" panose="020F0302020204030204" pitchFamily="34" charset="0"/>
            </a:endParaRPr>
          </a:p>
        </p:txBody>
      </p:sp>
      <p:pic>
        <p:nvPicPr>
          <p:cNvPr id="19" name="Immagine 18">
            <a:extLst>
              <a:ext uri="{FF2B5EF4-FFF2-40B4-BE49-F238E27FC236}">
                <a16:creationId xmlns:a16="http://schemas.microsoft.com/office/drawing/2014/main" id="{E08FEB0C-7BDC-4847-BE31-E7C490C4FF53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5425111" y="4421822"/>
            <a:ext cx="1079500" cy="107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96697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Rosso arancione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11137</TotalTime>
  <Words>1185</Words>
  <Application>Microsoft Office PowerPoint</Application>
  <PresentationFormat>A4 Paper (210x297 mm)</PresentationFormat>
  <Paragraphs>188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9" baseType="lpstr">
      <vt:lpstr>Arial</vt:lpstr>
      <vt:lpstr>Calibri</vt:lpstr>
      <vt:lpstr>Calibri Light</vt:lpstr>
      <vt:lpstr>Lato Light</vt:lpstr>
      <vt:lpstr>League Spartan</vt:lpstr>
      <vt:lpstr>Mukta ExtraLight</vt:lpstr>
      <vt:lpstr>Poppins</vt:lpstr>
      <vt:lpstr>Sylfaen</vt:lpstr>
      <vt:lpstr>Times New Roman</vt:lpstr>
      <vt:lpstr>Times New Roman (Titoli CS)</vt:lpstr>
      <vt:lpstr>Tema di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Daniele Del Bianco</dc:creator>
  <cp:lastModifiedBy>User</cp:lastModifiedBy>
  <cp:revision>42</cp:revision>
  <dcterms:created xsi:type="dcterms:W3CDTF">2020-11-03T16:05:28Z</dcterms:created>
  <dcterms:modified xsi:type="dcterms:W3CDTF">2021-07-08T07:38:11Z</dcterms:modified>
</cp:coreProperties>
</file>