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nurban.am/am/info/licenzcank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nurban.am/am/info/licenzcan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256F3-7358-4691-A088-21E848E230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F06B2-D360-40CF-91F5-F02A41EBA871}">
      <dgm:prSet custT="1"/>
      <dgm:spPr/>
      <dgm:t>
        <a:bodyPr/>
        <a:lstStyle/>
        <a:p>
          <a:pPr algn="ctr"/>
          <a:r>
            <a:rPr lang="hy-AM" sz="2000" kern="1200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Բնակարան (բնակելի տուն) է դիտարկվում գոյություն ունեցող (բացա­ռությամբ 4-րդ աստիճանի վնասվածություն ունեցող) բազմաբնակարան շենքի բնակարանը կամ անհատական բնակելի տունը</a:t>
          </a:r>
          <a:endParaRPr lang="en-US" sz="2000" kern="1200" cap="none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HEA Grapalat" panose="02000506050000020003" pitchFamily="50" charset="0"/>
            <a:ea typeface="+mn-ea"/>
            <a:cs typeface="+mn-cs"/>
          </a:endParaRPr>
        </a:p>
      </dgm:t>
    </dgm:pt>
    <dgm:pt modelId="{70C09205-E13F-404B-8715-B9DBA3BAF91E}" type="sibTrans" cxnId="{CD33422F-A9F1-4453-A55E-C06BB661642D}">
      <dgm:prSet/>
      <dgm:spPr/>
      <dgm:t>
        <a:bodyPr/>
        <a:lstStyle/>
        <a:p>
          <a:endParaRPr lang="en-US"/>
        </a:p>
      </dgm:t>
    </dgm:pt>
    <dgm:pt modelId="{E59C6D62-D7EE-4B16-B56A-649D19093934}" type="parTrans" cxnId="{CD33422F-A9F1-4453-A55E-C06BB661642D}">
      <dgm:prSet/>
      <dgm:spPr/>
      <dgm:t>
        <a:bodyPr/>
        <a:lstStyle/>
        <a:p>
          <a:endParaRPr lang="en-US"/>
        </a:p>
      </dgm:t>
    </dgm:pt>
    <dgm:pt modelId="{ADB056AD-10A8-4243-A771-27D59C4F5F4D}">
      <dgm:prSet custT="1"/>
      <dgm:spPr/>
      <dgm:t>
        <a:bodyPr/>
        <a:lstStyle/>
        <a:p>
          <a:pPr algn="just"/>
          <a:r>
            <a:rPr lang="hy-AM" sz="2000" kern="1200" cap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Մինչև 2010 թվականը կառուցված բնակարանի (բնակելի տան) համար տեխնիկական վիճակի հետազննության արդյունքում լիցենզավորված անձանց կողմից տրված եզրակացություն (ոչ ավելի, քան 10 տարվա վաղեմության)՝ 4-րդ աստիճանի վնասվածություն չունենալու վերաբերյալ (շենքերի ու շինությունների տեխնիկական վիճակի հետազննության ոլորտում լիցենզավորված անձանց ցանկը հրապարակված է Հայաստանի Հանրապետության քաղաքաշինության կոմիտեի պաշտոնական կայքէջում</a:t>
          </a:r>
          <a:r>
            <a:rPr lang="hy-AM" sz="2000" kern="1200" cap="none" baseline="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՝</a:t>
          </a:r>
          <a:r>
            <a:rPr lang="hy-AM" sz="2000" kern="1200" cap="none" baseline="0" dirty="0" smtClean="0">
              <a:solidFill>
                <a:schemeClr val="bg1"/>
              </a:solidFill>
              <a:effectLst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lang="en-US" sz="2000" kern="1200" cap="none" baseline="0" dirty="0" smtClean="0">
              <a:solidFill>
                <a:schemeClr val="bg1"/>
              </a:solidFill>
              <a:effectLst/>
              <a:latin typeface="GHEA Grapalat" panose="02000506050000020003" pitchFamily="50" charset="0"/>
              <a:ea typeface="+mn-ea"/>
              <a:cs typeface="+mn-cs"/>
            </a:rPr>
            <a:t>(</a:t>
          </a:r>
          <a:r>
            <a:rPr lang="en-US" sz="2200" b="0" i="0" kern="1200" dirty="0" smtClean="0">
              <a:hlinkClick xmlns:r="http://schemas.openxmlformats.org/officeDocument/2006/relationships" r:id="rId1"/>
            </a:rPr>
            <a:t>http://www.minurban.am/am/info/licenzcank</a:t>
          </a:r>
          <a:r>
            <a:rPr lang="hy-AM" sz="2200" kern="1200" dirty="0" smtClean="0">
              <a:latin typeface="GHEA Grapalat" panose="02000506050000020003" pitchFamily="50" charset="0"/>
            </a:rPr>
            <a:t>):</a:t>
          </a:r>
          <a:endParaRPr lang="en-US" sz="2200" kern="1200" dirty="0">
            <a:latin typeface="GHEA Grapalat" panose="02000506050000020003" pitchFamily="50" charset="0"/>
          </a:endParaRPr>
        </a:p>
      </dgm:t>
    </dgm:pt>
    <dgm:pt modelId="{3AF14209-0500-4FFF-B624-359ECBDFF6BD}" type="parTrans" cxnId="{BB4093FE-11D0-45BC-AFA3-CF178273EE5C}">
      <dgm:prSet/>
      <dgm:spPr/>
      <dgm:t>
        <a:bodyPr/>
        <a:lstStyle/>
        <a:p>
          <a:endParaRPr lang="en-US"/>
        </a:p>
      </dgm:t>
    </dgm:pt>
    <dgm:pt modelId="{49C8BFD9-9F58-4F26-B683-2DC6AD0AF0A0}" type="sibTrans" cxnId="{BB4093FE-11D0-45BC-AFA3-CF178273EE5C}">
      <dgm:prSet/>
      <dgm:spPr/>
      <dgm:t>
        <a:bodyPr/>
        <a:lstStyle/>
        <a:p>
          <a:endParaRPr lang="en-US"/>
        </a:p>
      </dgm:t>
    </dgm:pt>
    <dgm:pt modelId="{71685A56-2E4A-4045-B8A6-9B7BD13A290A}" type="pres">
      <dgm:prSet presAssocID="{F78256F3-7358-4691-A088-21E848E230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8BE23-3A02-4A4F-9010-F719BD28BC2E}" type="pres">
      <dgm:prSet presAssocID="{7ACF06B2-D360-40CF-91F5-F02A41EBA871}" presName="compNode" presStyleCnt="0"/>
      <dgm:spPr/>
    </dgm:pt>
    <dgm:pt modelId="{31250CDC-10EB-4AE7-A27D-355561B63FFC}" type="pres">
      <dgm:prSet presAssocID="{7ACF06B2-D360-40CF-91F5-F02A41EBA871}" presName="aNode" presStyleLbl="bgShp" presStyleIdx="0" presStyleCnt="1"/>
      <dgm:spPr/>
      <dgm:t>
        <a:bodyPr/>
        <a:lstStyle/>
        <a:p>
          <a:endParaRPr lang="en-US"/>
        </a:p>
      </dgm:t>
    </dgm:pt>
    <dgm:pt modelId="{79E6BC15-5D8C-4183-90FC-39B7B8E9ECFD}" type="pres">
      <dgm:prSet presAssocID="{7ACF06B2-D360-40CF-91F5-F02A41EBA871}" presName="textNode" presStyleLbl="bgShp" presStyleIdx="0" presStyleCnt="1"/>
      <dgm:spPr/>
      <dgm:t>
        <a:bodyPr/>
        <a:lstStyle/>
        <a:p>
          <a:endParaRPr lang="en-US"/>
        </a:p>
      </dgm:t>
    </dgm:pt>
    <dgm:pt modelId="{5C6C6519-8DCD-47E6-869D-E5E6F6AB8427}" type="pres">
      <dgm:prSet presAssocID="{7ACF06B2-D360-40CF-91F5-F02A41EBA871}" presName="compChildNode" presStyleCnt="0"/>
      <dgm:spPr/>
    </dgm:pt>
    <dgm:pt modelId="{9C53F8E3-3559-47CC-9667-C84E532CCC83}" type="pres">
      <dgm:prSet presAssocID="{7ACF06B2-D360-40CF-91F5-F02A41EBA871}" presName="theInnerList" presStyleCnt="0"/>
      <dgm:spPr/>
    </dgm:pt>
    <dgm:pt modelId="{D1A864F0-DCBA-4CD9-9890-5D67058AFD1C}" type="pres">
      <dgm:prSet presAssocID="{ADB056AD-10A8-4243-A771-27D59C4F5F4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7963E-29A3-48B5-9A32-3FC076DB1581}" type="presOf" srcId="{7ACF06B2-D360-40CF-91F5-F02A41EBA871}" destId="{31250CDC-10EB-4AE7-A27D-355561B63FFC}" srcOrd="0" destOrd="0" presId="urn:microsoft.com/office/officeart/2005/8/layout/lProcess2"/>
    <dgm:cxn modelId="{40F7ED5E-2598-45B7-BC37-316691A9F2D4}" type="presOf" srcId="{ADB056AD-10A8-4243-A771-27D59C4F5F4D}" destId="{D1A864F0-DCBA-4CD9-9890-5D67058AFD1C}" srcOrd="0" destOrd="0" presId="urn:microsoft.com/office/officeart/2005/8/layout/lProcess2"/>
    <dgm:cxn modelId="{BB4093FE-11D0-45BC-AFA3-CF178273EE5C}" srcId="{7ACF06B2-D360-40CF-91F5-F02A41EBA871}" destId="{ADB056AD-10A8-4243-A771-27D59C4F5F4D}" srcOrd="0" destOrd="0" parTransId="{3AF14209-0500-4FFF-B624-359ECBDFF6BD}" sibTransId="{49C8BFD9-9F58-4F26-B683-2DC6AD0AF0A0}"/>
    <dgm:cxn modelId="{CD33422F-A9F1-4453-A55E-C06BB661642D}" srcId="{F78256F3-7358-4691-A088-21E848E23017}" destId="{7ACF06B2-D360-40CF-91F5-F02A41EBA871}" srcOrd="0" destOrd="0" parTransId="{E59C6D62-D7EE-4B16-B56A-649D19093934}" sibTransId="{70C09205-E13F-404B-8715-B9DBA3BAF91E}"/>
    <dgm:cxn modelId="{FCABD1BA-47F5-43C8-B29C-35066B3C7667}" type="presOf" srcId="{7ACF06B2-D360-40CF-91F5-F02A41EBA871}" destId="{79E6BC15-5D8C-4183-90FC-39B7B8E9ECFD}" srcOrd="1" destOrd="0" presId="urn:microsoft.com/office/officeart/2005/8/layout/lProcess2"/>
    <dgm:cxn modelId="{A77E9242-6AF8-4987-8645-7DD27668DF43}" type="presOf" srcId="{F78256F3-7358-4691-A088-21E848E23017}" destId="{71685A56-2E4A-4045-B8A6-9B7BD13A290A}" srcOrd="0" destOrd="0" presId="urn:microsoft.com/office/officeart/2005/8/layout/lProcess2"/>
    <dgm:cxn modelId="{4B8E440B-4E27-4765-9953-9E51B9242801}" type="presParOf" srcId="{71685A56-2E4A-4045-B8A6-9B7BD13A290A}" destId="{ECF8BE23-3A02-4A4F-9010-F719BD28BC2E}" srcOrd="0" destOrd="0" presId="urn:microsoft.com/office/officeart/2005/8/layout/lProcess2"/>
    <dgm:cxn modelId="{64D716DD-C1F4-4E68-B32D-DA8A58C06EFB}" type="presParOf" srcId="{ECF8BE23-3A02-4A4F-9010-F719BD28BC2E}" destId="{31250CDC-10EB-4AE7-A27D-355561B63FFC}" srcOrd="0" destOrd="0" presId="urn:microsoft.com/office/officeart/2005/8/layout/lProcess2"/>
    <dgm:cxn modelId="{EBADD3E8-AE74-4D36-9109-A25E246EF17D}" type="presParOf" srcId="{ECF8BE23-3A02-4A4F-9010-F719BD28BC2E}" destId="{79E6BC15-5D8C-4183-90FC-39B7B8E9ECFD}" srcOrd="1" destOrd="0" presId="urn:microsoft.com/office/officeart/2005/8/layout/lProcess2"/>
    <dgm:cxn modelId="{0D2983FE-7CCC-48C1-AEC0-885FE9F8883B}" type="presParOf" srcId="{ECF8BE23-3A02-4A4F-9010-F719BD28BC2E}" destId="{5C6C6519-8DCD-47E6-869D-E5E6F6AB8427}" srcOrd="2" destOrd="0" presId="urn:microsoft.com/office/officeart/2005/8/layout/lProcess2"/>
    <dgm:cxn modelId="{888151DF-B8EC-4E58-917E-6B7D50BB6AA4}" type="presParOf" srcId="{5C6C6519-8DCD-47E6-869D-E5E6F6AB8427}" destId="{9C53F8E3-3559-47CC-9667-C84E532CCC83}" srcOrd="0" destOrd="0" presId="urn:microsoft.com/office/officeart/2005/8/layout/lProcess2"/>
    <dgm:cxn modelId="{073499AB-9B82-4F02-9929-E5A2807867FF}" type="presParOf" srcId="{9C53F8E3-3559-47CC-9667-C84E532CCC83}" destId="{D1A864F0-DCBA-4CD9-9890-5D67058AFD1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256F3-7358-4691-A088-21E848E230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F06B2-D360-40CF-91F5-F02A41EBA87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hy-AM" sz="3000" kern="1200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Ծրագրի իրականացման ընթացակարգը</a:t>
          </a:r>
        </a:p>
        <a:p>
          <a:pPr algn="ctr"/>
          <a:endParaRPr lang="en-US" sz="2400" kern="1200" dirty="0">
            <a:latin typeface="GHEA Grapalat" panose="02000506050000020003" pitchFamily="50" charset="0"/>
          </a:endParaRPr>
        </a:p>
      </dgm:t>
    </dgm:pt>
    <dgm:pt modelId="{70C09205-E13F-404B-8715-B9DBA3BAF91E}" type="sibTrans" cxnId="{CD33422F-A9F1-4453-A55E-C06BB661642D}">
      <dgm:prSet/>
      <dgm:spPr/>
      <dgm:t>
        <a:bodyPr/>
        <a:lstStyle/>
        <a:p>
          <a:endParaRPr lang="en-US"/>
        </a:p>
      </dgm:t>
    </dgm:pt>
    <dgm:pt modelId="{E59C6D62-D7EE-4B16-B56A-649D19093934}" type="parTrans" cxnId="{CD33422F-A9F1-4453-A55E-C06BB661642D}">
      <dgm:prSet/>
      <dgm:spPr/>
      <dgm:t>
        <a:bodyPr/>
        <a:lstStyle/>
        <a:p>
          <a:endParaRPr lang="en-US"/>
        </a:p>
      </dgm:t>
    </dgm:pt>
    <dgm:pt modelId="{12370E38-6CF4-49F2-B17F-1E6DFA519475}">
      <dgm:prSet custT="1"/>
      <dgm:spPr/>
      <dgm:t>
        <a:bodyPr/>
        <a:lstStyle/>
        <a:p>
          <a:r>
            <a:rPr lang="hy-AM" sz="3000" cap="none" baseline="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HEA Grapalat" panose="02000506050000020003" pitchFamily="50" charset="0"/>
              <a:ea typeface="+mn-ea"/>
              <a:cs typeface="+mn-cs"/>
            </a:rPr>
            <a:t>Վարկառուն վարկ ստանալու նպատակով դիմում է ֆինանսական կառույց՝ ներկայացնելով ներքին ընթացակարգերով պահանջվող փաստաթղթերը</a:t>
          </a:r>
          <a:endParaRPr lang="en-US" sz="30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</a:endParaRPr>
        </a:p>
      </dgm:t>
    </dgm:pt>
    <dgm:pt modelId="{F3AFA310-AE7D-4362-AEE8-D476B889646D}" type="sibTrans" cxnId="{77D85745-7BEA-45D6-ABCD-D5381DD2D9F0}">
      <dgm:prSet/>
      <dgm:spPr/>
      <dgm:t>
        <a:bodyPr/>
        <a:lstStyle/>
        <a:p>
          <a:endParaRPr lang="en-US"/>
        </a:p>
      </dgm:t>
    </dgm:pt>
    <dgm:pt modelId="{472DD679-8E34-4CD4-8318-23F2486F6459}" type="parTrans" cxnId="{77D85745-7BEA-45D6-ABCD-D5381DD2D9F0}">
      <dgm:prSet/>
      <dgm:spPr/>
      <dgm:t>
        <a:bodyPr/>
        <a:lstStyle/>
        <a:p>
          <a:endParaRPr lang="en-US"/>
        </a:p>
      </dgm:t>
    </dgm:pt>
    <dgm:pt modelId="{FE2843A5-8974-46C2-A2EB-B87CC6632369}" type="pres">
      <dgm:prSet presAssocID="{F78256F3-7358-4691-A088-21E848E230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513115-BA1E-474E-A67F-6202F80F79D1}" type="pres">
      <dgm:prSet presAssocID="{7ACF06B2-D360-40CF-91F5-F02A41EBA871}" presName="compNode" presStyleCnt="0"/>
      <dgm:spPr/>
    </dgm:pt>
    <dgm:pt modelId="{AB2D0CE0-DFF3-41EB-B7B0-1D24F6D7BF74}" type="pres">
      <dgm:prSet presAssocID="{7ACF06B2-D360-40CF-91F5-F02A41EBA871}" presName="aNode" presStyleLbl="bgShp" presStyleIdx="0" presStyleCnt="1"/>
      <dgm:spPr/>
      <dgm:t>
        <a:bodyPr/>
        <a:lstStyle/>
        <a:p>
          <a:endParaRPr lang="en-US"/>
        </a:p>
      </dgm:t>
    </dgm:pt>
    <dgm:pt modelId="{2F3551BD-8349-416D-BF39-4003EEB9E581}" type="pres">
      <dgm:prSet presAssocID="{7ACF06B2-D360-40CF-91F5-F02A41EBA871}" presName="textNode" presStyleLbl="bgShp" presStyleIdx="0" presStyleCnt="1"/>
      <dgm:spPr/>
      <dgm:t>
        <a:bodyPr/>
        <a:lstStyle/>
        <a:p>
          <a:endParaRPr lang="en-US"/>
        </a:p>
      </dgm:t>
    </dgm:pt>
    <dgm:pt modelId="{6CDA76C7-1632-4FE3-9EA5-7FAC73421510}" type="pres">
      <dgm:prSet presAssocID="{7ACF06B2-D360-40CF-91F5-F02A41EBA871}" presName="compChildNode" presStyleCnt="0"/>
      <dgm:spPr/>
    </dgm:pt>
    <dgm:pt modelId="{56ED8C8E-7D88-437A-BDC8-50AA19F4E3E8}" type="pres">
      <dgm:prSet presAssocID="{7ACF06B2-D360-40CF-91F5-F02A41EBA871}" presName="theInnerList" presStyleCnt="0"/>
      <dgm:spPr/>
    </dgm:pt>
    <dgm:pt modelId="{01CE1238-8280-49C4-AB44-84DE9D5F974D}" type="pres">
      <dgm:prSet presAssocID="{12370E38-6CF4-49F2-B17F-1E6DFA519475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BB86E-F7EA-4AD4-A0B1-BE3C445D4FA0}" type="presOf" srcId="{7ACF06B2-D360-40CF-91F5-F02A41EBA871}" destId="{2F3551BD-8349-416D-BF39-4003EEB9E581}" srcOrd="1" destOrd="0" presId="urn:microsoft.com/office/officeart/2005/8/layout/lProcess2"/>
    <dgm:cxn modelId="{BD40C826-3DDB-48BD-A776-1218E1E69018}" type="presOf" srcId="{12370E38-6CF4-49F2-B17F-1E6DFA519475}" destId="{01CE1238-8280-49C4-AB44-84DE9D5F974D}" srcOrd="0" destOrd="0" presId="urn:microsoft.com/office/officeart/2005/8/layout/lProcess2"/>
    <dgm:cxn modelId="{2D6E6B1C-66E5-4A65-B6F5-CEF837FD95BA}" type="presOf" srcId="{F78256F3-7358-4691-A088-21E848E23017}" destId="{FE2843A5-8974-46C2-A2EB-B87CC6632369}" srcOrd="0" destOrd="0" presId="urn:microsoft.com/office/officeart/2005/8/layout/lProcess2"/>
    <dgm:cxn modelId="{9EBEDBA1-39A1-4650-8159-6966A6C42F27}" type="presOf" srcId="{7ACF06B2-D360-40CF-91F5-F02A41EBA871}" destId="{AB2D0CE0-DFF3-41EB-B7B0-1D24F6D7BF74}" srcOrd="0" destOrd="0" presId="urn:microsoft.com/office/officeart/2005/8/layout/lProcess2"/>
    <dgm:cxn modelId="{CD33422F-A9F1-4453-A55E-C06BB661642D}" srcId="{F78256F3-7358-4691-A088-21E848E23017}" destId="{7ACF06B2-D360-40CF-91F5-F02A41EBA871}" srcOrd="0" destOrd="0" parTransId="{E59C6D62-D7EE-4B16-B56A-649D19093934}" sibTransId="{70C09205-E13F-404B-8715-B9DBA3BAF91E}"/>
    <dgm:cxn modelId="{77D85745-7BEA-45D6-ABCD-D5381DD2D9F0}" srcId="{7ACF06B2-D360-40CF-91F5-F02A41EBA871}" destId="{12370E38-6CF4-49F2-B17F-1E6DFA519475}" srcOrd="0" destOrd="0" parTransId="{472DD679-8E34-4CD4-8318-23F2486F6459}" sibTransId="{F3AFA310-AE7D-4362-AEE8-D476B889646D}"/>
    <dgm:cxn modelId="{98BFAC07-8EE2-4333-8BB1-2A9E5F7D3279}" type="presParOf" srcId="{FE2843A5-8974-46C2-A2EB-B87CC6632369}" destId="{5A513115-BA1E-474E-A67F-6202F80F79D1}" srcOrd="0" destOrd="0" presId="urn:microsoft.com/office/officeart/2005/8/layout/lProcess2"/>
    <dgm:cxn modelId="{27BEB885-7F6C-4031-A574-FAD39FBC357A}" type="presParOf" srcId="{5A513115-BA1E-474E-A67F-6202F80F79D1}" destId="{AB2D0CE0-DFF3-41EB-B7B0-1D24F6D7BF74}" srcOrd="0" destOrd="0" presId="urn:microsoft.com/office/officeart/2005/8/layout/lProcess2"/>
    <dgm:cxn modelId="{6226CED4-8D8F-4CCE-A672-299F14E77E2D}" type="presParOf" srcId="{5A513115-BA1E-474E-A67F-6202F80F79D1}" destId="{2F3551BD-8349-416D-BF39-4003EEB9E581}" srcOrd="1" destOrd="0" presId="urn:microsoft.com/office/officeart/2005/8/layout/lProcess2"/>
    <dgm:cxn modelId="{A40B1725-7C83-44B6-A221-78983785CA9F}" type="presParOf" srcId="{5A513115-BA1E-474E-A67F-6202F80F79D1}" destId="{6CDA76C7-1632-4FE3-9EA5-7FAC73421510}" srcOrd="2" destOrd="0" presId="urn:microsoft.com/office/officeart/2005/8/layout/lProcess2"/>
    <dgm:cxn modelId="{4A1EB54A-A792-40F9-8DA3-B44F2AB216B2}" type="presParOf" srcId="{6CDA76C7-1632-4FE3-9EA5-7FAC73421510}" destId="{56ED8C8E-7D88-437A-BDC8-50AA19F4E3E8}" srcOrd="0" destOrd="0" presId="urn:microsoft.com/office/officeart/2005/8/layout/lProcess2"/>
    <dgm:cxn modelId="{39606EFD-05E6-4E1E-9B28-0DE6913D6AFC}" type="presParOf" srcId="{56ED8C8E-7D88-437A-BDC8-50AA19F4E3E8}" destId="{01CE1238-8280-49C4-AB44-84DE9D5F97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54251-1306-4A1D-A36F-E0675E74FF4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23448-6031-45EF-BF5A-C4481C97A15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y-AM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Է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ներգաարդյունավետության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չափանիշներին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համապատասխանող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միջոցառումները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gm:t>
    </dgm:pt>
    <dgm:pt modelId="{301E7F8E-C8B5-46D1-96BC-86D418D78291}" type="parTrans" cxnId="{48999789-2647-46F4-A6E6-B1577A7C2C1E}">
      <dgm:prSet/>
      <dgm:spPr/>
      <dgm:t>
        <a:bodyPr/>
        <a:lstStyle/>
        <a:p>
          <a:endParaRPr lang="en-US"/>
        </a:p>
      </dgm:t>
    </dgm:pt>
    <dgm:pt modelId="{EE4F57EC-F611-464A-BC80-0F9BFCD75066}" type="sibTrans" cxnId="{48999789-2647-46F4-A6E6-B1577A7C2C1E}">
      <dgm:prSet/>
      <dgm:spPr/>
      <dgm:t>
        <a:bodyPr/>
        <a:lstStyle/>
        <a:p>
          <a:endParaRPr lang="en-US"/>
        </a:p>
      </dgm:t>
    </dgm:pt>
    <dgm:pt modelId="{F52256AC-DF2E-4D5A-A901-F0A9BCA6BD3D}">
      <dgm:prSet phldrT="[Text]" custT="1"/>
      <dgm:spPr/>
      <dgm:t>
        <a:bodyPr/>
        <a:lstStyle/>
        <a:p>
          <a:pPr algn="ctr"/>
          <a:r>
            <a:rPr lang="hy-AM" sz="1200" dirty="0" smtClean="0">
              <a:latin typeface="GHEA Grapalat" panose="02000506050000020003" pitchFamily="50" charset="0"/>
            </a:rPr>
            <a:t>պատերի, տանիքների, միջհարկային ծածկերի ջերմամեկուսացում</a:t>
          </a:r>
        </a:p>
      </dgm:t>
    </dgm:pt>
    <dgm:pt modelId="{D65F1BC1-234B-46DD-A56C-154558E6AA38}" type="parTrans" cxnId="{D50B2536-FFC7-48E8-AB17-930A3B5DB297}">
      <dgm:prSet/>
      <dgm:spPr/>
      <dgm:t>
        <a:bodyPr/>
        <a:lstStyle/>
        <a:p>
          <a:endParaRPr lang="en-US"/>
        </a:p>
      </dgm:t>
    </dgm:pt>
    <dgm:pt modelId="{14CB9EFE-7849-48D2-9256-566A87A662EF}" type="sibTrans" cxnId="{D50B2536-FFC7-48E8-AB17-930A3B5DB297}">
      <dgm:prSet/>
      <dgm:spPr/>
      <dgm:t>
        <a:bodyPr/>
        <a:lstStyle/>
        <a:p>
          <a:endParaRPr lang="en-US"/>
        </a:p>
      </dgm:t>
    </dgm:pt>
    <dgm:pt modelId="{6ADF0CA4-18D2-4DAA-99F4-63FD9C02FEDE}">
      <dgm:prSet phldrT="[Text]" custT="1"/>
      <dgm:spPr/>
      <dgm:t>
        <a:bodyPr/>
        <a:lstStyle/>
        <a:p>
          <a:pPr algn="ctr"/>
          <a:r>
            <a:rPr lang="hy-AM" sz="1200" dirty="0" smtClean="0">
              <a:latin typeface="GHEA Grapalat" panose="02000506050000020003" pitchFamily="50" charset="0"/>
            </a:rPr>
            <a:t>ջեռուցման կամ ջրատաքացուցիչ կաթսայի (գազի կամ էլեկտրականու­թյան հիմքով) և ջեռուցման համակարգի բաղադրիչների (խողովակներ, սեկցիա­ներ և այլն) ձեռքբերում, փոխարինում կամ տեղադրում</a:t>
          </a:r>
        </a:p>
      </dgm:t>
    </dgm:pt>
    <dgm:pt modelId="{837BF615-A6F2-443D-8B66-9248A4C28553}" type="parTrans" cxnId="{7CAC184D-673A-4B51-92C5-5582083A46DB}">
      <dgm:prSet/>
      <dgm:spPr/>
      <dgm:t>
        <a:bodyPr/>
        <a:lstStyle/>
        <a:p>
          <a:endParaRPr lang="en-US"/>
        </a:p>
      </dgm:t>
    </dgm:pt>
    <dgm:pt modelId="{E4C7D7D1-0D73-4AAB-A92A-E0628B263F5C}" type="sibTrans" cxnId="{7CAC184D-673A-4B51-92C5-5582083A46DB}">
      <dgm:prSet/>
      <dgm:spPr/>
      <dgm:t>
        <a:bodyPr/>
        <a:lstStyle/>
        <a:p>
          <a:endParaRPr lang="en-US"/>
        </a:p>
      </dgm:t>
    </dgm:pt>
    <dgm:pt modelId="{1F4E0646-D78C-494D-8D01-D9937E4AEEB8}">
      <dgm:prSet phldrT="[Text]" custT="1"/>
      <dgm:spPr/>
      <dgm:t>
        <a:bodyPr/>
        <a:lstStyle/>
        <a:p>
          <a:pPr algn="ctr"/>
          <a:r>
            <a:rPr lang="hy-AM" sz="1200" dirty="0" smtClean="0">
              <a:latin typeface="GHEA Grapalat" panose="02000506050000020003" pitchFamily="50" charset="0"/>
            </a:rPr>
            <a:t>արևային համակարգերի (ջրատաքացուցիչ, ֆոտովոլտային) ձեռքբերում և տեղադրում</a:t>
          </a:r>
        </a:p>
      </dgm:t>
    </dgm:pt>
    <dgm:pt modelId="{F1F05159-ACC2-460E-A3AD-952386A9B639}" type="parTrans" cxnId="{ED573B05-C1ED-4000-919D-A3637FD4925F}">
      <dgm:prSet/>
      <dgm:spPr/>
      <dgm:t>
        <a:bodyPr/>
        <a:lstStyle/>
        <a:p>
          <a:endParaRPr lang="en-US"/>
        </a:p>
      </dgm:t>
    </dgm:pt>
    <dgm:pt modelId="{BE18A9C4-6F78-4817-99A2-EDCBC102B0B3}" type="sibTrans" cxnId="{ED573B05-C1ED-4000-919D-A3637FD4925F}">
      <dgm:prSet/>
      <dgm:spPr/>
      <dgm:t>
        <a:bodyPr/>
        <a:lstStyle/>
        <a:p>
          <a:endParaRPr lang="en-US"/>
        </a:p>
      </dgm:t>
    </dgm:pt>
    <dgm:pt modelId="{B0D5A275-5774-444E-AA75-744C4AB36400}">
      <dgm:prSet phldrT="[Text]" custT="1"/>
      <dgm:spPr/>
      <dgm:t>
        <a:bodyPr/>
        <a:lstStyle/>
        <a:p>
          <a:r>
            <a:rPr lang="hy-AM" sz="1200" dirty="0" smtClean="0">
              <a:latin typeface="GHEA Grapalat" panose="02000506050000020003" pitchFamily="50" charset="0"/>
            </a:rPr>
            <a:t>էներգաարդյունավետ շինարարական նյութերի ձեռքբերում</a:t>
          </a:r>
          <a:endParaRPr lang="en-US" sz="1200" dirty="0">
            <a:latin typeface="GHEA Grapalat" panose="02000506050000020003" pitchFamily="50" charset="0"/>
          </a:endParaRPr>
        </a:p>
      </dgm:t>
    </dgm:pt>
    <dgm:pt modelId="{61B00DF3-A66F-40A8-B642-005A8F1F8586}" type="parTrans" cxnId="{1264E674-A3C9-401F-BF4F-267CA6617FE6}">
      <dgm:prSet/>
      <dgm:spPr/>
      <dgm:t>
        <a:bodyPr/>
        <a:lstStyle/>
        <a:p>
          <a:endParaRPr lang="en-US"/>
        </a:p>
      </dgm:t>
    </dgm:pt>
    <dgm:pt modelId="{0A640C7C-326C-46A2-BFC5-4E6952B818D3}" type="sibTrans" cxnId="{1264E674-A3C9-401F-BF4F-267CA6617FE6}">
      <dgm:prSet/>
      <dgm:spPr/>
      <dgm:t>
        <a:bodyPr/>
        <a:lstStyle/>
        <a:p>
          <a:endParaRPr lang="en-US"/>
        </a:p>
      </dgm:t>
    </dgm:pt>
    <dgm:pt modelId="{3D7B35BE-61C1-418A-992A-B5193E63C351}">
      <dgm:prSet phldrT="[Text]" custT="1"/>
      <dgm:spPr/>
      <dgm:t>
        <a:bodyPr/>
        <a:lstStyle/>
        <a:p>
          <a:r>
            <a:rPr lang="hy-AM" sz="1200" dirty="0" smtClean="0">
              <a:latin typeface="GHEA Grapalat" panose="02000506050000020003" pitchFamily="50" charset="0"/>
            </a:rPr>
            <a:t>հովացման համակարգերի, էներգաարդյունավետ օդափոխիչի, օդորակիչի ձեռքբերում և տեղադրում</a:t>
          </a:r>
          <a:endParaRPr lang="en-US" sz="1200" dirty="0">
            <a:latin typeface="GHEA Grapalat" panose="02000506050000020003" pitchFamily="50" charset="0"/>
          </a:endParaRPr>
        </a:p>
      </dgm:t>
    </dgm:pt>
    <dgm:pt modelId="{CE7E0077-D91B-42A4-A136-2CE3B1063EE6}" type="parTrans" cxnId="{9D2A63D9-BE3E-4CCC-B91E-CF70ED54F0D5}">
      <dgm:prSet/>
      <dgm:spPr/>
      <dgm:t>
        <a:bodyPr/>
        <a:lstStyle/>
        <a:p>
          <a:endParaRPr lang="en-US"/>
        </a:p>
      </dgm:t>
    </dgm:pt>
    <dgm:pt modelId="{29A9C288-D2EE-4981-84F6-19CF0CD42635}" type="sibTrans" cxnId="{9D2A63D9-BE3E-4CCC-B91E-CF70ED54F0D5}">
      <dgm:prSet/>
      <dgm:spPr/>
      <dgm:t>
        <a:bodyPr/>
        <a:lstStyle/>
        <a:p>
          <a:endParaRPr lang="en-US"/>
        </a:p>
      </dgm:t>
    </dgm:pt>
    <dgm:pt modelId="{EF59787D-E67A-4549-B59B-BD888D7BA65E}">
      <dgm:prSet phldrT="[Text]" custT="1"/>
      <dgm:spPr/>
      <dgm:t>
        <a:bodyPr/>
        <a:lstStyle/>
        <a:p>
          <a:r>
            <a:rPr lang="hy-AM" sz="1200" dirty="0" smtClean="0">
              <a:latin typeface="GHEA Grapalat" panose="02000506050000020003" pitchFamily="50" charset="0"/>
            </a:rPr>
            <a:t>լուսադիոդային լամպերի և լուսատուների ձեռքբերում</a:t>
          </a:r>
          <a:endParaRPr lang="en-US" sz="1200" dirty="0">
            <a:latin typeface="GHEA Grapalat" panose="02000506050000020003" pitchFamily="50" charset="0"/>
          </a:endParaRPr>
        </a:p>
      </dgm:t>
    </dgm:pt>
    <dgm:pt modelId="{AB873E46-20AD-40FB-9816-C35892D4F279}" type="parTrans" cxnId="{74AFB253-1BD3-4966-A220-736CFA036DDD}">
      <dgm:prSet/>
      <dgm:spPr/>
      <dgm:t>
        <a:bodyPr/>
        <a:lstStyle/>
        <a:p>
          <a:endParaRPr lang="en-US"/>
        </a:p>
      </dgm:t>
    </dgm:pt>
    <dgm:pt modelId="{BF756BAE-E630-4558-893E-F649EDF80B3C}" type="sibTrans" cxnId="{74AFB253-1BD3-4966-A220-736CFA036DDD}">
      <dgm:prSet/>
      <dgm:spPr/>
      <dgm:t>
        <a:bodyPr/>
        <a:lstStyle/>
        <a:p>
          <a:endParaRPr lang="en-US"/>
        </a:p>
      </dgm:t>
    </dgm:pt>
    <dgm:pt modelId="{0BEBBEB9-7B43-4BE6-AE47-7E74FF814E55}" type="pres">
      <dgm:prSet presAssocID="{CBA54251-1306-4A1D-A36F-E0675E74FF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85CE45-70EB-4C48-915C-BB9C49E7B5E0}" type="pres">
      <dgm:prSet presAssocID="{1C823448-6031-45EF-BF5A-C4481C97A15D}" presName="vertOne" presStyleCnt="0"/>
      <dgm:spPr/>
    </dgm:pt>
    <dgm:pt modelId="{53913C80-5127-4413-ABF8-0B012C16E561}" type="pres">
      <dgm:prSet presAssocID="{1C823448-6031-45EF-BF5A-C4481C97A15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06D5B-86A6-45AB-9895-FD09266C36C5}" type="pres">
      <dgm:prSet presAssocID="{1C823448-6031-45EF-BF5A-C4481C97A15D}" presName="parTransOne" presStyleCnt="0"/>
      <dgm:spPr/>
    </dgm:pt>
    <dgm:pt modelId="{EF7F6194-4DC5-4DB8-AAED-C50B493D14F7}" type="pres">
      <dgm:prSet presAssocID="{1C823448-6031-45EF-BF5A-C4481C97A15D}" presName="horzOne" presStyleCnt="0"/>
      <dgm:spPr/>
    </dgm:pt>
    <dgm:pt modelId="{2BD73C3A-19E3-4B24-90B9-0BFC70305293}" type="pres">
      <dgm:prSet presAssocID="{F52256AC-DF2E-4D5A-A901-F0A9BCA6BD3D}" presName="vertTwo" presStyleCnt="0"/>
      <dgm:spPr/>
    </dgm:pt>
    <dgm:pt modelId="{9FAAFBD7-B780-4EAF-AA24-F04123EA1608}" type="pres">
      <dgm:prSet presAssocID="{F52256AC-DF2E-4D5A-A901-F0A9BCA6BD3D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65BA3-F382-47E4-89E5-8EE76DF3CD97}" type="pres">
      <dgm:prSet presAssocID="{F52256AC-DF2E-4D5A-A901-F0A9BCA6BD3D}" presName="horzTwo" presStyleCnt="0"/>
      <dgm:spPr/>
    </dgm:pt>
    <dgm:pt modelId="{7B420F6A-6AA6-4D29-8BC2-8F4E9337185C}" type="pres">
      <dgm:prSet presAssocID="{14CB9EFE-7849-48D2-9256-566A87A662EF}" presName="sibSpaceTwo" presStyleCnt="0"/>
      <dgm:spPr/>
    </dgm:pt>
    <dgm:pt modelId="{62248A43-835A-443E-B530-09C6DC3BADFE}" type="pres">
      <dgm:prSet presAssocID="{B0D5A275-5774-444E-AA75-744C4AB36400}" presName="vertTwo" presStyleCnt="0"/>
      <dgm:spPr/>
    </dgm:pt>
    <dgm:pt modelId="{8B40D661-CE6C-46E4-8B81-A75D89DF4E52}" type="pres">
      <dgm:prSet presAssocID="{B0D5A275-5774-444E-AA75-744C4AB36400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C9238-1E7A-4908-A7F4-1808408C76C4}" type="pres">
      <dgm:prSet presAssocID="{B0D5A275-5774-444E-AA75-744C4AB36400}" presName="horzTwo" presStyleCnt="0"/>
      <dgm:spPr/>
    </dgm:pt>
    <dgm:pt modelId="{867D1CC7-6484-4E30-8282-4E75D143F289}" type="pres">
      <dgm:prSet presAssocID="{0A640C7C-326C-46A2-BFC5-4E6952B818D3}" presName="sibSpaceTwo" presStyleCnt="0"/>
      <dgm:spPr/>
    </dgm:pt>
    <dgm:pt modelId="{E6F0E475-F942-4950-A8E7-4AA23F442BC0}" type="pres">
      <dgm:prSet presAssocID="{6ADF0CA4-18D2-4DAA-99F4-63FD9C02FEDE}" presName="vertTwo" presStyleCnt="0"/>
      <dgm:spPr/>
    </dgm:pt>
    <dgm:pt modelId="{0E9A61C8-CDEF-4354-A7C7-7E5A83C12F54}" type="pres">
      <dgm:prSet presAssocID="{6ADF0CA4-18D2-4DAA-99F4-63FD9C02FEDE}" presName="txTwo" presStyleLbl="node2" presStyleIdx="2" presStyleCnt="6" custScaleX="120237" custLinFactNeighborY="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5C28C3-B2A2-4C81-9E7C-4EC42B5B79B1}" type="pres">
      <dgm:prSet presAssocID="{6ADF0CA4-18D2-4DAA-99F4-63FD9C02FEDE}" presName="horzTwo" presStyleCnt="0"/>
      <dgm:spPr/>
    </dgm:pt>
    <dgm:pt modelId="{869ED027-F64C-4541-9491-922D97CBC84A}" type="pres">
      <dgm:prSet presAssocID="{E4C7D7D1-0D73-4AAB-A92A-E0628B263F5C}" presName="sibSpaceTwo" presStyleCnt="0"/>
      <dgm:spPr/>
    </dgm:pt>
    <dgm:pt modelId="{84F89F66-E459-467F-A176-54C3DE7D51AA}" type="pres">
      <dgm:prSet presAssocID="{3D7B35BE-61C1-418A-992A-B5193E63C351}" presName="vertTwo" presStyleCnt="0"/>
      <dgm:spPr/>
    </dgm:pt>
    <dgm:pt modelId="{56283349-646B-4AFC-B727-21B4D0952A0B}" type="pres">
      <dgm:prSet presAssocID="{3D7B35BE-61C1-418A-992A-B5193E63C351}" presName="txTwo" presStyleLbl="node2" presStyleIdx="3" presStyleCnt="6" custScaleX="113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C7456-D6C3-46F9-8C6F-C812F1E95BDA}" type="pres">
      <dgm:prSet presAssocID="{3D7B35BE-61C1-418A-992A-B5193E63C351}" presName="horzTwo" presStyleCnt="0"/>
      <dgm:spPr/>
    </dgm:pt>
    <dgm:pt modelId="{27E3EBE6-D2BC-4172-A2F8-42485A60F700}" type="pres">
      <dgm:prSet presAssocID="{29A9C288-D2EE-4981-84F6-19CF0CD42635}" presName="sibSpaceTwo" presStyleCnt="0"/>
      <dgm:spPr/>
    </dgm:pt>
    <dgm:pt modelId="{3C5EC508-1625-4FE8-9BB3-B6A6BBFFE61F}" type="pres">
      <dgm:prSet presAssocID="{1F4E0646-D78C-494D-8D01-D9937E4AEEB8}" presName="vertTwo" presStyleCnt="0"/>
      <dgm:spPr/>
    </dgm:pt>
    <dgm:pt modelId="{F59BBF39-687D-4A92-B13D-6AC74CD962E5}" type="pres">
      <dgm:prSet presAssocID="{1F4E0646-D78C-494D-8D01-D9937E4AEEB8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5E1CE-722D-4633-8A6F-2DFEE1F3C9EB}" type="pres">
      <dgm:prSet presAssocID="{1F4E0646-D78C-494D-8D01-D9937E4AEEB8}" presName="horzTwo" presStyleCnt="0"/>
      <dgm:spPr/>
    </dgm:pt>
    <dgm:pt modelId="{3FC180D9-BAEC-4693-A2FD-C9A64682875D}" type="pres">
      <dgm:prSet presAssocID="{BE18A9C4-6F78-4817-99A2-EDCBC102B0B3}" presName="sibSpaceTwo" presStyleCnt="0"/>
      <dgm:spPr/>
    </dgm:pt>
    <dgm:pt modelId="{C8EF5A7C-01CC-41CD-9846-BA9752232A23}" type="pres">
      <dgm:prSet presAssocID="{EF59787D-E67A-4549-B59B-BD888D7BA65E}" presName="vertTwo" presStyleCnt="0"/>
      <dgm:spPr/>
    </dgm:pt>
    <dgm:pt modelId="{C690CA1F-6ECD-4FFB-8CAC-DF48A43EB07E}" type="pres">
      <dgm:prSet presAssocID="{EF59787D-E67A-4549-B59B-BD888D7BA65E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310249-8C6D-4B65-95BD-C3131B8389F8}" type="pres">
      <dgm:prSet presAssocID="{EF59787D-E67A-4549-B59B-BD888D7BA65E}" presName="horzTwo" presStyleCnt="0"/>
      <dgm:spPr/>
    </dgm:pt>
  </dgm:ptLst>
  <dgm:cxnLst>
    <dgm:cxn modelId="{9D2A63D9-BE3E-4CCC-B91E-CF70ED54F0D5}" srcId="{1C823448-6031-45EF-BF5A-C4481C97A15D}" destId="{3D7B35BE-61C1-418A-992A-B5193E63C351}" srcOrd="3" destOrd="0" parTransId="{CE7E0077-D91B-42A4-A136-2CE3B1063EE6}" sibTransId="{29A9C288-D2EE-4981-84F6-19CF0CD42635}"/>
    <dgm:cxn modelId="{ED573B05-C1ED-4000-919D-A3637FD4925F}" srcId="{1C823448-6031-45EF-BF5A-C4481C97A15D}" destId="{1F4E0646-D78C-494D-8D01-D9937E4AEEB8}" srcOrd="4" destOrd="0" parTransId="{F1F05159-ACC2-460E-A3AD-952386A9B639}" sibTransId="{BE18A9C4-6F78-4817-99A2-EDCBC102B0B3}"/>
    <dgm:cxn modelId="{74AFB253-1BD3-4966-A220-736CFA036DDD}" srcId="{1C823448-6031-45EF-BF5A-C4481C97A15D}" destId="{EF59787D-E67A-4549-B59B-BD888D7BA65E}" srcOrd="5" destOrd="0" parTransId="{AB873E46-20AD-40FB-9816-C35892D4F279}" sibTransId="{BF756BAE-E630-4558-893E-F649EDF80B3C}"/>
    <dgm:cxn modelId="{7CAC184D-673A-4B51-92C5-5582083A46DB}" srcId="{1C823448-6031-45EF-BF5A-C4481C97A15D}" destId="{6ADF0CA4-18D2-4DAA-99F4-63FD9C02FEDE}" srcOrd="2" destOrd="0" parTransId="{837BF615-A6F2-443D-8B66-9248A4C28553}" sibTransId="{E4C7D7D1-0D73-4AAB-A92A-E0628B263F5C}"/>
    <dgm:cxn modelId="{03462BCC-5F94-46F2-BD16-9480C46C56E1}" type="presOf" srcId="{B0D5A275-5774-444E-AA75-744C4AB36400}" destId="{8B40D661-CE6C-46E4-8B81-A75D89DF4E52}" srcOrd="0" destOrd="0" presId="urn:microsoft.com/office/officeart/2005/8/layout/hierarchy4"/>
    <dgm:cxn modelId="{C664A3BC-9011-486E-9EC2-A975897C2950}" type="presOf" srcId="{CBA54251-1306-4A1D-A36F-E0675E74FF4B}" destId="{0BEBBEB9-7B43-4BE6-AE47-7E74FF814E55}" srcOrd="0" destOrd="0" presId="urn:microsoft.com/office/officeart/2005/8/layout/hierarchy4"/>
    <dgm:cxn modelId="{D0016A0D-5D47-40D7-8174-DED26119A3F1}" type="presOf" srcId="{1C823448-6031-45EF-BF5A-C4481C97A15D}" destId="{53913C80-5127-4413-ABF8-0B012C16E561}" srcOrd="0" destOrd="0" presId="urn:microsoft.com/office/officeart/2005/8/layout/hierarchy4"/>
    <dgm:cxn modelId="{A8571AC2-F5DA-4B22-85B0-DA3D58878A87}" type="presOf" srcId="{F52256AC-DF2E-4D5A-A901-F0A9BCA6BD3D}" destId="{9FAAFBD7-B780-4EAF-AA24-F04123EA1608}" srcOrd="0" destOrd="0" presId="urn:microsoft.com/office/officeart/2005/8/layout/hierarchy4"/>
    <dgm:cxn modelId="{F1D50951-7809-4F06-A148-CB8FA88EB15C}" type="presOf" srcId="{1F4E0646-D78C-494D-8D01-D9937E4AEEB8}" destId="{F59BBF39-687D-4A92-B13D-6AC74CD962E5}" srcOrd="0" destOrd="0" presId="urn:microsoft.com/office/officeart/2005/8/layout/hierarchy4"/>
    <dgm:cxn modelId="{0C9C27FD-C6E4-4BB2-B5C9-289B622AE577}" type="presOf" srcId="{EF59787D-E67A-4549-B59B-BD888D7BA65E}" destId="{C690CA1F-6ECD-4FFB-8CAC-DF48A43EB07E}" srcOrd="0" destOrd="0" presId="urn:microsoft.com/office/officeart/2005/8/layout/hierarchy4"/>
    <dgm:cxn modelId="{350DF8B5-029E-4796-B74C-4E4FD05DF4BC}" type="presOf" srcId="{3D7B35BE-61C1-418A-992A-B5193E63C351}" destId="{56283349-646B-4AFC-B727-21B4D0952A0B}" srcOrd="0" destOrd="0" presId="urn:microsoft.com/office/officeart/2005/8/layout/hierarchy4"/>
    <dgm:cxn modelId="{D50B2536-FFC7-48E8-AB17-930A3B5DB297}" srcId="{1C823448-6031-45EF-BF5A-C4481C97A15D}" destId="{F52256AC-DF2E-4D5A-A901-F0A9BCA6BD3D}" srcOrd="0" destOrd="0" parTransId="{D65F1BC1-234B-46DD-A56C-154558E6AA38}" sibTransId="{14CB9EFE-7849-48D2-9256-566A87A662EF}"/>
    <dgm:cxn modelId="{56C1767E-DD38-46A9-8802-51EA56895947}" type="presOf" srcId="{6ADF0CA4-18D2-4DAA-99F4-63FD9C02FEDE}" destId="{0E9A61C8-CDEF-4354-A7C7-7E5A83C12F54}" srcOrd="0" destOrd="0" presId="urn:microsoft.com/office/officeart/2005/8/layout/hierarchy4"/>
    <dgm:cxn modelId="{48999789-2647-46F4-A6E6-B1577A7C2C1E}" srcId="{CBA54251-1306-4A1D-A36F-E0675E74FF4B}" destId="{1C823448-6031-45EF-BF5A-C4481C97A15D}" srcOrd="0" destOrd="0" parTransId="{301E7F8E-C8B5-46D1-96BC-86D418D78291}" sibTransId="{EE4F57EC-F611-464A-BC80-0F9BFCD75066}"/>
    <dgm:cxn modelId="{1264E674-A3C9-401F-BF4F-267CA6617FE6}" srcId="{1C823448-6031-45EF-BF5A-C4481C97A15D}" destId="{B0D5A275-5774-444E-AA75-744C4AB36400}" srcOrd="1" destOrd="0" parTransId="{61B00DF3-A66F-40A8-B642-005A8F1F8586}" sibTransId="{0A640C7C-326C-46A2-BFC5-4E6952B818D3}"/>
    <dgm:cxn modelId="{C0786B67-1308-4122-85F7-4B6B35A36CD4}" type="presParOf" srcId="{0BEBBEB9-7B43-4BE6-AE47-7E74FF814E55}" destId="{F485CE45-70EB-4C48-915C-BB9C49E7B5E0}" srcOrd="0" destOrd="0" presId="urn:microsoft.com/office/officeart/2005/8/layout/hierarchy4"/>
    <dgm:cxn modelId="{2A0F2687-4CFB-401A-BE4F-D394C14E6E7C}" type="presParOf" srcId="{F485CE45-70EB-4C48-915C-BB9C49E7B5E0}" destId="{53913C80-5127-4413-ABF8-0B012C16E561}" srcOrd="0" destOrd="0" presId="urn:microsoft.com/office/officeart/2005/8/layout/hierarchy4"/>
    <dgm:cxn modelId="{13704EB1-062F-4A78-9961-5AACC9696166}" type="presParOf" srcId="{F485CE45-70EB-4C48-915C-BB9C49E7B5E0}" destId="{34206D5B-86A6-45AB-9895-FD09266C36C5}" srcOrd="1" destOrd="0" presId="urn:microsoft.com/office/officeart/2005/8/layout/hierarchy4"/>
    <dgm:cxn modelId="{A72AC0D2-451E-44C8-9653-0DF74A52F2D0}" type="presParOf" srcId="{F485CE45-70EB-4C48-915C-BB9C49E7B5E0}" destId="{EF7F6194-4DC5-4DB8-AAED-C50B493D14F7}" srcOrd="2" destOrd="0" presId="urn:microsoft.com/office/officeart/2005/8/layout/hierarchy4"/>
    <dgm:cxn modelId="{65D9E937-0390-4157-9AC7-9670E3B863E7}" type="presParOf" srcId="{EF7F6194-4DC5-4DB8-AAED-C50B493D14F7}" destId="{2BD73C3A-19E3-4B24-90B9-0BFC70305293}" srcOrd="0" destOrd="0" presId="urn:microsoft.com/office/officeart/2005/8/layout/hierarchy4"/>
    <dgm:cxn modelId="{D353B79B-605E-4BC4-BF28-BE678C370D36}" type="presParOf" srcId="{2BD73C3A-19E3-4B24-90B9-0BFC70305293}" destId="{9FAAFBD7-B780-4EAF-AA24-F04123EA1608}" srcOrd="0" destOrd="0" presId="urn:microsoft.com/office/officeart/2005/8/layout/hierarchy4"/>
    <dgm:cxn modelId="{B02A88E4-24D4-4F00-9058-68CC8933F097}" type="presParOf" srcId="{2BD73C3A-19E3-4B24-90B9-0BFC70305293}" destId="{84065BA3-F382-47E4-89E5-8EE76DF3CD97}" srcOrd="1" destOrd="0" presId="urn:microsoft.com/office/officeart/2005/8/layout/hierarchy4"/>
    <dgm:cxn modelId="{F0046F8A-68F7-4AB7-860D-91A2528CE9B9}" type="presParOf" srcId="{EF7F6194-4DC5-4DB8-AAED-C50B493D14F7}" destId="{7B420F6A-6AA6-4D29-8BC2-8F4E9337185C}" srcOrd="1" destOrd="0" presId="urn:microsoft.com/office/officeart/2005/8/layout/hierarchy4"/>
    <dgm:cxn modelId="{FE4B89E4-BA1D-4795-B5B4-B9665547438A}" type="presParOf" srcId="{EF7F6194-4DC5-4DB8-AAED-C50B493D14F7}" destId="{62248A43-835A-443E-B530-09C6DC3BADFE}" srcOrd="2" destOrd="0" presId="urn:microsoft.com/office/officeart/2005/8/layout/hierarchy4"/>
    <dgm:cxn modelId="{383D5B28-D5E0-429B-9897-EDFE1D9EDB31}" type="presParOf" srcId="{62248A43-835A-443E-B530-09C6DC3BADFE}" destId="{8B40D661-CE6C-46E4-8B81-A75D89DF4E52}" srcOrd="0" destOrd="0" presId="urn:microsoft.com/office/officeart/2005/8/layout/hierarchy4"/>
    <dgm:cxn modelId="{52F933D3-EC12-4B44-A922-7B08185E5912}" type="presParOf" srcId="{62248A43-835A-443E-B530-09C6DC3BADFE}" destId="{EB1C9238-1E7A-4908-A7F4-1808408C76C4}" srcOrd="1" destOrd="0" presId="urn:microsoft.com/office/officeart/2005/8/layout/hierarchy4"/>
    <dgm:cxn modelId="{266B2D70-A23C-4281-A685-5E4CFBACA90B}" type="presParOf" srcId="{EF7F6194-4DC5-4DB8-AAED-C50B493D14F7}" destId="{867D1CC7-6484-4E30-8282-4E75D143F289}" srcOrd="3" destOrd="0" presId="urn:microsoft.com/office/officeart/2005/8/layout/hierarchy4"/>
    <dgm:cxn modelId="{2C070220-0633-4CDD-9F3E-B133127A8531}" type="presParOf" srcId="{EF7F6194-4DC5-4DB8-AAED-C50B493D14F7}" destId="{E6F0E475-F942-4950-A8E7-4AA23F442BC0}" srcOrd="4" destOrd="0" presId="urn:microsoft.com/office/officeart/2005/8/layout/hierarchy4"/>
    <dgm:cxn modelId="{5824F143-0EA3-4468-BB2B-17C7F5BF1D56}" type="presParOf" srcId="{E6F0E475-F942-4950-A8E7-4AA23F442BC0}" destId="{0E9A61C8-CDEF-4354-A7C7-7E5A83C12F54}" srcOrd="0" destOrd="0" presId="urn:microsoft.com/office/officeart/2005/8/layout/hierarchy4"/>
    <dgm:cxn modelId="{1419A1C4-BA21-4A90-AA64-405C7DF75382}" type="presParOf" srcId="{E6F0E475-F942-4950-A8E7-4AA23F442BC0}" destId="{3F5C28C3-B2A2-4C81-9E7C-4EC42B5B79B1}" srcOrd="1" destOrd="0" presId="urn:microsoft.com/office/officeart/2005/8/layout/hierarchy4"/>
    <dgm:cxn modelId="{E2D1EFA9-FFCC-456A-A074-8F98AB8CED46}" type="presParOf" srcId="{EF7F6194-4DC5-4DB8-AAED-C50B493D14F7}" destId="{869ED027-F64C-4541-9491-922D97CBC84A}" srcOrd="5" destOrd="0" presId="urn:microsoft.com/office/officeart/2005/8/layout/hierarchy4"/>
    <dgm:cxn modelId="{1880AEB9-8C05-4E00-92E1-2A3928B44F0B}" type="presParOf" srcId="{EF7F6194-4DC5-4DB8-AAED-C50B493D14F7}" destId="{84F89F66-E459-467F-A176-54C3DE7D51AA}" srcOrd="6" destOrd="0" presId="urn:microsoft.com/office/officeart/2005/8/layout/hierarchy4"/>
    <dgm:cxn modelId="{ED3609F1-4C84-4270-A221-1E33F295257C}" type="presParOf" srcId="{84F89F66-E459-467F-A176-54C3DE7D51AA}" destId="{56283349-646B-4AFC-B727-21B4D0952A0B}" srcOrd="0" destOrd="0" presId="urn:microsoft.com/office/officeart/2005/8/layout/hierarchy4"/>
    <dgm:cxn modelId="{D8ACAC18-3B12-4CE8-B19C-1B66E57B72A4}" type="presParOf" srcId="{84F89F66-E459-467F-A176-54C3DE7D51AA}" destId="{1A6C7456-D6C3-46F9-8C6F-C812F1E95BDA}" srcOrd="1" destOrd="0" presId="urn:microsoft.com/office/officeart/2005/8/layout/hierarchy4"/>
    <dgm:cxn modelId="{C492C193-7AA8-4B7D-9F3B-18593D222DD2}" type="presParOf" srcId="{EF7F6194-4DC5-4DB8-AAED-C50B493D14F7}" destId="{27E3EBE6-D2BC-4172-A2F8-42485A60F700}" srcOrd="7" destOrd="0" presId="urn:microsoft.com/office/officeart/2005/8/layout/hierarchy4"/>
    <dgm:cxn modelId="{ADDBEC99-5A25-4847-8150-6DF3FE5A1871}" type="presParOf" srcId="{EF7F6194-4DC5-4DB8-AAED-C50B493D14F7}" destId="{3C5EC508-1625-4FE8-9BB3-B6A6BBFFE61F}" srcOrd="8" destOrd="0" presId="urn:microsoft.com/office/officeart/2005/8/layout/hierarchy4"/>
    <dgm:cxn modelId="{EBBE43D3-2040-4CFB-91FB-C86A51C6C443}" type="presParOf" srcId="{3C5EC508-1625-4FE8-9BB3-B6A6BBFFE61F}" destId="{F59BBF39-687D-4A92-B13D-6AC74CD962E5}" srcOrd="0" destOrd="0" presId="urn:microsoft.com/office/officeart/2005/8/layout/hierarchy4"/>
    <dgm:cxn modelId="{4E102E51-7A43-4EC1-8CE7-2BD32C8DC012}" type="presParOf" srcId="{3C5EC508-1625-4FE8-9BB3-B6A6BBFFE61F}" destId="{C6A5E1CE-722D-4633-8A6F-2DFEE1F3C9EB}" srcOrd="1" destOrd="0" presId="urn:microsoft.com/office/officeart/2005/8/layout/hierarchy4"/>
    <dgm:cxn modelId="{705CB3DF-744B-4DD6-8623-69A744AE8ED5}" type="presParOf" srcId="{EF7F6194-4DC5-4DB8-AAED-C50B493D14F7}" destId="{3FC180D9-BAEC-4693-A2FD-C9A64682875D}" srcOrd="9" destOrd="0" presId="urn:microsoft.com/office/officeart/2005/8/layout/hierarchy4"/>
    <dgm:cxn modelId="{705F9F8F-CA87-412C-94EB-74D8AB5AF3B5}" type="presParOf" srcId="{EF7F6194-4DC5-4DB8-AAED-C50B493D14F7}" destId="{C8EF5A7C-01CC-41CD-9846-BA9752232A23}" srcOrd="10" destOrd="0" presId="urn:microsoft.com/office/officeart/2005/8/layout/hierarchy4"/>
    <dgm:cxn modelId="{ACB1645E-B683-4D27-9496-BA93F51B5492}" type="presParOf" srcId="{C8EF5A7C-01CC-41CD-9846-BA9752232A23}" destId="{C690CA1F-6ECD-4FFB-8CAC-DF48A43EB07E}" srcOrd="0" destOrd="0" presId="urn:microsoft.com/office/officeart/2005/8/layout/hierarchy4"/>
    <dgm:cxn modelId="{B4D9F70D-8268-4E39-8DE4-C0ED7D89C8C5}" type="presParOf" srcId="{C8EF5A7C-01CC-41CD-9846-BA9752232A23}" destId="{AB310249-8C6D-4B65-95BD-C3131B8389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just"/>
          <a:r>
            <a:rPr lang="hy-AM" dirty="0" smtClean="0">
              <a:latin typeface="GHEA Grapalat" panose="02000506050000020003" pitchFamily="50" charset="0"/>
            </a:rPr>
            <a:t>էներգաարդյունավետ է համարվում այն վերանորոգումը, որի շրջանակներում իրականացվելիք աշխատանքների ընդհանուր արժեքից էներգաարդյունավետության բարձրացմանն ուղղված միջոցառումների՝ էներգիայի այլընտրան­քային աղբյուրների, օգտագործվող էներգաարդյունավետ շինարարական նյութերի, էներգախնայող ջեռուցման համակարգերի, արտաքին դռների և պատուհանների ձեռքբերմանը, տեղադրմանը կամ փոխարինմանը, իսկ անհատական բնակելի տան դեպքում՝ նաև արտաքին պատող և պարփակող կոնստրուկցիաների ջերմա­մեկուսացմանն է ուղղվում՝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ա. բնակարանների համար՝ առնվազն </a:t>
          </a:r>
          <a:r>
            <a:rPr lang="hy-AM" dirty="0" smtClean="0">
              <a:solidFill>
                <a:srgbClr val="FF0000"/>
              </a:solidFill>
            </a:rPr>
            <a:t>20%</a:t>
          </a:r>
          <a:r>
            <a:rPr lang="hy-AM" dirty="0" smtClean="0"/>
            <a:t>-ը</a:t>
          </a:r>
          <a:endParaRPr lang="en-US" dirty="0"/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բ. բնակելի տների համար՝ առնվազն </a:t>
          </a:r>
          <a:r>
            <a:rPr lang="hy-AM" dirty="0" smtClean="0">
              <a:solidFill>
                <a:srgbClr val="FF0000"/>
              </a:solidFill>
            </a:rPr>
            <a:t>30%</a:t>
          </a:r>
          <a:r>
            <a:rPr lang="hy-AM" dirty="0" smtClean="0"/>
            <a:t>-ը</a:t>
          </a:r>
          <a:endParaRPr lang="en-US" dirty="0"/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CF380C68-D889-4D04-8795-050C70383613}" type="pres">
      <dgm:prSet presAssocID="{707D726A-A86E-4836-8FF1-2D38FE9C29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288CB-2A14-48A2-84ED-3E1D5077464D}" type="pres">
      <dgm:prSet presAssocID="{2EF3EE91-E9CE-4914-8278-C4F9E300B5AB}" presName="root1" presStyleCnt="0"/>
      <dgm:spPr/>
    </dgm:pt>
    <dgm:pt modelId="{522665AF-93BE-4381-9FCC-F16C8753FD9C}" type="pres">
      <dgm:prSet presAssocID="{2EF3EE91-E9CE-4914-8278-C4F9E300B5AB}" presName="LevelOneTextNode" presStyleLbl="node0" presStyleIdx="0" presStyleCnt="1" custScaleX="124098" custScaleY="106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B9448-36D1-48C2-AFCE-73E1C5F01A0B}" type="pres">
      <dgm:prSet presAssocID="{2EF3EE91-E9CE-4914-8278-C4F9E300B5AB}" presName="level2hierChild" presStyleCnt="0"/>
      <dgm:spPr/>
    </dgm:pt>
    <dgm:pt modelId="{758CECD6-A85C-4CF2-B09C-A7ACDC27C27D}" type="pres">
      <dgm:prSet presAssocID="{54E2CAEE-3EAB-481C-A721-ECEEB667F5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965685C-CF65-460B-8F95-F99969EE3C69}" type="pres">
      <dgm:prSet presAssocID="{54E2CAEE-3EAB-481C-A721-ECEEB667F5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757DD0C-B5F8-4DEA-93B6-5BC614D8121A}" type="pres">
      <dgm:prSet presAssocID="{7EE26F8E-CF1E-4829-8714-EAF4FDFF3AE6}" presName="root2" presStyleCnt="0"/>
      <dgm:spPr/>
    </dgm:pt>
    <dgm:pt modelId="{76045E0E-17AE-498B-8D8D-081366CB11C7}" type="pres">
      <dgm:prSet presAssocID="{7EE26F8E-CF1E-4829-8714-EAF4FDFF3AE6}" presName="LevelTwoTextNode" presStyleLbl="node2" presStyleIdx="0" presStyleCnt="2" custScaleX="58874" custScaleY="51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40228-E761-4D48-A9AB-532D20E39345}" type="pres">
      <dgm:prSet presAssocID="{7EE26F8E-CF1E-4829-8714-EAF4FDFF3AE6}" presName="level3hierChild" presStyleCnt="0"/>
      <dgm:spPr/>
    </dgm:pt>
    <dgm:pt modelId="{15FEB570-E5C4-4538-B0C9-5020238353DB}" type="pres">
      <dgm:prSet presAssocID="{BB9C2E20-F3BF-4A89-9148-11808B2B22D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3E1629-E8E8-4C32-BAA9-A641A10F470A}" type="pres">
      <dgm:prSet presAssocID="{BB9C2E20-F3BF-4A89-9148-11808B2B22D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8101261-C1EE-4FD0-B1B4-39024FBBA677}" type="pres">
      <dgm:prSet presAssocID="{C8F7BB22-FB2B-4281-AB5B-CE32E5731B5C}" presName="root2" presStyleCnt="0"/>
      <dgm:spPr/>
    </dgm:pt>
    <dgm:pt modelId="{59C4FC48-203E-4624-9677-E54FAE870C5F}" type="pres">
      <dgm:prSet presAssocID="{C8F7BB22-FB2B-4281-AB5B-CE32E5731B5C}" presName="LevelTwoTextNode" presStyleLbl="node2" presStyleIdx="1" presStyleCnt="2" custScaleX="59633" custScaleY="54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88778-69D7-4D27-8CB7-E1FA2CF44FD3}" type="pres">
      <dgm:prSet presAssocID="{C8F7BB22-FB2B-4281-AB5B-CE32E5731B5C}" presName="level3hierChild" presStyleCnt="0"/>
      <dgm:spPr/>
    </dgm:pt>
  </dgm:ptLst>
  <dgm:cxnLst>
    <dgm:cxn modelId="{0DE3C8F5-6DA0-4A94-B14F-0A70A0A56F71}" type="presOf" srcId="{BB9C2E20-F3BF-4A89-9148-11808B2B22DF}" destId="{BC3E1629-E8E8-4C32-BAA9-A641A10F470A}" srcOrd="1" destOrd="0" presId="urn:microsoft.com/office/officeart/2005/8/layout/hierarchy2"/>
    <dgm:cxn modelId="{F4512371-A148-415A-AF35-46DEF6B8E825}" type="presOf" srcId="{707D726A-A86E-4836-8FF1-2D38FE9C2927}" destId="{CF380C68-D889-4D04-8795-050C70383613}" srcOrd="0" destOrd="0" presId="urn:microsoft.com/office/officeart/2005/8/layout/hierarchy2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C9697DAA-2266-4378-A3B7-657B1B509ECB}" type="presOf" srcId="{54E2CAEE-3EAB-481C-A721-ECEEB667F564}" destId="{758CECD6-A85C-4CF2-B09C-A7ACDC27C27D}" srcOrd="0" destOrd="0" presId="urn:microsoft.com/office/officeart/2005/8/layout/hierarchy2"/>
    <dgm:cxn modelId="{01A4E281-7531-4596-BFF4-02DD8D156447}" type="presOf" srcId="{C8F7BB22-FB2B-4281-AB5B-CE32E5731B5C}" destId="{59C4FC48-203E-4624-9677-E54FAE870C5F}" srcOrd="0" destOrd="0" presId="urn:microsoft.com/office/officeart/2005/8/layout/hierarchy2"/>
    <dgm:cxn modelId="{6B8649F1-B579-4EF6-BAEC-ADA7E2F54E20}" type="presOf" srcId="{2EF3EE91-E9CE-4914-8278-C4F9E300B5AB}" destId="{522665AF-93BE-4381-9FCC-F16C8753FD9C}" srcOrd="0" destOrd="0" presId="urn:microsoft.com/office/officeart/2005/8/layout/hierarchy2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13E6ABA8-8208-41D6-B161-6463B5CD976A}" type="presOf" srcId="{54E2CAEE-3EAB-481C-A721-ECEEB667F564}" destId="{4965685C-CF65-460B-8F95-F99969EE3C69}" srcOrd="1" destOrd="0" presId="urn:microsoft.com/office/officeart/2005/8/layout/hierarchy2"/>
    <dgm:cxn modelId="{3FA9A340-D3A2-49EA-9793-6840F33CB0B5}" type="presOf" srcId="{BB9C2E20-F3BF-4A89-9148-11808B2B22DF}" destId="{15FEB570-E5C4-4538-B0C9-5020238353DB}" srcOrd="0" destOrd="0" presId="urn:microsoft.com/office/officeart/2005/8/layout/hierarchy2"/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93F48579-64C6-4968-9040-F81767784CA3}" type="presOf" srcId="{7EE26F8E-CF1E-4829-8714-EAF4FDFF3AE6}" destId="{76045E0E-17AE-498B-8D8D-081366CB11C7}" srcOrd="0" destOrd="0" presId="urn:microsoft.com/office/officeart/2005/8/layout/hierarchy2"/>
    <dgm:cxn modelId="{6111541F-7927-4645-BD84-35A35C2A0FC2}" type="presParOf" srcId="{CF380C68-D889-4D04-8795-050C70383613}" destId="{EAC288CB-2A14-48A2-84ED-3E1D5077464D}" srcOrd="0" destOrd="0" presId="urn:microsoft.com/office/officeart/2005/8/layout/hierarchy2"/>
    <dgm:cxn modelId="{8A89BE96-D3E8-41DC-B4F6-B45DE4037836}" type="presParOf" srcId="{EAC288CB-2A14-48A2-84ED-3E1D5077464D}" destId="{522665AF-93BE-4381-9FCC-F16C8753FD9C}" srcOrd="0" destOrd="0" presId="urn:microsoft.com/office/officeart/2005/8/layout/hierarchy2"/>
    <dgm:cxn modelId="{517660E7-BDCC-4A37-8112-97A31C816F56}" type="presParOf" srcId="{EAC288CB-2A14-48A2-84ED-3E1D5077464D}" destId="{47EB9448-36D1-48C2-AFCE-73E1C5F01A0B}" srcOrd="1" destOrd="0" presId="urn:microsoft.com/office/officeart/2005/8/layout/hierarchy2"/>
    <dgm:cxn modelId="{CD5F56F3-43D5-4D1E-B27D-5E509896F939}" type="presParOf" srcId="{47EB9448-36D1-48C2-AFCE-73E1C5F01A0B}" destId="{758CECD6-A85C-4CF2-B09C-A7ACDC27C27D}" srcOrd="0" destOrd="0" presId="urn:microsoft.com/office/officeart/2005/8/layout/hierarchy2"/>
    <dgm:cxn modelId="{42FCBAFC-BD23-4401-8E9F-DDB17AF0FBBC}" type="presParOf" srcId="{758CECD6-A85C-4CF2-B09C-A7ACDC27C27D}" destId="{4965685C-CF65-460B-8F95-F99969EE3C69}" srcOrd="0" destOrd="0" presId="urn:microsoft.com/office/officeart/2005/8/layout/hierarchy2"/>
    <dgm:cxn modelId="{8F2D6A14-862B-41DB-948E-F09BE2D05A53}" type="presParOf" srcId="{47EB9448-36D1-48C2-AFCE-73E1C5F01A0B}" destId="{A757DD0C-B5F8-4DEA-93B6-5BC614D8121A}" srcOrd="1" destOrd="0" presId="urn:microsoft.com/office/officeart/2005/8/layout/hierarchy2"/>
    <dgm:cxn modelId="{8C874E6C-B81A-49BF-B2FB-15109457667C}" type="presParOf" srcId="{A757DD0C-B5F8-4DEA-93B6-5BC614D8121A}" destId="{76045E0E-17AE-498B-8D8D-081366CB11C7}" srcOrd="0" destOrd="0" presId="urn:microsoft.com/office/officeart/2005/8/layout/hierarchy2"/>
    <dgm:cxn modelId="{98E97932-8BBD-4430-9D14-658F8F4987CB}" type="presParOf" srcId="{A757DD0C-B5F8-4DEA-93B6-5BC614D8121A}" destId="{FD440228-E761-4D48-A9AB-532D20E39345}" srcOrd="1" destOrd="0" presId="urn:microsoft.com/office/officeart/2005/8/layout/hierarchy2"/>
    <dgm:cxn modelId="{86BDA9DD-D3F3-4E01-A372-F301383A0BBC}" type="presParOf" srcId="{47EB9448-36D1-48C2-AFCE-73E1C5F01A0B}" destId="{15FEB570-E5C4-4538-B0C9-5020238353DB}" srcOrd="2" destOrd="0" presId="urn:microsoft.com/office/officeart/2005/8/layout/hierarchy2"/>
    <dgm:cxn modelId="{8F0687F4-0D38-4BEB-BA15-A43FF603F910}" type="presParOf" srcId="{15FEB570-E5C4-4538-B0C9-5020238353DB}" destId="{BC3E1629-E8E8-4C32-BAA9-A641A10F470A}" srcOrd="0" destOrd="0" presId="urn:microsoft.com/office/officeart/2005/8/layout/hierarchy2"/>
    <dgm:cxn modelId="{9F427389-99FC-426F-B134-68B51FCC0B4E}" type="presParOf" srcId="{47EB9448-36D1-48C2-AFCE-73E1C5F01A0B}" destId="{38101261-C1EE-4FD0-B1B4-39024FBBA677}" srcOrd="3" destOrd="0" presId="urn:microsoft.com/office/officeart/2005/8/layout/hierarchy2"/>
    <dgm:cxn modelId="{1E9F6FB0-C1DC-4BA2-BE09-0224AA443366}" type="presParOf" srcId="{38101261-C1EE-4FD0-B1B4-39024FBBA677}" destId="{59C4FC48-203E-4624-9677-E54FAE870C5F}" srcOrd="0" destOrd="0" presId="urn:microsoft.com/office/officeart/2005/8/layout/hierarchy2"/>
    <dgm:cxn modelId="{44C1011B-5090-49C7-9DF8-87A336AA927F}" type="presParOf" srcId="{38101261-C1EE-4FD0-B1B4-39024FBBA677}" destId="{30588778-69D7-4D27-8CB7-E1FA2CF44F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just"/>
          <a:r>
            <a:rPr lang="hy-AM" dirty="0" smtClean="0">
              <a:latin typeface="GHEA Grapalat" panose="02000506050000020003" pitchFamily="50" charset="0"/>
            </a:rPr>
            <a:t>Ծրագրի շրջանակներում բնակարանի (բնակելի տան) էներգաարդյունավետ վերանորոգման համար ձևակերպված վարկի տարեկան տոկոսադրույքի սուբսիդավորումն իրականացվում է հետևյալ պայմաններով.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l"/>
          <a:r>
            <a:rPr lang="hy-AM" u="none" dirty="0" smtClean="0">
              <a:latin typeface="GHEA Grapalat" panose="02000506050000020003" pitchFamily="50" charset="0"/>
            </a:rPr>
            <a:t>1. </a:t>
          </a:r>
          <a:r>
            <a:rPr lang="en-US" u="none" dirty="0" err="1" smtClean="0">
              <a:latin typeface="GHEA Grapalat" panose="02000506050000020003" pitchFamily="50" charset="0"/>
            </a:rPr>
            <a:t>վարկի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սահմանաչափը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կազմում</a:t>
          </a:r>
          <a:r>
            <a:rPr lang="en-US" u="none" dirty="0" smtClean="0">
              <a:latin typeface="GHEA Grapalat" panose="02000506050000020003" pitchFamily="50" charset="0"/>
            </a:rPr>
            <a:t> է՝</a:t>
          </a:r>
        </a:p>
        <a:p>
          <a:pPr algn="l"/>
          <a:r>
            <a:rPr lang="en-US" dirty="0" smtClean="0">
              <a:latin typeface="GHEA Grapalat" panose="02000506050000020003" pitchFamily="50" charset="0"/>
            </a:rPr>
            <a:t>ա. </a:t>
          </a:r>
          <a:r>
            <a:rPr lang="en-US" dirty="0" err="1" smtClean="0">
              <a:latin typeface="GHEA Grapalat" panose="02000506050000020003" pitchFamily="50" charset="0"/>
            </a:rPr>
            <a:t>բազմաբնակարան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շենքի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բնակարանի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վերանորոգման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դեպքում</a:t>
          </a:r>
          <a:r>
            <a:rPr lang="en-US" dirty="0" smtClean="0">
              <a:latin typeface="GHEA Grapalat" panose="02000506050000020003" pitchFamily="50" charset="0"/>
            </a:rPr>
            <a:t>՝ </a:t>
          </a:r>
          <a:r>
            <a:rPr lang="en-US" dirty="0" err="1" smtClean="0">
              <a:latin typeface="GHEA Grapalat" panose="02000506050000020003" pitchFamily="50" charset="0"/>
            </a:rPr>
            <a:t>ոչ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ավելի</a:t>
          </a:r>
          <a:r>
            <a:rPr lang="en-US" dirty="0" smtClean="0">
              <a:latin typeface="GHEA Grapalat" panose="02000506050000020003" pitchFamily="50" charset="0"/>
            </a:rPr>
            <a:t>, </a:t>
          </a:r>
          <a:r>
            <a:rPr lang="en-US" dirty="0" err="1" smtClean="0">
              <a:latin typeface="GHEA Grapalat" panose="02000506050000020003" pitchFamily="50" charset="0"/>
            </a:rPr>
            <a:t>քան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b="0" dirty="0" smtClean="0">
              <a:solidFill>
                <a:srgbClr val="FF0000"/>
              </a:solidFill>
            </a:rPr>
            <a:t>7.0</a:t>
          </a:r>
          <a:r>
            <a:rPr lang="en-US" b="0" dirty="0" smtClean="0"/>
            <a:t> </a:t>
          </a:r>
          <a:r>
            <a:rPr lang="en-US" dirty="0" err="1" smtClean="0">
              <a:latin typeface="GHEA Grapalat" panose="02000506050000020003" pitchFamily="50" charset="0"/>
            </a:rPr>
            <a:t>մլն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դրամը</a:t>
          </a:r>
          <a:r>
            <a:rPr lang="en-US" dirty="0" smtClean="0">
              <a:latin typeface="GHEA Grapalat" panose="02000506050000020003" pitchFamily="50" charset="0"/>
            </a:rPr>
            <a:t>,</a:t>
          </a:r>
          <a:endParaRPr lang="hy-AM" dirty="0" smtClean="0">
            <a:latin typeface="GHEA Grapalat" panose="02000506050000020003" pitchFamily="50" charset="0"/>
          </a:endParaRPr>
        </a:p>
        <a:p>
          <a:pPr algn="l"/>
          <a:r>
            <a:rPr lang="en-US" dirty="0" smtClean="0"/>
            <a:t>բ. </a:t>
          </a:r>
          <a:r>
            <a:rPr lang="en-US" dirty="0" err="1" smtClean="0"/>
            <a:t>անհատական</a:t>
          </a:r>
          <a:r>
            <a:rPr lang="en-US" dirty="0" smtClean="0"/>
            <a:t> </a:t>
          </a:r>
          <a:r>
            <a:rPr lang="en-US" dirty="0" err="1" smtClean="0"/>
            <a:t>բնակելի</a:t>
          </a:r>
          <a:r>
            <a:rPr lang="en-US" dirty="0" smtClean="0"/>
            <a:t> </a:t>
          </a:r>
          <a:r>
            <a:rPr lang="en-US" dirty="0" err="1" smtClean="0"/>
            <a:t>տների</a:t>
          </a:r>
          <a:r>
            <a:rPr lang="en-US" dirty="0" smtClean="0"/>
            <a:t> </a:t>
          </a:r>
          <a:r>
            <a:rPr lang="en-US" dirty="0" err="1" smtClean="0"/>
            <a:t>համար</a:t>
          </a:r>
          <a:r>
            <a:rPr lang="en-US" dirty="0" smtClean="0"/>
            <a:t>՝ </a:t>
          </a:r>
          <a:r>
            <a:rPr lang="en-US" dirty="0" err="1" smtClean="0"/>
            <a:t>ոչ</a:t>
          </a:r>
          <a:r>
            <a:rPr lang="en-US" dirty="0" smtClean="0"/>
            <a:t> </a:t>
          </a:r>
          <a:r>
            <a:rPr lang="en-US" dirty="0" err="1" smtClean="0"/>
            <a:t>ավելի</a:t>
          </a:r>
          <a:r>
            <a:rPr lang="en-US" dirty="0" smtClean="0"/>
            <a:t>, </a:t>
          </a:r>
          <a:r>
            <a:rPr lang="en-US" dirty="0" err="1" smtClean="0"/>
            <a:t>քան</a:t>
          </a:r>
          <a:r>
            <a:rPr lang="en-US" dirty="0" smtClean="0"/>
            <a:t> </a:t>
          </a:r>
          <a:r>
            <a:rPr lang="en-US" b="0" dirty="0" smtClean="0">
              <a:solidFill>
                <a:srgbClr val="FF0000"/>
              </a:solidFill>
            </a:rPr>
            <a:t>10.0</a:t>
          </a:r>
          <a:r>
            <a:rPr lang="en-US" dirty="0" smtClean="0"/>
            <a:t> </a:t>
          </a:r>
          <a:r>
            <a:rPr lang="en-US" dirty="0" err="1" smtClean="0"/>
            <a:t>մլն</a:t>
          </a:r>
          <a:r>
            <a:rPr lang="en-US" dirty="0" smtClean="0"/>
            <a:t> </a:t>
          </a:r>
          <a:r>
            <a:rPr lang="en-US" dirty="0" err="1" smtClean="0"/>
            <a:t>դրամը</a:t>
          </a:r>
          <a:r>
            <a:rPr lang="en-US" dirty="0" smtClean="0"/>
            <a:t>.</a:t>
          </a:r>
          <a:endParaRPr lang="en-US" dirty="0">
            <a:latin typeface="GHEA Grapalat" panose="02000506050000020003" pitchFamily="50" charset="0"/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l"/>
          <a:r>
            <a:rPr lang="hy-AM" u="none" dirty="0" smtClean="0">
              <a:latin typeface="GHEA Grapalat" panose="02000506050000020003" pitchFamily="50" charset="0"/>
            </a:rPr>
            <a:t> 2. </a:t>
          </a:r>
          <a:r>
            <a:rPr lang="en-US" u="none" dirty="0" err="1" smtClean="0">
              <a:latin typeface="GHEA Grapalat" panose="02000506050000020003" pitchFamily="50" charset="0"/>
            </a:rPr>
            <a:t>վարկը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տրամադրվում</a:t>
          </a:r>
          <a:r>
            <a:rPr lang="en-US" u="none" dirty="0" smtClean="0">
              <a:latin typeface="GHEA Grapalat" panose="02000506050000020003" pitchFamily="50" charset="0"/>
            </a:rPr>
            <a:t> է </a:t>
          </a:r>
          <a:r>
            <a:rPr lang="en-US" u="none" dirty="0" err="1" smtClean="0">
              <a:latin typeface="GHEA Grapalat" panose="02000506050000020003" pitchFamily="50" charset="0"/>
            </a:rPr>
            <a:t>Հայաստանի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Հանրապետության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դրամով</a:t>
          </a:r>
          <a:r>
            <a:rPr lang="hy-AM" u="none" dirty="0" smtClean="0">
              <a:latin typeface="GHEA Grapalat" panose="02000506050000020003" pitchFamily="50" charset="0"/>
            </a:rPr>
            <a:t>՝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ոչ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ավելի</a:t>
          </a:r>
          <a:r>
            <a:rPr lang="en-US" u="none" dirty="0" smtClean="0">
              <a:latin typeface="GHEA Grapalat" panose="02000506050000020003" pitchFamily="50" charset="0"/>
            </a:rPr>
            <a:t>, </a:t>
          </a:r>
          <a:r>
            <a:rPr lang="en-US" u="none" dirty="0" err="1" smtClean="0">
              <a:latin typeface="GHEA Grapalat" panose="02000506050000020003" pitchFamily="50" charset="0"/>
            </a:rPr>
            <a:t>քան</a:t>
          </a:r>
          <a:r>
            <a:rPr lang="en-US" u="none" dirty="0" smtClean="0">
              <a:latin typeface="GHEA Grapalat" panose="02000506050000020003" pitchFamily="50" charset="0"/>
            </a:rPr>
            <a:t> 14% </a:t>
          </a:r>
          <a:r>
            <a:rPr lang="en-US" u="none" dirty="0" err="1" smtClean="0">
              <a:latin typeface="GHEA Grapalat" panose="02000506050000020003" pitchFamily="50" charset="0"/>
            </a:rPr>
            <a:t>տոկոսադրույքով</a:t>
          </a:r>
          <a:r>
            <a:rPr lang="en-US" u="none" dirty="0" smtClean="0">
              <a:latin typeface="GHEA Grapalat" panose="02000506050000020003" pitchFamily="50" charset="0"/>
            </a:rPr>
            <a:t>, </a:t>
          </a:r>
          <a:r>
            <a:rPr lang="en-US" u="none" dirty="0" err="1" smtClean="0">
              <a:latin typeface="GHEA Grapalat" panose="02000506050000020003" pitchFamily="50" charset="0"/>
            </a:rPr>
            <a:t>առավելագույնը</a:t>
          </a:r>
          <a:r>
            <a:rPr lang="en-US" u="none" dirty="0" smtClean="0">
              <a:latin typeface="GHEA Grapalat" panose="02000506050000020003" pitchFamily="50" charset="0"/>
            </a:rPr>
            <a:t> 84 </a:t>
          </a:r>
          <a:r>
            <a:rPr lang="en-US" u="none" dirty="0" err="1" smtClean="0">
              <a:latin typeface="GHEA Grapalat" panose="02000506050000020003" pitchFamily="50" charset="0"/>
            </a:rPr>
            <a:t>ամիս</a:t>
          </a:r>
          <a:r>
            <a:rPr lang="en-US" u="none" dirty="0" smtClean="0">
              <a:latin typeface="GHEA Grapalat" panose="02000506050000020003" pitchFamily="50" charset="0"/>
            </a:rPr>
            <a:t> </a:t>
          </a:r>
          <a:r>
            <a:rPr lang="en-US" u="none" dirty="0" err="1" smtClean="0">
              <a:latin typeface="GHEA Grapalat" panose="02000506050000020003" pitchFamily="50" charset="0"/>
            </a:rPr>
            <a:t>ժամկետով</a:t>
          </a:r>
          <a:r>
            <a:rPr lang="en-US" u="none" dirty="0" smtClean="0">
              <a:latin typeface="GHEA Grapalat" panose="02000506050000020003" pitchFamily="50" charset="0"/>
            </a:rPr>
            <a:t>:</a:t>
          </a:r>
          <a:endParaRPr lang="en-US" dirty="0">
            <a:latin typeface="GHEA Grapalat" panose="02000506050000020003" pitchFamily="50" charset="0"/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CF380C68-D889-4D04-8795-050C70383613}" type="pres">
      <dgm:prSet presAssocID="{707D726A-A86E-4836-8FF1-2D38FE9C29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288CB-2A14-48A2-84ED-3E1D5077464D}" type="pres">
      <dgm:prSet presAssocID="{2EF3EE91-E9CE-4914-8278-C4F9E300B5AB}" presName="root1" presStyleCnt="0"/>
      <dgm:spPr/>
    </dgm:pt>
    <dgm:pt modelId="{522665AF-93BE-4381-9FCC-F16C8753FD9C}" type="pres">
      <dgm:prSet presAssocID="{2EF3EE91-E9CE-4914-8278-C4F9E300B5AB}" presName="LevelOneTextNode" presStyleLbl="node0" presStyleIdx="0" presStyleCnt="1" custScaleX="40150" custScaleY="106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B9448-36D1-48C2-AFCE-73E1C5F01A0B}" type="pres">
      <dgm:prSet presAssocID="{2EF3EE91-E9CE-4914-8278-C4F9E300B5AB}" presName="level2hierChild" presStyleCnt="0"/>
      <dgm:spPr/>
    </dgm:pt>
    <dgm:pt modelId="{758CECD6-A85C-4CF2-B09C-A7ACDC27C27D}" type="pres">
      <dgm:prSet presAssocID="{54E2CAEE-3EAB-481C-A721-ECEEB667F5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965685C-CF65-460B-8F95-F99969EE3C69}" type="pres">
      <dgm:prSet presAssocID="{54E2CAEE-3EAB-481C-A721-ECEEB667F5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757DD0C-B5F8-4DEA-93B6-5BC614D8121A}" type="pres">
      <dgm:prSet presAssocID="{7EE26F8E-CF1E-4829-8714-EAF4FDFF3AE6}" presName="root2" presStyleCnt="0"/>
      <dgm:spPr/>
    </dgm:pt>
    <dgm:pt modelId="{76045E0E-17AE-498B-8D8D-081366CB11C7}" type="pres">
      <dgm:prSet presAssocID="{7EE26F8E-CF1E-4829-8714-EAF4FDFF3AE6}" presName="LevelTwoTextNode" presStyleLbl="node2" presStyleIdx="0" presStyleCnt="2" custScaleX="58874" custScaleY="51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40228-E761-4D48-A9AB-532D20E39345}" type="pres">
      <dgm:prSet presAssocID="{7EE26F8E-CF1E-4829-8714-EAF4FDFF3AE6}" presName="level3hierChild" presStyleCnt="0"/>
      <dgm:spPr/>
    </dgm:pt>
    <dgm:pt modelId="{15FEB570-E5C4-4538-B0C9-5020238353DB}" type="pres">
      <dgm:prSet presAssocID="{BB9C2E20-F3BF-4A89-9148-11808B2B22D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3E1629-E8E8-4C32-BAA9-A641A10F470A}" type="pres">
      <dgm:prSet presAssocID="{BB9C2E20-F3BF-4A89-9148-11808B2B22D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8101261-C1EE-4FD0-B1B4-39024FBBA677}" type="pres">
      <dgm:prSet presAssocID="{C8F7BB22-FB2B-4281-AB5B-CE32E5731B5C}" presName="root2" presStyleCnt="0"/>
      <dgm:spPr/>
    </dgm:pt>
    <dgm:pt modelId="{59C4FC48-203E-4624-9677-E54FAE870C5F}" type="pres">
      <dgm:prSet presAssocID="{C8F7BB22-FB2B-4281-AB5B-CE32E5731B5C}" presName="LevelTwoTextNode" presStyleLbl="node2" presStyleIdx="1" presStyleCnt="2" custScaleX="59633" custScaleY="54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88778-69D7-4D27-8CB7-E1FA2CF44FD3}" type="pres">
      <dgm:prSet presAssocID="{C8F7BB22-FB2B-4281-AB5B-CE32E5731B5C}" presName="level3hierChild" presStyleCnt="0"/>
      <dgm:spPr/>
    </dgm:pt>
  </dgm:ptLst>
  <dgm:cxnLst>
    <dgm:cxn modelId="{0DE3C8F5-6DA0-4A94-B14F-0A70A0A56F71}" type="presOf" srcId="{BB9C2E20-F3BF-4A89-9148-11808B2B22DF}" destId="{BC3E1629-E8E8-4C32-BAA9-A641A10F470A}" srcOrd="1" destOrd="0" presId="urn:microsoft.com/office/officeart/2005/8/layout/hierarchy2"/>
    <dgm:cxn modelId="{F4512371-A148-415A-AF35-46DEF6B8E825}" type="presOf" srcId="{707D726A-A86E-4836-8FF1-2D38FE9C2927}" destId="{CF380C68-D889-4D04-8795-050C70383613}" srcOrd="0" destOrd="0" presId="urn:microsoft.com/office/officeart/2005/8/layout/hierarchy2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C9697DAA-2266-4378-A3B7-657B1B509ECB}" type="presOf" srcId="{54E2CAEE-3EAB-481C-A721-ECEEB667F564}" destId="{758CECD6-A85C-4CF2-B09C-A7ACDC27C27D}" srcOrd="0" destOrd="0" presId="urn:microsoft.com/office/officeart/2005/8/layout/hierarchy2"/>
    <dgm:cxn modelId="{01A4E281-7531-4596-BFF4-02DD8D156447}" type="presOf" srcId="{C8F7BB22-FB2B-4281-AB5B-CE32E5731B5C}" destId="{59C4FC48-203E-4624-9677-E54FAE870C5F}" srcOrd="0" destOrd="0" presId="urn:microsoft.com/office/officeart/2005/8/layout/hierarchy2"/>
    <dgm:cxn modelId="{6B8649F1-B579-4EF6-BAEC-ADA7E2F54E20}" type="presOf" srcId="{2EF3EE91-E9CE-4914-8278-C4F9E300B5AB}" destId="{522665AF-93BE-4381-9FCC-F16C8753FD9C}" srcOrd="0" destOrd="0" presId="urn:microsoft.com/office/officeart/2005/8/layout/hierarchy2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13E6ABA8-8208-41D6-B161-6463B5CD976A}" type="presOf" srcId="{54E2CAEE-3EAB-481C-A721-ECEEB667F564}" destId="{4965685C-CF65-460B-8F95-F99969EE3C69}" srcOrd="1" destOrd="0" presId="urn:microsoft.com/office/officeart/2005/8/layout/hierarchy2"/>
    <dgm:cxn modelId="{3FA9A340-D3A2-49EA-9793-6840F33CB0B5}" type="presOf" srcId="{BB9C2E20-F3BF-4A89-9148-11808B2B22DF}" destId="{15FEB570-E5C4-4538-B0C9-5020238353DB}" srcOrd="0" destOrd="0" presId="urn:microsoft.com/office/officeart/2005/8/layout/hierarchy2"/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93F48579-64C6-4968-9040-F81767784CA3}" type="presOf" srcId="{7EE26F8E-CF1E-4829-8714-EAF4FDFF3AE6}" destId="{76045E0E-17AE-498B-8D8D-081366CB11C7}" srcOrd="0" destOrd="0" presId="urn:microsoft.com/office/officeart/2005/8/layout/hierarchy2"/>
    <dgm:cxn modelId="{6111541F-7927-4645-BD84-35A35C2A0FC2}" type="presParOf" srcId="{CF380C68-D889-4D04-8795-050C70383613}" destId="{EAC288CB-2A14-48A2-84ED-3E1D5077464D}" srcOrd="0" destOrd="0" presId="urn:microsoft.com/office/officeart/2005/8/layout/hierarchy2"/>
    <dgm:cxn modelId="{8A89BE96-D3E8-41DC-B4F6-B45DE4037836}" type="presParOf" srcId="{EAC288CB-2A14-48A2-84ED-3E1D5077464D}" destId="{522665AF-93BE-4381-9FCC-F16C8753FD9C}" srcOrd="0" destOrd="0" presId="urn:microsoft.com/office/officeart/2005/8/layout/hierarchy2"/>
    <dgm:cxn modelId="{517660E7-BDCC-4A37-8112-97A31C816F56}" type="presParOf" srcId="{EAC288CB-2A14-48A2-84ED-3E1D5077464D}" destId="{47EB9448-36D1-48C2-AFCE-73E1C5F01A0B}" srcOrd="1" destOrd="0" presId="urn:microsoft.com/office/officeart/2005/8/layout/hierarchy2"/>
    <dgm:cxn modelId="{CD5F56F3-43D5-4D1E-B27D-5E509896F939}" type="presParOf" srcId="{47EB9448-36D1-48C2-AFCE-73E1C5F01A0B}" destId="{758CECD6-A85C-4CF2-B09C-A7ACDC27C27D}" srcOrd="0" destOrd="0" presId="urn:microsoft.com/office/officeart/2005/8/layout/hierarchy2"/>
    <dgm:cxn modelId="{42FCBAFC-BD23-4401-8E9F-DDB17AF0FBBC}" type="presParOf" srcId="{758CECD6-A85C-4CF2-B09C-A7ACDC27C27D}" destId="{4965685C-CF65-460B-8F95-F99969EE3C69}" srcOrd="0" destOrd="0" presId="urn:microsoft.com/office/officeart/2005/8/layout/hierarchy2"/>
    <dgm:cxn modelId="{8F2D6A14-862B-41DB-948E-F09BE2D05A53}" type="presParOf" srcId="{47EB9448-36D1-48C2-AFCE-73E1C5F01A0B}" destId="{A757DD0C-B5F8-4DEA-93B6-5BC614D8121A}" srcOrd="1" destOrd="0" presId="urn:microsoft.com/office/officeart/2005/8/layout/hierarchy2"/>
    <dgm:cxn modelId="{8C874E6C-B81A-49BF-B2FB-15109457667C}" type="presParOf" srcId="{A757DD0C-B5F8-4DEA-93B6-5BC614D8121A}" destId="{76045E0E-17AE-498B-8D8D-081366CB11C7}" srcOrd="0" destOrd="0" presId="urn:microsoft.com/office/officeart/2005/8/layout/hierarchy2"/>
    <dgm:cxn modelId="{98E97932-8BBD-4430-9D14-658F8F4987CB}" type="presParOf" srcId="{A757DD0C-B5F8-4DEA-93B6-5BC614D8121A}" destId="{FD440228-E761-4D48-A9AB-532D20E39345}" srcOrd="1" destOrd="0" presId="urn:microsoft.com/office/officeart/2005/8/layout/hierarchy2"/>
    <dgm:cxn modelId="{86BDA9DD-D3F3-4E01-A372-F301383A0BBC}" type="presParOf" srcId="{47EB9448-36D1-48C2-AFCE-73E1C5F01A0B}" destId="{15FEB570-E5C4-4538-B0C9-5020238353DB}" srcOrd="2" destOrd="0" presId="urn:microsoft.com/office/officeart/2005/8/layout/hierarchy2"/>
    <dgm:cxn modelId="{8F0687F4-0D38-4BEB-BA15-A43FF603F910}" type="presParOf" srcId="{15FEB570-E5C4-4538-B0C9-5020238353DB}" destId="{BC3E1629-E8E8-4C32-BAA9-A641A10F470A}" srcOrd="0" destOrd="0" presId="urn:microsoft.com/office/officeart/2005/8/layout/hierarchy2"/>
    <dgm:cxn modelId="{9F427389-99FC-426F-B134-68B51FCC0B4E}" type="presParOf" srcId="{47EB9448-36D1-48C2-AFCE-73E1C5F01A0B}" destId="{38101261-C1EE-4FD0-B1B4-39024FBBA677}" srcOrd="3" destOrd="0" presId="urn:microsoft.com/office/officeart/2005/8/layout/hierarchy2"/>
    <dgm:cxn modelId="{1E9F6FB0-C1DC-4BA2-BE09-0224AA443366}" type="presParOf" srcId="{38101261-C1EE-4FD0-B1B4-39024FBBA677}" destId="{59C4FC48-203E-4624-9677-E54FAE870C5F}" srcOrd="0" destOrd="0" presId="urn:microsoft.com/office/officeart/2005/8/layout/hierarchy2"/>
    <dgm:cxn modelId="{44C1011B-5090-49C7-9DF8-87A336AA927F}" type="presParOf" srcId="{38101261-C1EE-4FD0-B1B4-39024FBBA677}" destId="{30588778-69D7-4D27-8CB7-E1FA2CF44F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FE3275-3BFB-42E4-AFB4-DC5529DD79F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0B5BE6-6DC0-4AE6-A930-7FE0052E476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Պետության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կողմից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ծրագրի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համար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էներգաարդյունավետ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վերանորոգման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վարկի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տոկոսադրույքը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սուբսիդավորվում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է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հետևյալ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հաշվարկով</a:t>
          </a:r>
          <a:r>
            <a:rPr lang="en-US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՝</a:t>
          </a:r>
          <a:endParaRPr lang="en-US" sz="12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gm:t>
    </dgm:pt>
    <dgm:pt modelId="{56191E88-00BD-434F-884D-96981A3E1EAC}" type="parTrans" cxnId="{EA48F6CE-0FC7-410B-9EF3-4BAA476943A0}">
      <dgm:prSet/>
      <dgm:spPr/>
      <dgm:t>
        <a:bodyPr/>
        <a:lstStyle/>
        <a:p>
          <a:endParaRPr lang="en-US"/>
        </a:p>
      </dgm:t>
    </dgm:pt>
    <dgm:pt modelId="{BBA038AA-5DB5-48AA-BA2A-2E5DAAB69BE6}" type="sibTrans" cxnId="{EA48F6CE-0FC7-410B-9EF3-4BAA476943A0}">
      <dgm:prSet/>
      <dgm:spPr/>
      <dgm:t>
        <a:bodyPr/>
        <a:lstStyle/>
        <a:p>
          <a:endParaRPr lang="en-US"/>
        </a:p>
      </dgm:t>
    </dgm:pt>
    <dgm:pt modelId="{9659CEA6-508E-48F2-866F-5E74CB53A56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սահմանամերձ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կամ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բարձր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լեռնային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բնակավայրերում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տոկոսադրույքների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0%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.</a:t>
          </a:r>
          <a:endParaRPr lang="en-US" sz="8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1C898BB5-A184-49FD-BC66-998F0976823D}" type="parTrans" cxnId="{D0F9894F-C79D-49D0-AA52-0818D3A65361}">
      <dgm:prSet/>
      <dgm:spPr/>
      <dgm:t>
        <a:bodyPr/>
        <a:lstStyle/>
        <a:p>
          <a:endParaRPr lang="en-US"/>
        </a:p>
      </dgm:t>
    </dgm:pt>
    <dgm:pt modelId="{95D572E5-C80B-4659-A21E-7C256762895A}" type="sibTrans" cxnId="{D0F9894F-C79D-49D0-AA52-0818D3A65361}">
      <dgm:prSet/>
      <dgm:spPr/>
      <dgm:t>
        <a:bodyPr/>
        <a:lstStyle/>
        <a:p>
          <a:endParaRPr lang="en-US"/>
        </a:p>
      </dgm:t>
    </dgm:pt>
    <dgm:pt modelId="{94580CDF-9B35-4423-955D-AC521D1F8BE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Երևան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քաղաքում</a:t>
          </a:r>
          <a:r>
            <a:rPr lang="en-US" sz="900" b="1" i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տոկոսադրույք­ների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5% </a:t>
          </a:r>
          <a:r>
            <a:rPr lang="en-US" sz="9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9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:</a:t>
          </a:r>
          <a:endParaRPr lang="en-US" sz="9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gm:t>
    </dgm:pt>
    <dgm:pt modelId="{23A3CA09-A7CB-41C6-8DBA-9DE97691F8CC}" type="parTrans" cxnId="{B647EA1E-5A54-4DDC-908B-664F5717CD02}">
      <dgm:prSet/>
      <dgm:spPr/>
      <dgm:t>
        <a:bodyPr/>
        <a:lstStyle/>
        <a:p>
          <a:endParaRPr lang="en-US"/>
        </a:p>
      </dgm:t>
    </dgm:pt>
    <dgm:pt modelId="{38F1EF1C-178D-46C5-8B7B-0CDB2BEAA78B}" type="sibTrans" cxnId="{B647EA1E-5A54-4DDC-908B-664F5717CD02}">
      <dgm:prSet/>
      <dgm:spPr/>
      <dgm:t>
        <a:bodyPr/>
        <a:lstStyle/>
        <a:p>
          <a:endParaRPr lang="en-US"/>
        </a:p>
      </dgm:t>
    </dgm:pt>
    <dgm:pt modelId="{3BED6D79-06E8-4CD5-A977-AA3D843A5FB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800" u="none" dirty="0" smtClean="0"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սահմանամերձ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չհանդիսացող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քաղաքային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բնակավայրերում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տոկոսադրույքների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3%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.</a:t>
          </a:r>
          <a:endParaRPr lang="en-US" sz="8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gm:t>
    </dgm:pt>
    <dgm:pt modelId="{CE48F0EE-CADC-42CA-AD58-689F85B13507}" type="parTrans" cxnId="{01B3FF0E-226A-4962-BFA7-C4D7C3B96C06}">
      <dgm:prSet/>
      <dgm:spPr/>
      <dgm:t>
        <a:bodyPr/>
        <a:lstStyle/>
        <a:p>
          <a:endParaRPr lang="en-US"/>
        </a:p>
      </dgm:t>
    </dgm:pt>
    <dgm:pt modelId="{66C57212-0EFF-4471-84DB-22AC48C76A2D}" type="sibTrans" cxnId="{01B3FF0E-226A-4962-BFA7-C4D7C3B96C06}">
      <dgm:prSet/>
      <dgm:spPr/>
      <dgm:t>
        <a:bodyPr/>
        <a:lstStyle/>
        <a:p>
          <a:endParaRPr lang="en-US"/>
        </a:p>
      </dgm:t>
    </dgm:pt>
    <dgm:pt modelId="{B7E8A05C-7F5D-47B5-BF12-01DCA6AB5A5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սահմանամերձ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չհանդիսացող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գյուղական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բնակավայրերում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տոկոսադրույքների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2%</a:t>
          </a:r>
          <a:r>
            <a:rPr lang="en-US" sz="105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800" b="1" u="none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.</a:t>
          </a:r>
          <a:endParaRPr lang="en-US" sz="8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gm:t>
    </dgm:pt>
    <dgm:pt modelId="{A0FA4171-5B27-4A1C-ABEF-D545D2BEC368}" type="parTrans" cxnId="{026F4F86-04E8-49E4-93E7-0F2998A1FF69}">
      <dgm:prSet/>
      <dgm:spPr/>
      <dgm:t>
        <a:bodyPr/>
        <a:lstStyle/>
        <a:p>
          <a:endParaRPr lang="en-US"/>
        </a:p>
      </dgm:t>
    </dgm:pt>
    <dgm:pt modelId="{A65739BC-7B18-4624-8D29-0443B4B8ECBE}" type="sibTrans" cxnId="{026F4F86-04E8-49E4-93E7-0F2998A1FF69}">
      <dgm:prSet/>
      <dgm:spPr/>
      <dgm:t>
        <a:bodyPr/>
        <a:lstStyle/>
        <a:p>
          <a:endParaRPr lang="en-US"/>
        </a:p>
      </dgm:t>
    </dgm:pt>
    <dgm:pt modelId="{0CA3DE3C-BD9D-429A-87E6-031D934B54D0}" type="pres">
      <dgm:prSet presAssocID="{DCFE3275-3BFB-42E4-AFB4-DC5529DD79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F270C5-10B8-46DA-8C02-79E5EF597FE9}" type="pres">
      <dgm:prSet presAssocID="{080B5BE6-6DC0-4AE6-A930-7FE0052E476B}" presName="centerShape" presStyleLbl="node0" presStyleIdx="0" presStyleCnt="1" custScaleX="215198" custScaleY="156359" custLinFactNeighborX="241" custLinFactNeighborY="-241"/>
      <dgm:spPr/>
      <dgm:t>
        <a:bodyPr/>
        <a:lstStyle/>
        <a:p>
          <a:endParaRPr lang="en-US"/>
        </a:p>
      </dgm:t>
    </dgm:pt>
    <dgm:pt modelId="{EDD2DB84-E6E5-4C5F-8CED-7D3A3B7EE495}" type="pres">
      <dgm:prSet presAssocID="{1C898BB5-A184-49FD-BC66-998F0976823D}" presName="Name9" presStyleLbl="parChTrans1D2" presStyleIdx="0" presStyleCnt="4"/>
      <dgm:spPr/>
      <dgm:t>
        <a:bodyPr/>
        <a:lstStyle/>
        <a:p>
          <a:endParaRPr lang="en-US"/>
        </a:p>
      </dgm:t>
    </dgm:pt>
    <dgm:pt modelId="{FA754402-3640-4AB4-B9CF-B7C4528D4DA4}" type="pres">
      <dgm:prSet presAssocID="{1C898BB5-A184-49FD-BC66-998F0976823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65EAF2D-0BF3-4EBB-B774-901CFF793D8E}" type="pres">
      <dgm:prSet presAssocID="{9659CEA6-508E-48F2-866F-5E74CB53A562}" presName="node" presStyleLbl="node1" presStyleIdx="0" presStyleCnt="4" custScaleX="235570" custScaleY="93236" custRadScaleRad="100019" custRadScaleInc="2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D9426-2F97-4597-8E82-24BD2A8C8855}" type="pres">
      <dgm:prSet presAssocID="{23A3CA09-A7CB-41C6-8DBA-9DE97691F8CC}" presName="Name9" presStyleLbl="parChTrans1D2" presStyleIdx="1" presStyleCnt="4"/>
      <dgm:spPr/>
      <dgm:t>
        <a:bodyPr/>
        <a:lstStyle/>
        <a:p>
          <a:endParaRPr lang="en-US"/>
        </a:p>
      </dgm:t>
    </dgm:pt>
    <dgm:pt modelId="{6EC94134-15D5-4EFE-85D9-1F8C6AB92F05}" type="pres">
      <dgm:prSet presAssocID="{23A3CA09-A7CB-41C6-8DBA-9DE97691F8C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125429A-021B-40A5-9D41-129D65B197FE}" type="pres">
      <dgm:prSet presAssocID="{94580CDF-9B35-4423-955D-AC521D1F8BE4}" presName="node" presStyleLbl="node1" presStyleIdx="1" presStyleCnt="4" custScaleX="182573" custScaleY="136422" custRadScaleRad="16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CFAA9-9E0B-44D8-A739-32545F2E6727}" type="pres">
      <dgm:prSet presAssocID="{CE48F0EE-CADC-42CA-AD58-689F85B13507}" presName="Name9" presStyleLbl="parChTrans1D2" presStyleIdx="2" presStyleCnt="4"/>
      <dgm:spPr/>
      <dgm:t>
        <a:bodyPr/>
        <a:lstStyle/>
        <a:p>
          <a:endParaRPr lang="en-US"/>
        </a:p>
      </dgm:t>
    </dgm:pt>
    <dgm:pt modelId="{E797CF37-F779-4801-8964-A55E85AC1F8B}" type="pres">
      <dgm:prSet presAssocID="{CE48F0EE-CADC-42CA-AD58-689F85B1350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C3144AA-157F-4047-BBBE-779FE89E6995}" type="pres">
      <dgm:prSet presAssocID="{3BED6D79-06E8-4CD5-A977-AA3D843A5FB6}" presName="node" presStyleLbl="node1" presStyleIdx="2" presStyleCnt="4" custScaleX="203606" custRadScaleRad="10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8EC50-ADC0-4A55-AC99-BFA36B57501A}" type="pres">
      <dgm:prSet presAssocID="{A0FA4171-5B27-4A1C-ABEF-D545D2BEC368}" presName="Name9" presStyleLbl="parChTrans1D2" presStyleIdx="3" presStyleCnt="4"/>
      <dgm:spPr/>
      <dgm:t>
        <a:bodyPr/>
        <a:lstStyle/>
        <a:p>
          <a:endParaRPr lang="en-US"/>
        </a:p>
      </dgm:t>
    </dgm:pt>
    <dgm:pt modelId="{BA5A5BB7-2D44-4C7A-BFAC-317320FB3D19}" type="pres">
      <dgm:prSet presAssocID="{A0FA4171-5B27-4A1C-ABEF-D545D2BEC36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7AF0EE0-5506-4566-B618-145F4930E1DB}" type="pres">
      <dgm:prSet presAssocID="{B7E8A05C-7F5D-47B5-BF12-01DCA6AB5A54}" presName="node" presStyleLbl="node1" presStyleIdx="3" presStyleCnt="4" custScaleX="186542" custScaleY="144106" custRadScaleRad="163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4CB95-223B-4220-82EE-F396891378CC}" type="presOf" srcId="{23A3CA09-A7CB-41C6-8DBA-9DE97691F8CC}" destId="{6EBD9426-2F97-4597-8E82-24BD2A8C8855}" srcOrd="0" destOrd="0" presId="urn:microsoft.com/office/officeart/2005/8/layout/radial1"/>
    <dgm:cxn modelId="{214B0E4F-4769-4148-B600-355E5E9A1D75}" type="presOf" srcId="{CE48F0EE-CADC-42CA-AD58-689F85B13507}" destId="{E28CFAA9-9E0B-44D8-A739-32545F2E6727}" srcOrd="0" destOrd="0" presId="urn:microsoft.com/office/officeart/2005/8/layout/radial1"/>
    <dgm:cxn modelId="{B18DAC7C-17B0-4820-ABCD-2E2F1033FE0E}" type="presOf" srcId="{3BED6D79-06E8-4CD5-A977-AA3D843A5FB6}" destId="{AC3144AA-157F-4047-BBBE-779FE89E6995}" srcOrd="0" destOrd="0" presId="urn:microsoft.com/office/officeart/2005/8/layout/radial1"/>
    <dgm:cxn modelId="{B367F661-C6FE-43B0-86FE-9B0CA779A2CD}" type="presOf" srcId="{A0FA4171-5B27-4A1C-ABEF-D545D2BEC368}" destId="{BA5A5BB7-2D44-4C7A-BFAC-317320FB3D19}" srcOrd="1" destOrd="0" presId="urn:microsoft.com/office/officeart/2005/8/layout/radial1"/>
    <dgm:cxn modelId="{8B3DB4C9-9C0F-4945-BF1A-5173F68898D0}" type="presOf" srcId="{1C898BB5-A184-49FD-BC66-998F0976823D}" destId="{EDD2DB84-E6E5-4C5F-8CED-7D3A3B7EE495}" srcOrd="0" destOrd="0" presId="urn:microsoft.com/office/officeart/2005/8/layout/radial1"/>
    <dgm:cxn modelId="{EA38A6B6-E204-41B8-86FE-229DB695B462}" type="presOf" srcId="{1C898BB5-A184-49FD-BC66-998F0976823D}" destId="{FA754402-3640-4AB4-B9CF-B7C4528D4DA4}" srcOrd="1" destOrd="0" presId="urn:microsoft.com/office/officeart/2005/8/layout/radial1"/>
    <dgm:cxn modelId="{026F4F86-04E8-49E4-93E7-0F2998A1FF69}" srcId="{080B5BE6-6DC0-4AE6-A930-7FE0052E476B}" destId="{B7E8A05C-7F5D-47B5-BF12-01DCA6AB5A54}" srcOrd="3" destOrd="0" parTransId="{A0FA4171-5B27-4A1C-ABEF-D545D2BEC368}" sibTransId="{A65739BC-7B18-4624-8D29-0443B4B8ECBE}"/>
    <dgm:cxn modelId="{0618FC2C-6761-411E-8A04-7E2C8DD22FF1}" type="presOf" srcId="{B7E8A05C-7F5D-47B5-BF12-01DCA6AB5A54}" destId="{97AF0EE0-5506-4566-B618-145F4930E1DB}" srcOrd="0" destOrd="0" presId="urn:microsoft.com/office/officeart/2005/8/layout/radial1"/>
    <dgm:cxn modelId="{77D673D8-4FA8-480A-89D0-1075820159D1}" type="presOf" srcId="{CE48F0EE-CADC-42CA-AD58-689F85B13507}" destId="{E797CF37-F779-4801-8964-A55E85AC1F8B}" srcOrd="1" destOrd="0" presId="urn:microsoft.com/office/officeart/2005/8/layout/radial1"/>
    <dgm:cxn modelId="{338F0DB8-A1FF-4F9B-B003-0C0560388360}" type="presOf" srcId="{080B5BE6-6DC0-4AE6-A930-7FE0052E476B}" destId="{33F270C5-10B8-46DA-8C02-79E5EF597FE9}" srcOrd="0" destOrd="0" presId="urn:microsoft.com/office/officeart/2005/8/layout/radial1"/>
    <dgm:cxn modelId="{EA48F6CE-0FC7-410B-9EF3-4BAA476943A0}" srcId="{DCFE3275-3BFB-42E4-AFB4-DC5529DD79FA}" destId="{080B5BE6-6DC0-4AE6-A930-7FE0052E476B}" srcOrd="0" destOrd="0" parTransId="{56191E88-00BD-434F-884D-96981A3E1EAC}" sibTransId="{BBA038AA-5DB5-48AA-BA2A-2E5DAAB69BE6}"/>
    <dgm:cxn modelId="{B647EA1E-5A54-4DDC-908B-664F5717CD02}" srcId="{080B5BE6-6DC0-4AE6-A930-7FE0052E476B}" destId="{94580CDF-9B35-4423-955D-AC521D1F8BE4}" srcOrd="1" destOrd="0" parTransId="{23A3CA09-A7CB-41C6-8DBA-9DE97691F8CC}" sibTransId="{38F1EF1C-178D-46C5-8B7B-0CDB2BEAA78B}"/>
    <dgm:cxn modelId="{321C1E1E-973F-4E32-90C9-1FE105653830}" type="presOf" srcId="{A0FA4171-5B27-4A1C-ABEF-D545D2BEC368}" destId="{8228EC50-ADC0-4A55-AC99-BFA36B57501A}" srcOrd="0" destOrd="0" presId="urn:microsoft.com/office/officeart/2005/8/layout/radial1"/>
    <dgm:cxn modelId="{105DDC0B-60A9-418B-8266-5CC11CE64D5A}" type="presOf" srcId="{23A3CA09-A7CB-41C6-8DBA-9DE97691F8CC}" destId="{6EC94134-15D5-4EFE-85D9-1F8C6AB92F05}" srcOrd="1" destOrd="0" presId="urn:microsoft.com/office/officeart/2005/8/layout/radial1"/>
    <dgm:cxn modelId="{8D19A7BF-8BCA-4883-B618-B187E9B5CB06}" type="presOf" srcId="{94580CDF-9B35-4423-955D-AC521D1F8BE4}" destId="{D125429A-021B-40A5-9D41-129D65B197FE}" srcOrd="0" destOrd="0" presId="urn:microsoft.com/office/officeart/2005/8/layout/radial1"/>
    <dgm:cxn modelId="{7032FE79-87D6-4094-82BF-1EC13A0A021D}" type="presOf" srcId="{9659CEA6-508E-48F2-866F-5E74CB53A562}" destId="{965EAF2D-0BF3-4EBB-B774-901CFF793D8E}" srcOrd="0" destOrd="0" presId="urn:microsoft.com/office/officeart/2005/8/layout/radial1"/>
    <dgm:cxn modelId="{D0F9894F-C79D-49D0-AA52-0818D3A65361}" srcId="{080B5BE6-6DC0-4AE6-A930-7FE0052E476B}" destId="{9659CEA6-508E-48F2-866F-5E74CB53A562}" srcOrd="0" destOrd="0" parTransId="{1C898BB5-A184-49FD-BC66-998F0976823D}" sibTransId="{95D572E5-C80B-4659-A21E-7C256762895A}"/>
    <dgm:cxn modelId="{01B3FF0E-226A-4962-BFA7-C4D7C3B96C06}" srcId="{080B5BE6-6DC0-4AE6-A930-7FE0052E476B}" destId="{3BED6D79-06E8-4CD5-A977-AA3D843A5FB6}" srcOrd="2" destOrd="0" parTransId="{CE48F0EE-CADC-42CA-AD58-689F85B13507}" sibTransId="{66C57212-0EFF-4471-84DB-22AC48C76A2D}"/>
    <dgm:cxn modelId="{ED4BC992-0D01-4582-A350-325F363C89F9}" type="presOf" srcId="{DCFE3275-3BFB-42E4-AFB4-DC5529DD79FA}" destId="{0CA3DE3C-BD9D-429A-87E6-031D934B54D0}" srcOrd="0" destOrd="0" presId="urn:microsoft.com/office/officeart/2005/8/layout/radial1"/>
    <dgm:cxn modelId="{B7C23D88-AEBE-4907-AE4D-5C26116C80F0}" type="presParOf" srcId="{0CA3DE3C-BD9D-429A-87E6-031D934B54D0}" destId="{33F270C5-10B8-46DA-8C02-79E5EF597FE9}" srcOrd="0" destOrd="0" presId="urn:microsoft.com/office/officeart/2005/8/layout/radial1"/>
    <dgm:cxn modelId="{EF4DF092-ADCF-4125-8BDE-996878EC2562}" type="presParOf" srcId="{0CA3DE3C-BD9D-429A-87E6-031D934B54D0}" destId="{EDD2DB84-E6E5-4C5F-8CED-7D3A3B7EE495}" srcOrd="1" destOrd="0" presId="urn:microsoft.com/office/officeart/2005/8/layout/radial1"/>
    <dgm:cxn modelId="{968957BD-13F9-4B9D-B983-9F330D70DB4B}" type="presParOf" srcId="{EDD2DB84-E6E5-4C5F-8CED-7D3A3B7EE495}" destId="{FA754402-3640-4AB4-B9CF-B7C4528D4DA4}" srcOrd="0" destOrd="0" presId="urn:microsoft.com/office/officeart/2005/8/layout/radial1"/>
    <dgm:cxn modelId="{9EDFC647-F1CB-47FC-93FE-D7C18A140D74}" type="presParOf" srcId="{0CA3DE3C-BD9D-429A-87E6-031D934B54D0}" destId="{965EAF2D-0BF3-4EBB-B774-901CFF793D8E}" srcOrd="2" destOrd="0" presId="urn:microsoft.com/office/officeart/2005/8/layout/radial1"/>
    <dgm:cxn modelId="{5E3B6C0B-2D63-47C5-8F27-010D7E3CBCD9}" type="presParOf" srcId="{0CA3DE3C-BD9D-429A-87E6-031D934B54D0}" destId="{6EBD9426-2F97-4597-8E82-24BD2A8C8855}" srcOrd="3" destOrd="0" presId="urn:microsoft.com/office/officeart/2005/8/layout/radial1"/>
    <dgm:cxn modelId="{D6FA6E97-7565-4EA9-8867-135D4BB47BB4}" type="presParOf" srcId="{6EBD9426-2F97-4597-8E82-24BD2A8C8855}" destId="{6EC94134-15D5-4EFE-85D9-1F8C6AB92F05}" srcOrd="0" destOrd="0" presId="urn:microsoft.com/office/officeart/2005/8/layout/radial1"/>
    <dgm:cxn modelId="{D50D41DF-260F-45F8-8E2E-67EFFC6229AB}" type="presParOf" srcId="{0CA3DE3C-BD9D-429A-87E6-031D934B54D0}" destId="{D125429A-021B-40A5-9D41-129D65B197FE}" srcOrd="4" destOrd="0" presId="urn:microsoft.com/office/officeart/2005/8/layout/radial1"/>
    <dgm:cxn modelId="{06AAB124-77B5-4DA0-B6B6-E81F89CDBE94}" type="presParOf" srcId="{0CA3DE3C-BD9D-429A-87E6-031D934B54D0}" destId="{E28CFAA9-9E0B-44D8-A739-32545F2E6727}" srcOrd="5" destOrd="0" presId="urn:microsoft.com/office/officeart/2005/8/layout/radial1"/>
    <dgm:cxn modelId="{A9AD57EC-802C-4DC6-B3FB-8A71128D9148}" type="presParOf" srcId="{E28CFAA9-9E0B-44D8-A739-32545F2E6727}" destId="{E797CF37-F779-4801-8964-A55E85AC1F8B}" srcOrd="0" destOrd="0" presId="urn:microsoft.com/office/officeart/2005/8/layout/radial1"/>
    <dgm:cxn modelId="{72FABC63-0582-4A22-8722-406A025C0426}" type="presParOf" srcId="{0CA3DE3C-BD9D-429A-87E6-031D934B54D0}" destId="{AC3144AA-157F-4047-BBBE-779FE89E6995}" srcOrd="6" destOrd="0" presId="urn:microsoft.com/office/officeart/2005/8/layout/radial1"/>
    <dgm:cxn modelId="{E33E9250-72CA-424E-8980-DBB49481A089}" type="presParOf" srcId="{0CA3DE3C-BD9D-429A-87E6-031D934B54D0}" destId="{8228EC50-ADC0-4A55-AC99-BFA36B57501A}" srcOrd="7" destOrd="0" presId="urn:microsoft.com/office/officeart/2005/8/layout/radial1"/>
    <dgm:cxn modelId="{CB066D47-4A59-444F-9475-E3282A1A61CD}" type="presParOf" srcId="{8228EC50-ADC0-4A55-AC99-BFA36B57501A}" destId="{BA5A5BB7-2D44-4C7A-BFAC-317320FB3D19}" srcOrd="0" destOrd="0" presId="urn:microsoft.com/office/officeart/2005/8/layout/radial1"/>
    <dgm:cxn modelId="{953AFD04-1339-44C6-B980-5631752324D3}" type="presParOf" srcId="{0CA3DE3C-BD9D-429A-87E6-031D934B54D0}" destId="{97AF0EE0-5506-4566-B618-145F4930E1DB}" srcOrd="8" destOrd="0" presId="urn:microsoft.com/office/officeart/2005/8/layout/radial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 custT="1"/>
      <dgm:spPr/>
      <dgm:t>
        <a:bodyPr/>
        <a:lstStyle/>
        <a:p>
          <a:pPr algn="ctr"/>
          <a:r>
            <a:rPr lang="en-US" sz="2000" dirty="0" err="1" smtClean="0">
              <a:latin typeface="GHEA Grapalat" panose="02000506050000020003" pitchFamily="50" charset="0"/>
            </a:rPr>
            <a:t>Վարկի</a:t>
          </a:r>
          <a:r>
            <a:rPr lang="en-US" sz="2000" dirty="0" smtClean="0">
              <a:latin typeface="GHEA Grapalat" panose="02000506050000020003" pitchFamily="50" charset="0"/>
            </a:rPr>
            <a:t> </a:t>
          </a:r>
          <a:r>
            <a:rPr lang="en-US" sz="2000" dirty="0" err="1" smtClean="0">
              <a:latin typeface="GHEA Grapalat" panose="02000506050000020003" pitchFamily="50" charset="0"/>
            </a:rPr>
            <a:t>գործողության</a:t>
          </a:r>
          <a:r>
            <a:rPr lang="en-US" sz="2000" dirty="0" smtClean="0">
              <a:latin typeface="GHEA Grapalat" panose="02000506050000020003" pitchFamily="50" charset="0"/>
            </a:rPr>
            <a:t> </a:t>
          </a:r>
          <a:r>
            <a:rPr lang="en-US" sz="2000" dirty="0" err="1" smtClean="0">
              <a:latin typeface="GHEA Grapalat" panose="02000506050000020003" pitchFamily="50" charset="0"/>
            </a:rPr>
            <a:t>ընթացքում</a:t>
          </a:r>
          <a:r>
            <a:rPr lang="en-US" sz="2000" dirty="0" smtClean="0">
              <a:latin typeface="GHEA Grapalat" panose="02000506050000020003" pitchFamily="50" charset="0"/>
            </a:rPr>
            <a:t> </a:t>
          </a:r>
          <a:r>
            <a:rPr lang="en-US" sz="2000" dirty="0" err="1" smtClean="0">
              <a:latin typeface="GHEA Grapalat" panose="02000506050000020003" pitchFamily="50" charset="0"/>
            </a:rPr>
            <a:t>աջակցության</a:t>
          </a:r>
          <a:r>
            <a:rPr lang="en-US" sz="2000" dirty="0" smtClean="0">
              <a:latin typeface="GHEA Grapalat" panose="02000506050000020003" pitchFamily="50" charset="0"/>
            </a:rPr>
            <a:t> </a:t>
          </a:r>
          <a:r>
            <a:rPr lang="en-US" sz="2000" dirty="0" err="1" smtClean="0">
              <a:latin typeface="GHEA Grapalat" panose="02000506050000020003" pitchFamily="50" charset="0"/>
            </a:rPr>
            <a:t>ցուցաբերումը</a:t>
          </a:r>
          <a:r>
            <a:rPr lang="en-US" sz="2000" dirty="0" smtClean="0">
              <a:latin typeface="GHEA Grapalat" panose="02000506050000020003" pitchFamily="50" charset="0"/>
            </a:rPr>
            <a:t> </a:t>
          </a:r>
          <a:r>
            <a:rPr lang="en-US" sz="2000" dirty="0" err="1" smtClean="0">
              <a:latin typeface="GHEA Grapalat" panose="02000506050000020003" pitchFamily="50" charset="0"/>
            </a:rPr>
            <a:t>դադա­րում</a:t>
          </a:r>
          <a:r>
            <a:rPr lang="en-US" sz="2000" dirty="0" smtClean="0">
              <a:latin typeface="GHEA Grapalat" panose="02000506050000020003" pitchFamily="50" charset="0"/>
            </a:rPr>
            <a:t> է</a:t>
          </a:r>
          <a:r>
            <a:rPr lang="hy-AM" sz="2000" dirty="0" smtClean="0">
              <a:latin typeface="GHEA Grapalat" panose="02000506050000020003" pitchFamily="50" charset="0"/>
            </a:rPr>
            <a:t>՝</a:t>
          </a:r>
          <a:endParaRPr lang="en-US" sz="2000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en-US" dirty="0" err="1" smtClean="0">
              <a:latin typeface="GHEA Grapalat" panose="02000506050000020003" pitchFamily="50" charset="0"/>
            </a:rPr>
            <a:t>վարկի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ամբողջական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մարման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դեպքում</a:t>
          </a:r>
          <a:r>
            <a:rPr lang="en-US" dirty="0" smtClean="0">
              <a:latin typeface="GHEA Grapalat" panose="02000506050000020003" pitchFamily="50" charset="0"/>
            </a:rPr>
            <a:t>.</a:t>
          </a:r>
          <a:endParaRPr lang="en-US" dirty="0">
            <a:latin typeface="GHEA Grapalat" panose="02000506050000020003" pitchFamily="50" charset="0"/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en-US" dirty="0" err="1" smtClean="0">
              <a:latin typeface="GHEA Grapalat" panose="02000506050000020003" pitchFamily="50" charset="0"/>
            </a:rPr>
            <a:t>շահառուների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կողմից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ծրագրի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իրականացման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կարգով</a:t>
          </a:r>
          <a:r>
            <a:rPr lang="en-US" dirty="0" smtClean="0">
              <a:latin typeface="GHEA Grapalat" panose="02000506050000020003" pitchFamily="50" charset="0"/>
            </a:rPr>
            <a:t>   </a:t>
          </a:r>
          <a:r>
            <a:rPr lang="en-US" dirty="0" err="1" smtClean="0">
              <a:latin typeface="GHEA Grapalat" panose="02000506050000020003" pitchFamily="50" charset="0"/>
            </a:rPr>
            <a:t>սահմանված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պահանջների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խախտման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դեպքում</a:t>
          </a:r>
          <a:r>
            <a:rPr lang="en-US" dirty="0" smtClean="0">
              <a:latin typeface="GHEA Grapalat" panose="02000506050000020003" pitchFamily="50" charset="0"/>
            </a:rPr>
            <a:t>:</a:t>
          </a:r>
          <a:endParaRPr lang="en-US" dirty="0">
            <a:latin typeface="GHEA Grapalat" panose="02000506050000020003" pitchFamily="50" charset="0"/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CF380C68-D889-4D04-8795-050C70383613}" type="pres">
      <dgm:prSet presAssocID="{707D726A-A86E-4836-8FF1-2D38FE9C29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288CB-2A14-48A2-84ED-3E1D5077464D}" type="pres">
      <dgm:prSet presAssocID="{2EF3EE91-E9CE-4914-8278-C4F9E300B5AB}" presName="root1" presStyleCnt="0"/>
      <dgm:spPr/>
    </dgm:pt>
    <dgm:pt modelId="{522665AF-93BE-4381-9FCC-F16C8753FD9C}" type="pres">
      <dgm:prSet presAssocID="{2EF3EE91-E9CE-4914-8278-C4F9E300B5AB}" presName="LevelOneTextNode" presStyleLbl="node0" presStyleIdx="0" presStyleCnt="1" custScaleX="124098" custScaleY="106765" custLinFactNeighborX="3679" custLinFactNeighborY="2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B9448-36D1-48C2-AFCE-73E1C5F01A0B}" type="pres">
      <dgm:prSet presAssocID="{2EF3EE91-E9CE-4914-8278-C4F9E300B5AB}" presName="level2hierChild" presStyleCnt="0"/>
      <dgm:spPr/>
    </dgm:pt>
    <dgm:pt modelId="{758CECD6-A85C-4CF2-B09C-A7ACDC27C27D}" type="pres">
      <dgm:prSet presAssocID="{54E2CAEE-3EAB-481C-A721-ECEEB667F5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965685C-CF65-460B-8F95-F99969EE3C69}" type="pres">
      <dgm:prSet presAssocID="{54E2CAEE-3EAB-481C-A721-ECEEB667F5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757DD0C-B5F8-4DEA-93B6-5BC614D8121A}" type="pres">
      <dgm:prSet presAssocID="{7EE26F8E-CF1E-4829-8714-EAF4FDFF3AE6}" presName="root2" presStyleCnt="0"/>
      <dgm:spPr/>
    </dgm:pt>
    <dgm:pt modelId="{76045E0E-17AE-498B-8D8D-081366CB11C7}" type="pres">
      <dgm:prSet presAssocID="{7EE26F8E-CF1E-4829-8714-EAF4FDFF3AE6}" presName="LevelTwoTextNode" presStyleLbl="node2" presStyleIdx="0" presStyleCnt="2" custScaleX="58874" custScaleY="51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40228-E761-4D48-A9AB-532D20E39345}" type="pres">
      <dgm:prSet presAssocID="{7EE26F8E-CF1E-4829-8714-EAF4FDFF3AE6}" presName="level3hierChild" presStyleCnt="0"/>
      <dgm:spPr/>
    </dgm:pt>
    <dgm:pt modelId="{15FEB570-E5C4-4538-B0C9-5020238353DB}" type="pres">
      <dgm:prSet presAssocID="{BB9C2E20-F3BF-4A89-9148-11808B2B22D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3E1629-E8E8-4C32-BAA9-A641A10F470A}" type="pres">
      <dgm:prSet presAssocID="{BB9C2E20-F3BF-4A89-9148-11808B2B22D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8101261-C1EE-4FD0-B1B4-39024FBBA677}" type="pres">
      <dgm:prSet presAssocID="{C8F7BB22-FB2B-4281-AB5B-CE32E5731B5C}" presName="root2" presStyleCnt="0"/>
      <dgm:spPr/>
    </dgm:pt>
    <dgm:pt modelId="{59C4FC48-203E-4624-9677-E54FAE870C5F}" type="pres">
      <dgm:prSet presAssocID="{C8F7BB22-FB2B-4281-AB5B-CE32E5731B5C}" presName="LevelTwoTextNode" presStyleLbl="node2" presStyleIdx="1" presStyleCnt="2" custScaleX="59633" custScaleY="54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88778-69D7-4D27-8CB7-E1FA2CF44FD3}" type="pres">
      <dgm:prSet presAssocID="{C8F7BB22-FB2B-4281-AB5B-CE32E5731B5C}" presName="level3hierChild" presStyleCnt="0"/>
      <dgm:spPr/>
    </dgm:pt>
  </dgm:ptLst>
  <dgm:cxnLst>
    <dgm:cxn modelId="{0DE3C8F5-6DA0-4A94-B14F-0A70A0A56F71}" type="presOf" srcId="{BB9C2E20-F3BF-4A89-9148-11808B2B22DF}" destId="{BC3E1629-E8E8-4C32-BAA9-A641A10F470A}" srcOrd="1" destOrd="0" presId="urn:microsoft.com/office/officeart/2005/8/layout/hierarchy2"/>
    <dgm:cxn modelId="{F4512371-A148-415A-AF35-46DEF6B8E825}" type="presOf" srcId="{707D726A-A86E-4836-8FF1-2D38FE9C2927}" destId="{CF380C68-D889-4D04-8795-050C70383613}" srcOrd="0" destOrd="0" presId="urn:microsoft.com/office/officeart/2005/8/layout/hierarchy2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C9697DAA-2266-4378-A3B7-657B1B509ECB}" type="presOf" srcId="{54E2CAEE-3EAB-481C-A721-ECEEB667F564}" destId="{758CECD6-A85C-4CF2-B09C-A7ACDC27C27D}" srcOrd="0" destOrd="0" presId="urn:microsoft.com/office/officeart/2005/8/layout/hierarchy2"/>
    <dgm:cxn modelId="{01A4E281-7531-4596-BFF4-02DD8D156447}" type="presOf" srcId="{C8F7BB22-FB2B-4281-AB5B-CE32E5731B5C}" destId="{59C4FC48-203E-4624-9677-E54FAE870C5F}" srcOrd="0" destOrd="0" presId="urn:microsoft.com/office/officeart/2005/8/layout/hierarchy2"/>
    <dgm:cxn modelId="{6B8649F1-B579-4EF6-BAEC-ADA7E2F54E20}" type="presOf" srcId="{2EF3EE91-E9CE-4914-8278-C4F9E300B5AB}" destId="{522665AF-93BE-4381-9FCC-F16C8753FD9C}" srcOrd="0" destOrd="0" presId="urn:microsoft.com/office/officeart/2005/8/layout/hierarchy2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13E6ABA8-8208-41D6-B161-6463B5CD976A}" type="presOf" srcId="{54E2CAEE-3EAB-481C-A721-ECEEB667F564}" destId="{4965685C-CF65-460B-8F95-F99969EE3C69}" srcOrd="1" destOrd="0" presId="urn:microsoft.com/office/officeart/2005/8/layout/hierarchy2"/>
    <dgm:cxn modelId="{3FA9A340-D3A2-49EA-9793-6840F33CB0B5}" type="presOf" srcId="{BB9C2E20-F3BF-4A89-9148-11808B2B22DF}" destId="{15FEB570-E5C4-4538-B0C9-5020238353DB}" srcOrd="0" destOrd="0" presId="urn:microsoft.com/office/officeart/2005/8/layout/hierarchy2"/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93F48579-64C6-4968-9040-F81767784CA3}" type="presOf" srcId="{7EE26F8E-CF1E-4829-8714-EAF4FDFF3AE6}" destId="{76045E0E-17AE-498B-8D8D-081366CB11C7}" srcOrd="0" destOrd="0" presId="urn:microsoft.com/office/officeart/2005/8/layout/hierarchy2"/>
    <dgm:cxn modelId="{6111541F-7927-4645-BD84-35A35C2A0FC2}" type="presParOf" srcId="{CF380C68-D889-4D04-8795-050C70383613}" destId="{EAC288CB-2A14-48A2-84ED-3E1D5077464D}" srcOrd="0" destOrd="0" presId="urn:microsoft.com/office/officeart/2005/8/layout/hierarchy2"/>
    <dgm:cxn modelId="{8A89BE96-D3E8-41DC-B4F6-B45DE4037836}" type="presParOf" srcId="{EAC288CB-2A14-48A2-84ED-3E1D5077464D}" destId="{522665AF-93BE-4381-9FCC-F16C8753FD9C}" srcOrd="0" destOrd="0" presId="urn:microsoft.com/office/officeart/2005/8/layout/hierarchy2"/>
    <dgm:cxn modelId="{517660E7-BDCC-4A37-8112-97A31C816F56}" type="presParOf" srcId="{EAC288CB-2A14-48A2-84ED-3E1D5077464D}" destId="{47EB9448-36D1-48C2-AFCE-73E1C5F01A0B}" srcOrd="1" destOrd="0" presId="urn:microsoft.com/office/officeart/2005/8/layout/hierarchy2"/>
    <dgm:cxn modelId="{CD5F56F3-43D5-4D1E-B27D-5E509896F939}" type="presParOf" srcId="{47EB9448-36D1-48C2-AFCE-73E1C5F01A0B}" destId="{758CECD6-A85C-4CF2-B09C-A7ACDC27C27D}" srcOrd="0" destOrd="0" presId="urn:microsoft.com/office/officeart/2005/8/layout/hierarchy2"/>
    <dgm:cxn modelId="{42FCBAFC-BD23-4401-8E9F-DDB17AF0FBBC}" type="presParOf" srcId="{758CECD6-A85C-4CF2-B09C-A7ACDC27C27D}" destId="{4965685C-CF65-460B-8F95-F99969EE3C69}" srcOrd="0" destOrd="0" presId="urn:microsoft.com/office/officeart/2005/8/layout/hierarchy2"/>
    <dgm:cxn modelId="{8F2D6A14-862B-41DB-948E-F09BE2D05A53}" type="presParOf" srcId="{47EB9448-36D1-48C2-AFCE-73E1C5F01A0B}" destId="{A757DD0C-B5F8-4DEA-93B6-5BC614D8121A}" srcOrd="1" destOrd="0" presId="urn:microsoft.com/office/officeart/2005/8/layout/hierarchy2"/>
    <dgm:cxn modelId="{8C874E6C-B81A-49BF-B2FB-15109457667C}" type="presParOf" srcId="{A757DD0C-B5F8-4DEA-93B6-5BC614D8121A}" destId="{76045E0E-17AE-498B-8D8D-081366CB11C7}" srcOrd="0" destOrd="0" presId="urn:microsoft.com/office/officeart/2005/8/layout/hierarchy2"/>
    <dgm:cxn modelId="{98E97932-8BBD-4430-9D14-658F8F4987CB}" type="presParOf" srcId="{A757DD0C-B5F8-4DEA-93B6-5BC614D8121A}" destId="{FD440228-E761-4D48-A9AB-532D20E39345}" srcOrd="1" destOrd="0" presId="urn:microsoft.com/office/officeart/2005/8/layout/hierarchy2"/>
    <dgm:cxn modelId="{86BDA9DD-D3F3-4E01-A372-F301383A0BBC}" type="presParOf" srcId="{47EB9448-36D1-48C2-AFCE-73E1C5F01A0B}" destId="{15FEB570-E5C4-4538-B0C9-5020238353DB}" srcOrd="2" destOrd="0" presId="urn:microsoft.com/office/officeart/2005/8/layout/hierarchy2"/>
    <dgm:cxn modelId="{8F0687F4-0D38-4BEB-BA15-A43FF603F910}" type="presParOf" srcId="{15FEB570-E5C4-4538-B0C9-5020238353DB}" destId="{BC3E1629-E8E8-4C32-BAA9-A641A10F470A}" srcOrd="0" destOrd="0" presId="urn:microsoft.com/office/officeart/2005/8/layout/hierarchy2"/>
    <dgm:cxn modelId="{9F427389-99FC-426F-B134-68B51FCC0B4E}" type="presParOf" srcId="{47EB9448-36D1-48C2-AFCE-73E1C5F01A0B}" destId="{38101261-C1EE-4FD0-B1B4-39024FBBA677}" srcOrd="3" destOrd="0" presId="urn:microsoft.com/office/officeart/2005/8/layout/hierarchy2"/>
    <dgm:cxn modelId="{1E9F6FB0-C1DC-4BA2-BE09-0224AA443366}" type="presParOf" srcId="{38101261-C1EE-4FD0-B1B4-39024FBBA677}" destId="{59C4FC48-203E-4624-9677-E54FAE870C5F}" srcOrd="0" destOrd="0" presId="urn:microsoft.com/office/officeart/2005/8/layout/hierarchy2"/>
    <dgm:cxn modelId="{44C1011B-5090-49C7-9DF8-87A336AA927F}" type="presParOf" srcId="{38101261-C1EE-4FD0-B1B4-39024FBBA677}" destId="{30588778-69D7-4D27-8CB7-E1FA2CF44F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50CDC-10EB-4AE7-A27D-355561B63FFC}">
      <dsp:nvSpPr>
        <dsp:cNvPr id="0" name=""/>
        <dsp:cNvSpPr/>
      </dsp:nvSpPr>
      <dsp:spPr>
        <a:xfrm>
          <a:off x="0" y="0"/>
          <a:ext cx="10394950" cy="48710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Բնակարան (բնակելի տուն) է դիտարկվում գոյություն ունեցող (բացա­ռությամբ 4-րդ աստիճանի վնասվածություն ունեցող) բազմաբնակարան շենքի բնակարանը կամ անհատական բնակելի տունը</a:t>
          </a:r>
          <a:endParaRPr lang="en-US" sz="2000" kern="1200" cap="none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HEA Grapalat" panose="02000506050000020003" pitchFamily="50" charset="0"/>
            <a:ea typeface="+mn-ea"/>
            <a:cs typeface="+mn-cs"/>
          </a:endParaRPr>
        </a:p>
      </dsp:txBody>
      <dsp:txXfrm>
        <a:off x="0" y="0"/>
        <a:ext cx="10394950" cy="1461321"/>
      </dsp:txXfrm>
    </dsp:sp>
    <dsp:sp modelId="{D1A864F0-DCBA-4CD9-9890-5D67058AFD1C}">
      <dsp:nvSpPr>
        <dsp:cNvPr id="0" name=""/>
        <dsp:cNvSpPr/>
      </dsp:nvSpPr>
      <dsp:spPr>
        <a:xfrm>
          <a:off x="1039494" y="1461321"/>
          <a:ext cx="8315960" cy="3166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cap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Մինչև 2010 թվականը կառուցված բնակարանի (բնակելի տան) համար տեխնիկական վիճակի հետազննության արդյունքում լիցենզավորված անձանց կողմից տրված եզրակացություն (ոչ ավելի, քան 10 տարվա վաղեմության)՝ 4-րդ աստիճանի վնասվածություն չունենալու վերաբերյալ (շենքերի ու շինությունների տեխնիկական վիճակի հետազննության ոլորտում լիցենզավորված անձանց ցանկը հրապարակված է Հայաստանի Հանրապետության քաղաքաշինության կոմիտեի պաշտոնական կայքէջում</a:t>
          </a:r>
          <a:r>
            <a:rPr lang="hy-AM" sz="2000" kern="1200" cap="none" baseline="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՝</a:t>
          </a:r>
          <a:r>
            <a:rPr lang="hy-AM" sz="2000" kern="1200" cap="none" baseline="0" dirty="0" smtClean="0">
              <a:solidFill>
                <a:schemeClr val="bg1"/>
              </a:solidFill>
              <a:effectLst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lang="en-US" sz="2000" kern="1200" cap="none" baseline="0" dirty="0" smtClean="0">
              <a:solidFill>
                <a:schemeClr val="bg1"/>
              </a:solidFill>
              <a:effectLst/>
              <a:latin typeface="GHEA Grapalat" panose="02000506050000020003" pitchFamily="50" charset="0"/>
              <a:ea typeface="+mn-ea"/>
              <a:cs typeface="+mn-cs"/>
            </a:rPr>
            <a:t>(</a:t>
          </a:r>
          <a:r>
            <a:rPr lang="en-US" sz="2200" b="0" i="0" kern="1200" dirty="0" smtClean="0">
              <a:hlinkClick xmlns:r="http://schemas.openxmlformats.org/officeDocument/2006/relationships" r:id="rId1"/>
            </a:rPr>
            <a:t>http://www.minurban.am/am/info/licenzcank</a:t>
          </a:r>
          <a:r>
            <a:rPr lang="hy-AM" sz="2200" kern="1200" dirty="0" smtClean="0">
              <a:latin typeface="GHEA Grapalat" panose="02000506050000020003" pitchFamily="50" charset="0"/>
            </a:rPr>
            <a:t>):</a:t>
          </a:r>
          <a:endParaRPr lang="en-US" sz="2200" kern="1200" dirty="0">
            <a:latin typeface="GHEA Grapalat" panose="02000506050000020003" pitchFamily="50" charset="0"/>
          </a:endParaRPr>
        </a:p>
      </dsp:txBody>
      <dsp:txXfrm>
        <a:off x="1132229" y="1554056"/>
        <a:ext cx="8130490" cy="2980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D0CE0-DFF3-41EB-B7B0-1D24F6D7BF74}">
      <dsp:nvSpPr>
        <dsp:cNvPr id="0" name=""/>
        <dsp:cNvSpPr/>
      </dsp:nvSpPr>
      <dsp:spPr>
        <a:xfrm>
          <a:off x="0" y="0"/>
          <a:ext cx="10394950" cy="48710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000" kern="1200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n-ea"/>
              <a:cs typeface="+mn-cs"/>
            </a:rPr>
            <a:t>Ծրագրի իրականացման ընթացակարգը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GHEA Grapalat" panose="02000506050000020003" pitchFamily="50" charset="0"/>
          </a:endParaRPr>
        </a:p>
      </dsp:txBody>
      <dsp:txXfrm>
        <a:off x="0" y="0"/>
        <a:ext cx="10394950" cy="1461321"/>
      </dsp:txXfrm>
    </dsp:sp>
    <dsp:sp modelId="{01CE1238-8280-49C4-AB44-84DE9D5F974D}">
      <dsp:nvSpPr>
        <dsp:cNvPr id="0" name=""/>
        <dsp:cNvSpPr/>
      </dsp:nvSpPr>
      <dsp:spPr>
        <a:xfrm>
          <a:off x="1039494" y="1461321"/>
          <a:ext cx="8315960" cy="3166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000" kern="1200" cap="none" baseline="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HEA Grapalat" panose="02000506050000020003" pitchFamily="50" charset="0"/>
              <a:ea typeface="+mn-ea"/>
              <a:cs typeface="+mn-cs"/>
            </a:rPr>
            <a:t>Վարկառուն վարկ ստանալու նպատակով դիմում է ֆինանսական կառույց՝ ներկայացնելով ներքին ընթացակարգերով պահանջվող փաստաթղթերը</a:t>
          </a:r>
          <a:endParaRPr lang="en-US" sz="3000" kern="1200" dirty="0">
            <a:effectLst>
              <a:innerShdw blurRad="63500" dist="50800" dir="13500000">
                <a:prstClr val="black">
                  <a:alpha val="50000"/>
                </a:prstClr>
              </a:innerShdw>
            </a:effectLst>
          </a:endParaRPr>
        </a:p>
      </dsp:txBody>
      <dsp:txXfrm>
        <a:off x="1132229" y="1554056"/>
        <a:ext cx="8130490" cy="2980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3C80-5127-4413-ABF8-0B012C16E561}">
      <dsp:nvSpPr>
        <dsp:cNvPr id="0" name=""/>
        <dsp:cNvSpPr/>
      </dsp:nvSpPr>
      <dsp:spPr>
        <a:xfrm>
          <a:off x="6416" y="1931"/>
          <a:ext cx="10382117" cy="22747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Է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ներգաարդյունավետության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չափանիշներին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համապատասխանող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միջոցառումները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sp:txBody>
      <dsp:txXfrm>
        <a:off x="73040" y="68555"/>
        <a:ext cx="10248869" cy="2141469"/>
      </dsp:txXfrm>
    </dsp:sp>
    <dsp:sp modelId="{9FAAFBD7-B780-4EAF-AA24-F04123EA1608}">
      <dsp:nvSpPr>
        <dsp:cNvPr id="0" name=""/>
        <dsp:cNvSpPr/>
      </dsp:nvSpPr>
      <dsp:spPr>
        <a:xfrm>
          <a:off x="6416" y="2550937"/>
          <a:ext cx="1535386" cy="22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GHEA Grapalat" panose="02000506050000020003" pitchFamily="50" charset="0"/>
            </a:rPr>
            <a:t>պատերի, տանիքների, միջհարկային ծածկերի ջերմամեկուսացում</a:t>
          </a:r>
        </a:p>
      </dsp:txBody>
      <dsp:txXfrm>
        <a:off x="51386" y="2595907"/>
        <a:ext cx="1445446" cy="2184777"/>
      </dsp:txXfrm>
    </dsp:sp>
    <dsp:sp modelId="{8B40D661-CE6C-46E4-8B81-A75D89DF4E52}">
      <dsp:nvSpPr>
        <dsp:cNvPr id="0" name=""/>
        <dsp:cNvSpPr/>
      </dsp:nvSpPr>
      <dsp:spPr>
        <a:xfrm>
          <a:off x="1670775" y="2550937"/>
          <a:ext cx="1535386" cy="22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GHEA Grapalat" panose="02000506050000020003" pitchFamily="50" charset="0"/>
            </a:rPr>
            <a:t>էներգաարդյունավետ շինարարական նյութերի ձեռքբերում</a:t>
          </a:r>
          <a:endParaRPr lang="en-US" sz="1200" kern="1200" dirty="0">
            <a:latin typeface="GHEA Grapalat" panose="02000506050000020003" pitchFamily="50" charset="0"/>
          </a:endParaRPr>
        </a:p>
      </dsp:txBody>
      <dsp:txXfrm>
        <a:off x="1715745" y="2595907"/>
        <a:ext cx="1445446" cy="2184777"/>
      </dsp:txXfrm>
    </dsp:sp>
    <dsp:sp modelId="{0E9A61C8-CDEF-4354-A7C7-7E5A83C12F54}">
      <dsp:nvSpPr>
        <dsp:cNvPr id="0" name=""/>
        <dsp:cNvSpPr/>
      </dsp:nvSpPr>
      <dsp:spPr>
        <a:xfrm>
          <a:off x="3335135" y="2552869"/>
          <a:ext cx="1846103" cy="22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GHEA Grapalat" panose="02000506050000020003" pitchFamily="50" charset="0"/>
            </a:rPr>
            <a:t>ջեռուցման կամ ջրատաքացուցիչ կաթսայի (գազի կամ էլեկտրականու­թյան հիմքով) և ջեռուցման համակարգի բաղադրիչների (խողովակներ, սեկցիա­ներ և այլն) ձեռքբերում, փոխարինում կամ տեղադրում</a:t>
          </a:r>
        </a:p>
      </dsp:txBody>
      <dsp:txXfrm>
        <a:off x="3389206" y="2606940"/>
        <a:ext cx="1737961" cy="2166575"/>
      </dsp:txXfrm>
    </dsp:sp>
    <dsp:sp modelId="{56283349-646B-4AFC-B727-21B4D0952A0B}">
      <dsp:nvSpPr>
        <dsp:cNvPr id="0" name=""/>
        <dsp:cNvSpPr/>
      </dsp:nvSpPr>
      <dsp:spPr>
        <a:xfrm>
          <a:off x="5310210" y="2550937"/>
          <a:ext cx="1749604" cy="22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GHEA Grapalat" panose="02000506050000020003" pitchFamily="50" charset="0"/>
            </a:rPr>
            <a:t>հովացման համակարգերի, էներգաարդյունավետ օդափոխիչի, օդորակիչի ձեռքբերում և տեղադրում</a:t>
          </a:r>
          <a:endParaRPr lang="en-US" sz="1200" kern="1200" dirty="0">
            <a:latin typeface="GHEA Grapalat" panose="02000506050000020003" pitchFamily="50" charset="0"/>
          </a:endParaRPr>
        </a:p>
      </dsp:txBody>
      <dsp:txXfrm>
        <a:off x="5361454" y="2602181"/>
        <a:ext cx="1647116" cy="2172229"/>
      </dsp:txXfrm>
    </dsp:sp>
    <dsp:sp modelId="{F59BBF39-687D-4A92-B13D-6AC74CD962E5}">
      <dsp:nvSpPr>
        <dsp:cNvPr id="0" name=""/>
        <dsp:cNvSpPr/>
      </dsp:nvSpPr>
      <dsp:spPr>
        <a:xfrm>
          <a:off x="7188787" y="2550937"/>
          <a:ext cx="1535386" cy="22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GHEA Grapalat" panose="02000506050000020003" pitchFamily="50" charset="0"/>
            </a:rPr>
            <a:t>արևային համակարգերի (ջրատաքացուցիչ, ֆոտովոլտային) ձեռքբերում և տեղադրում</a:t>
          </a:r>
        </a:p>
      </dsp:txBody>
      <dsp:txXfrm>
        <a:off x="7233757" y="2595907"/>
        <a:ext cx="1445446" cy="2184777"/>
      </dsp:txXfrm>
    </dsp:sp>
    <dsp:sp modelId="{C690CA1F-6ECD-4FFB-8CAC-DF48A43EB07E}">
      <dsp:nvSpPr>
        <dsp:cNvPr id="0" name=""/>
        <dsp:cNvSpPr/>
      </dsp:nvSpPr>
      <dsp:spPr>
        <a:xfrm>
          <a:off x="8853146" y="2550937"/>
          <a:ext cx="1535386" cy="22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GHEA Grapalat" panose="02000506050000020003" pitchFamily="50" charset="0"/>
            </a:rPr>
            <a:t>լուսադիոդային լամպերի և լուսատուների ձեռքբերում</a:t>
          </a:r>
          <a:endParaRPr lang="en-US" sz="1200" kern="1200" dirty="0">
            <a:latin typeface="GHEA Grapalat" panose="02000506050000020003" pitchFamily="50" charset="0"/>
          </a:endParaRPr>
        </a:p>
      </dsp:txBody>
      <dsp:txXfrm>
        <a:off x="8898116" y="2595907"/>
        <a:ext cx="1445446" cy="2184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65AF-93BE-4381-9FCC-F16C8753FD9C}">
      <dsp:nvSpPr>
        <dsp:cNvPr id="0" name=""/>
        <dsp:cNvSpPr/>
      </dsp:nvSpPr>
      <dsp:spPr>
        <a:xfrm>
          <a:off x="1197" y="1038224"/>
          <a:ext cx="5764490" cy="24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էներգաարդյունավետ է համարվում այն վերանորոգումը, որի շրջանակներում իրականացվելիք աշխատանքների ընդհանուր արժեքից էներգաարդյունավետության բարձրացմանն ուղղված միջոցառումների՝ էներգիայի այլընտրան­քային աղբյուրների, օգտագործվող էներգաարդյունավետ շինարարական նյութերի, էներգախնայող ջեռուցման համակարգերի, արտաքին դռների և պատուհանների ձեռքբերմանը, տեղադրմանը կամ փոխարինմանը, իսկ անհատական բնակելի տան դեպքում՝ նաև արտաքին պատող և պարփակող կոնստրուկցիաների ջերմա­մեկուսացմանն է ուղղվում՝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73824" y="1110851"/>
        <a:ext cx="5619236" cy="2334422"/>
      </dsp:txXfrm>
    </dsp:sp>
    <dsp:sp modelId="{758CECD6-A85C-4CF2-B09C-A7ACDC27C27D}">
      <dsp:nvSpPr>
        <dsp:cNvPr id="0" name=""/>
        <dsp:cNvSpPr/>
      </dsp:nvSpPr>
      <dsp:spPr>
        <a:xfrm rot="20186622">
          <a:off x="5681232" y="1827147"/>
          <a:ext cx="2026955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2026955" y="45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644036" y="1822352"/>
        <a:ext cx="101347" cy="101347"/>
      </dsp:txXfrm>
    </dsp:sp>
    <dsp:sp modelId="{76045E0E-17AE-498B-8D8D-081366CB11C7}">
      <dsp:nvSpPr>
        <dsp:cNvPr id="0" name=""/>
        <dsp:cNvSpPr/>
      </dsp:nvSpPr>
      <dsp:spPr>
        <a:xfrm>
          <a:off x="7623733" y="871243"/>
          <a:ext cx="2734763" cy="1193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/>
            <a:t>ա. բնակարանների համար՝ առնվազն </a:t>
          </a:r>
          <a:r>
            <a:rPr lang="hy-AM" sz="1400" kern="1200" dirty="0" smtClean="0">
              <a:solidFill>
                <a:srgbClr val="FF0000"/>
              </a:solidFill>
            </a:rPr>
            <a:t>20%</a:t>
          </a:r>
          <a:r>
            <a:rPr lang="hy-AM" sz="1400" kern="1200" dirty="0" smtClean="0"/>
            <a:t>-ը</a:t>
          </a:r>
          <a:endParaRPr lang="en-US" sz="1400" kern="1200" dirty="0"/>
        </a:p>
      </dsp:txBody>
      <dsp:txXfrm>
        <a:off x="7658689" y="906199"/>
        <a:ext cx="2664851" cy="1123579"/>
      </dsp:txXfrm>
    </dsp:sp>
    <dsp:sp modelId="{15FEB570-E5C4-4538-B0C9-5020238353DB}">
      <dsp:nvSpPr>
        <dsp:cNvPr id="0" name=""/>
        <dsp:cNvSpPr/>
      </dsp:nvSpPr>
      <dsp:spPr>
        <a:xfrm rot="1352069">
          <a:off x="5688893" y="2617652"/>
          <a:ext cx="2011634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2011634" y="45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644419" y="2613240"/>
        <a:ext cx="100581" cy="100581"/>
      </dsp:txXfrm>
    </dsp:sp>
    <dsp:sp modelId="{59C4FC48-203E-4624-9677-E54FAE870C5F}">
      <dsp:nvSpPr>
        <dsp:cNvPr id="0" name=""/>
        <dsp:cNvSpPr/>
      </dsp:nvSpPr>
      <dsp:spPr>
        <a:xfrm>
          <a:off x="7623733" y="2413119"/>
          <a:ext cx="2770019" cy="127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/>
            <a:t>բ. բնակելի տների համար՝ առնվազն </a:t>
          </a:r>
          <a:r>
            <a:rPr lang="hy-AM" sz="1400" kern="1200" dirty="0" smtClean="0">
              <a:solidFill>
                <a:srgbClr val="FF0000"/>
              </a:solidFill>
            </a:rPr>
            <a:t>30%</a:t>
          </a:r>
          <a:r>
            <a:rPr lang="hy-AM" sz="1400" kern="1200" dirty="0" smtClean="0"/>
            <a:t>-ը</a:t>
          </a:r>
          <a:endParaRPr lang="en-US" sz="1400" kern="1200" dirty="0"/>
        </a:p>
      </dsp:txBody>
      <dsp:txXfrm>
        <a:off x="7660982" y="2450368"/>
        <a:ext cx="2695521" cy="1197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65AF-93BE-4381-9FCC-F16C8753FD9C}">
      <dsp:nvSpPr>
        <dsp:cNvPr id="0" name=""/>
        <dsp:cNvSpPr/>
      </dsp:nvSpPr>
      <dsp:spPr>
        <a:xfrm>
          <a:off x="4257" y="294796"/>
          <a:ext cx="2983305" cy="3966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700" kern="1200" dirty="0" smtClean="0">
              <a:latin typeface="GHEA Grapalat" panose="02000506050000020003" pitchFamily="50" charset="0"/>
            </a:rPr>
            <a:t>Ծրագրի շրջանակներում բնակարանի (բնակելի տան) էներգաարդյունավետ վերանորոգման համար ձևակերպված վարկի տարեկան տոկոսադրույքի սուբսիդավորումն իրականացվում է հետևյալ պայմաններով.</a:t>
          </a:r>
          <a:endParaRPr lang="en-US" sz="1700" kern="1200" dirty="0">
            <a:latin typeface="GHEA Grapalat" panose="02000506050000020003" pitchFamily="50" charset="0"/>
          </a:endParaRPr>
        </a:p>
      </dsp:txBody>
      <dsp:txXfrm>
        <a:off x="91635" y="382174"/>
        <a:ext cx="2808549" cy="3791776"/>
      </dsp:txXfrm>
    </dsp:sp>
    <dsp:sp modelId="{758CECD6-A85C-4CF2-B09C-A7ACDC27C27D}">
      <dsp:nvSpPr>
        <dsp:cNvPr id="0" name=""/>
        <dsp:cNvSpPr/>
      </dsp:nvSpPr>
      <dsp:spPr>
        <a:xfrm rot="20186622">
          <a:off x="2852466" y="1556770"/>
          <a:ext cx="3242351" cy="146777"/>
        </a:xfrm>
        <a:custGeom>
          <a:avLst/>
          <a:gdLst/>
          <a:ahLst/>
          <a:cxnLst/>
          <a:rect l="0" t="0" r="0" b="0"/>
          <a:pathLst>
            <a:path>
              <a:moveTo>
                <a:pt x="0" y="73388"/>
              </a:moveTo>
              <a:lnTo>
                <a:pt x="3242351" y="733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92583" y="1549100"/>
        <a:ext cx="162117" cy="162117"/>
      </dsp:txXfrm>
    </dsp:sp>
    <dsp:sp modelId="{76045E0E-17AE-498B-8D8D-081366CB11C7}">
      <dsp:nvSpPr>
        <dsp:cNvPr id="0" name=""/>
        <dsp:cNvSpPr/>
      </dsp:nvSpPr>
      <dsp:spPr>
        <a:xfrm>
          <a:off x="5959722" y="27691"/>
          <a:ext cx="4374573" cy="1909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700" u="none" kern="1200" dirty="0" smtClean="0">
              <a:latin typeface="GHEA Grapalat" panose="02000506050000020003" pitchFamily="50" charset="0"/>
            </a:rPr>
            <a:t>1.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վարկի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սահմանաչափը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կազմում</a:t>
          </a:r>
          <a:r>
            <a:rPr lang="en-US" sz="1700" u="none" kern="1200" dirty="0" smtClean="0">
              <a:latin typeface="GHEA Grapalat" panose="02000506050000020003" pitchFamily="50" charset="0"/>
            </a:rPr>
            <a:t> է՝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HEA Grapalat" panose="02000506050000020003" pitchFamily="50" charset="0"/>
            </a:rPr>
            <a:t>ա. </a:t>
          </a:r>
          <a:r>
            <a:rPr lang="en-US" sz="1700" kern="1200" dirty="0" err="1" smtClean="0">
              <a:latin typeface="GHEA Grapalat" panose="02000506050000020003" pitchFamily="50" charset="0"/>
            </a:rPr>
            <a:t>բազմաբնակարան</a:t>
          </a:r>
          <a:r>
            <a:rPr lang="en-US" sz="1700" kern="1200" dirty="0" smtClean="0">
              <a:latin typeface="GHEA Grapalat" panose="02000506050000020003" pitchFamily="50" charset="0"/>
            </a:rPr>
            <a:t> </a:t>
          </a:r>
          <a:r>
            <a:rPr lang="en-US" sz="1700" kern="1200" dirty="0" err="1" smtClean="0">
              <a:latin typeface="GHEA Grapalat" panose="02000506050000020003" pitchFamily="50" charset="0"/>
            </a:rPr>
            <a:t>շենքի</a:t>
          </a:r>
          <a:r>
            <a:rPr lang="en-US" sz="1700" kern="1200" dirty="0" smtClean="0">
              <a:latin typeface="GHEA Grapalat" panose="02000506050000020003" pitchFamily="50" charset="0"/>
            </a:rPr>
            <a:t> </a:t>
          </a:r>
          <a:r>
            <a:rPr lang="en-US" sz="1700" kern="1200" dirty="0" err="1" smtClean="0">
              <a:latin typeface="GHEA Grapalat" panose="02000506050000020003" pitchFamily="50" charset="0"/>
            </a:rPr>
            <a:t>բնակարանի</a:t>
          </a:r>
          <a:r>
            <a:rPr lang="en-US" sz="1700" kern="1200" dirty="0" smtClean="0">
              <a:latin typeface="GHEA Grapalat" panose="02000506050000020003" pitchFamily="50" charset="0"/>
            </a:rPr>
            <a:t> </a:t>
          </a:r>
          <a:r>
            <a:rPr lang="en-US" sz="1700" kern="1200" dirty="0" err="1" smtClean="0">
              <a:latin typeface="GHEA Grapalat" panose="02000506050000020003" pitchFamily="50" charset="0"/>
            </a:rPr>
            <a:t>վերանորոգման</a:t>
          </a:r>
          <a:r>
            <a:rPr lang="en-US" sz="1700" kern="1200" dirty="0" smtClean="0">
              <a:latin typeface="GHEA Grapalat" panose="02000506050000020003" pitchFamily="50" charset="0"/>
            </a:rPr>
            <a:t> </a:t>
          </a:r>
          <a:r>
            <a:rPr lang="en-US" sz="1700" kern="1200" dirty="0" err="1" smtClean="0">
              <a:latin typeface="GHEA Grapalat" panose="02000506050000020003" pitchFamily="50" charset="0"/>
            </a:rPr>
            <a:t>դեպքում</a:t>
          </a:r>
          <a:r>
            <a:rPr lang="en-US" sz="1700" kern="1200" dirty="0" smtClean="0">
              <a:latin typeface="GHEA Grapalat" panose="02000506050000020003" pitchFamily="50" charset="0"/>
            </a:rPr>
            <a:t>՝ </a:t>
          </a:r>
          <a:r>
            <a:rPr lang="en-US" sz="1700" kern="1200" dirty="0" err="1" smtClean="0">
              <a:latin typeface="GHEA Grapalat" panose="02000506050000020003" pitchFamily="50" charset="0"/>
            </a:rPr>
            <a:t>ոչ</a:t>
          </a:r>
          <a:r>
            <a:rPr lang="en-US" sz="1700" kern="1200" dirty="0" smtClean="0">
              <a:latin typeface="GHEA Grapalat" panose="02000506050000020003" pitchFamily="50" charset="0"/>
            </a:rPr>
            <a:t> </a:t>
          </a:r>
          <a:r>
            <a:rPr lang="en-US" sz="1700" kern="1200" dirty="0" err="1" smtClean="0">
              <a:latin typeface="GHEA Grapalat" panose="02000506050000020003" pitchFamily="50" charset="0"/>
            </a:rPr>
            <a:t>ավելի</a:t>
          </a:r>
          <a:r>
            <a:rPr lang="en-US" sz="1700" kern="1200" dirty="0" smtClean="0">
              <a:latin typeface="GHEA Grapalat" panose="02000506050000020003" pitchFamily="50" charset="0"/>
            </a:rPr>
            <a:t>, </a:t>
          </a:r>
          <a:r>
            <a:rPr lang="en-US" sz="1700" kern="1200" dirty="0" err="1" smtClean="0">
              <a:latin typeface="GHEA Grapalat" panose="02000506050000020003" pitchFamily="50" charset="0"/>
            </a:rPr>
            <a:t>քան</a:t>
          </a:r>
          <a:r>
            <a:rPr lang="en-US" sz="1700" kern="1200" dirty="0" smtClean="0">
              <a:latin typeface="GHEA Grapalat" panose="02000506050000020003" pitchFamily="50" charset="0"/>
            </a:rPr>
            <a:t> </a:t>
          </a:r>
          <a:r>
            <a:rPr lang="en-US" sz="1700" b="0" kern="1200" dirty="0" smtClean="0">
              <a:solidFill>
                <a:srgbClr val="FF0000"/>
              </a:solidFill>
            </a:rPr>
            <a:t>7.0</a:t>
          </a:r>
          <a:r>
            <a:rPr lang="en-US" sz="1700" b="0" kern="1200" dirty="0" smtClean="0"/>
            <a:t> </a:t>
          </a:r>
          <a:r>
            <a:rPr lang="en-US" sz="1700" kern="1200" dirty="0" err="1" smtClean="0">
              <a:latin typeface="GHEA Grapalat" panose="02000506050000020003" pitchFamily="50" charset="0"/>
            </a:rPr>
            <a:t>մլն</a:t>
          </a:r>
          <a:r>
            <a:rPr lang="en-US" sz="1700" kern="1200" dirty="0" smtClean="0">
              <a:latin typeface="GHEA Grapalat" panose="02000506050000020003" pitchFamily="50" charset="0"/>
            </a:rPr>
            <a:t> </a:t>
          </a:r>
          <a:r>
            <a:rPr lang="en-US" sz="1700" kern="1200" dirty="0" err="1" smtClean="0">
              <a:latin typeface="GHEA Grapalat" panose="02000506050000020003" pitchFamily="50" charset="0"/>
            </a:rPr>
            <a:t>դրամը</a:t>
          </a:r>
          <a:r>
            <a:rPr lang="en-US" sz="1700" kern="1200" dirty="0" smtClean="0">
              <a:latin typeface="GHEA Grapalat" panose="02000506050000020003" pitchFamily="50" charset="0"/>
            </a:rPr>
            <a:t>,</a:t>
          </a:r>
          <a:endParaRPr lang="hy-AM" sz="1700" kern="1200" dirty="0" smtClean="0">
            <a:latin typeface="GHEA Grapalat" panose="02000506050000020003" pitchFamily="50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բ. </a:t>
          </a:r>
          <a:r>
            <a:rPr lang="en-US" sz="1700" kern="1200" dirty="0" err="1" smtClean="0"/>
            <a:t>անհատական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բնակելի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տների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համար</a:t>
          </a:r>
          <a:r>
            <a:rPr lang="en-US" sz="1700" kern="1200" dirty="0" smtClean="0"/>
            <a:t>՝ </a:t>
          </a:r>
          <a:r>
            <a:rPr lang="en-US" sz="1700" kern="1200" dirty="0" err="1" smtClean="0"/>
            <a:t>ոչ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ավելի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քան</a:t>
          </a:r>
          <a:r>
            <a:rPr lang="en-US" sz="1700" kern="1200" dirty="0" smtClean="0"/>
            <a:t> </a:t>
          </a:r>
          <a:r>
            <a:rPr lang="en-US" sz="1700" b="0" kern="1200" dirty="0" smtClean="0">
              <a:solidFill>
                <a:srgbClr val="FF0000"/>
              </a:solidFill>
            </a:rPr>
            <a:t>10.0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մլն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դրամը</a:t>
          </a:r>
          <a:r>
            <a:rPr lang="en-US" sz="1700" kern="1200" dirty="0" smtClean="0"/>
            <a:t>.</a:t>
          </a:r>
          <a:endParaRPr lang="en-US" sz="1700" kern="1200" dirty="0">
            <a:latin typeface="GHEA Grapalat" panose="02000506050000020003" pitchFamily="50" charset="0"/>
          </a:endParaRPr>
        </a:p>
      </dsp:txBody>
      <dsp:txXfrm>
        <a:off x="6015638" y="83607"/>
        <a:ext cx="4262741" cy="1797297"/>
      </dsp:txXfrm>
    </dsp:sp>
    <dsp:sp modelId="{15FEB570-E5C4-4538-B0C9-5020238353DB}">
      <dsp:nvSpPr>
        <dsp:cNvPr id="0" name=""/>
        <dsp:cNvSpPr/>
      </dsp:nvSpPr>
      <dsp:spPr>
        <a:xfrm rot="1352069">
          <a:off x="2864720" y="2821276"/>
          <a:ext cx="3217845" cy="146777"/>
        </a:xfrm>
        <a:custGeom>
          <a:avLst/>
          <a:gdLst/>
          <a:ahLst/>
          <a:cxnLst/>
          <a:rect l="0" t="0" r="0" b="0"/>
          <a:pathLst>
            <a:path>
              <a:moveTo>
                <a:pt x="0" y="73388"/>
              </a:moveTo>
              <a:lnTo>
                <a:pt x="3217845" y="733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93196" y="2814218"/>
        <a:ext cx="160892" cy="160892"/>
      </dsp:txXfrm>
    </dsp:sp>
    <dsp:sp modelId="{59C4FC48-203E-4624-9677-E54FAE870C5F}">
      <dsp:nvSpPr>
        <dsp:cNvPr id="0" name=""/>
        <dsp:cNvSpPr/>
      </dsp:nvSpPr>
      <dsp:spPr>
        <a:xfrm>
          <a:off x="5959722" y="2494101"/>
          <a:ext cx="4430969" cy="203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700" u="none" kern="1200" dirty="0" smtClean="0">
              <a:latin typeface="GHEA Grapalat" panose="02000506050000020003" pitchFamily="50" charset="0"/>
            </a:rPr>
            <a:t> 2.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վարկը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տրամադրվում</a:t>
          </a:r>
          <a:r>
            <a:rPr lang="en-US" sz="1700" u="none" kern="1200" dirty="0" smtClean="0">
              <a:latin typeface="GHEA Grapalat" panose="02000506050000020003" pitchFamily="50" charset="0"/>
            </a:rPr>
            <a:t> է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Հայաստանի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Հանրապետության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դրամով</a:t>
          </a:r>
          <a:r>
            <a:rPr lang="hy-AM" sz="1700" u="none" kern="1200" dirty="0" smtClean="0">
              <a:latin typeface="GHEA Grapalat" panose="02000506050000020003" pitchFamily="50" charset="0"/>
            </a:rPr>
            <a:t>՝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ոչ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ավելի</a:t>
          </a:r>
          <a:r>
            <a:rPr lang="en-US" sz="1700" u="none" kern="1200" dirty="0" smtClean="0">
              <a:latin typeface="GHEA Grapalat" panose="02000506050000020003" pitchFamily="50" charset="0"/>
            </a:rPr>
            <a:t>,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քան</a:t>
          </a:r>
          <a:r>
            <a:rPr lang="en-US" sz="1700" u="none" kern="1200" dirty="0" smtClean="0">
              <a:latin typeface="GHEA Grapalat" panose="02000506050000020003" pitchFamily="50" charset="0"/>
            </a:rPr>
            <a:t> 14%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տոկոսադրույքով</a:t>
          </a:r>
          <a:r>
            <a:rPr lang="en-US" sz="1700" u="none" kern="1200" dirty="0" smtClean="0">
              <a:latin typeface="GHEA Grapalat" panose="02000506050000020003" pitchFamily="50" charset="0"/>
            </a:rPr>
            <a:t>,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առավելագույնը</a:t>
          </a:r>
          <a:r>
            <a:rPr lang="en-US" sz="1700" u="none" kern="1200" dirty="0" smtClean="0">
              <a:latin typeface="GHEA Grapalat" panose="02000506050000020003" pitchFamily="50" charset="0"/>
            </a:rPr>
            <a:t> 84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ամիս</a:t>
          </a:r>
          <a:r>
            <a:rPr lang="en-US" sz="1700" u="none" kern="1200" dirty="0" smtClean="0">
              <a:latin typeface="GHEA Grapalat" panose="02000506050000020003" pitchFamily="50" charset="0"/>
            </a:rPr>
            <a:t> </a:t>
          </a:r>
          <a:r>
            <a:rPr lang="en-US" sz="1700" u="none" kern="1200" dirty="0" err="1" smtClean="0">
              <a:latin typeface="GHEA Grapalat" panose="02000506050000020003" pitchFamily="50" charset="0"/>
            </a:rPr>
            <a:t>ժամկետով</a:t>
          </a:r>
          <a:r>
            <a:rPr lang="en-US" sz="1700" u="none" kern="1200" dirty="0" smtClean="0">
              <a:latin typeface="GHEA Grapalat" panose="02000506050000020003" pitchFamily="50" charset="0"/>
            </a:rPr>
            <a:t>:</a:t>
          </a:r>
          <a:endParaRPr lang="en-US" sz="1700" kern="1200" dirty="0">
            <a:latin typeface="GHEA Grapalat" panose="02000506050000020003" pitchFamily="50" charset="0"/>
          </a:endParaRPr>
        </a:p>
      </dsp:txBody>
      <dsp:txXfrm>
        <a:off x="6019306" y="2553685"/>
        <a:ext cx="4311801" cy="1915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270C5-10B8-46DA-8C02-79E5EF597FE9}">
      <dsp:nvSpPr>
        <dsp:cNvPr id="0" name=""/>
        <dsp:cNvSpPr/>
      </dsp:nvSpPr>
      <dsp:spPr>
        <a:xfrm>
          <a:off x="3791141" y="1341524"/>
          <a:ext cx="2855650" cy="2074864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Պետության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կողմից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ծրագրի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համար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էներգաարդյունավետ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վերանորոգման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վարկի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տոկոսադրույքը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սուբսիդավորվում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է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հետևյալ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200" b="1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հաշվարկով</a:t>
          </a:r>
          <a:r>
            <a:rPr lang="en-US" sz="1200" b="1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՝</a:t>
          </a:r>
          <a:endParaRPr lang="en-US" sz="12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sp:txBody>
      <dsp:txXfrm>
        <a:off x="4209341" y="1645381"/>
        <a:ext cx="2019250" cy="1467150"/>
      </dsp:txXfrm>
    </dsp:sp>
    <dsp:sp modelId="{EDD2DB84-E6E5-4C5F-8CED-7D3A3B7EE495}">
      <dsp:nvSpPr>
        <dsp:cNvPr id="0" name=""/>
        <dsp:cNvSpPr/>
      </dsp:nvSpPr>
      <dsp:spPr>
        <a:xfrm rot="16251290">
          <a:off x="5203462" y="1298647"/>
          <a:ext cx="62905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62905" y="114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342" y="1308563"/>
        <a:ext cx="3145" cy="3145"/>
      </dsp:txXfrm>
    </dsp:sp>
    <dsp:sp modelId="{965EAF2D-0BF3-4EBB-B774-901CFF793D8E}">
      <dsp:nvSpPr>
        <dsp:cNvPr id="0" name=""/>
        <dsp:cNvSpPr/>
      </dsp:nvSpPr>
      <dsp:spPr>
        <a:xfrm>
          <a:off x="3681621" y="41467"/>
          <a:ext cx="3125984" cy="123723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սահմանամերձ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կամ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բարձր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լեռնային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բնակավայրերում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տոկոսադրույքների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kern="1200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0%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.</a:t>
          </a:r>
          <a:endParaRPr lang="en-US" sz="8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4139411" y="222655"/>
        <a:ext cx="2210404" cy="874854"/>
      </dsp:txXfrm>
    </dsp:sp>
    <dsp:sp modelId="{6EBD9426-2F97-4597-8E82-24BD2A8C8855}">
      <dsp:nvSpPr>
        <dsp:cNvPr id="0" name=""/>
        <dsp:cNvSpPr/>
      </dsp:nvSpPr>
      <dsp:spPr>
        <a:xfrm rot="10168">
          <a:off x="6646780" y="2371950"/>
          <a:ext cx="175437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175437" y="114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30112" y="2379053"/>
        <a:ext cx="8771" cy="8771"/>
      </dsp:txXfrm>
    </dsp:sp>
    <dsp:sp modelId="{D125429A-021B-40A5-9D41-129D65B197FE}">
      <dsp:nvSpPr>
        <dsp:cNvPr id="0" name=""/>
        <dsp:cNvSpPr/>
      </dsp:nvSpPr>
      <dsp:spPr>
        <a:xfrm>
          <a:off x="6822207" y="1482130"/>
          <a:ext cx="2422720" cy="181030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Երևան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քաղաքում</a:t>
          </a:r>
          <a:r>
            <a:rPr lang="en-US" sz="900" b="1" i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տոկոսադրույք­ների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kern="1200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5% </a:t>
          </a:r>
          <a:r>
            <a:rPr lang="en-US" sz="9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9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:</a:t>
          </a:r>
          <a:endParaRPr lang="en-US" sz="9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sp:txBody>
      <dsp:txXfrm>
        <a:off x="7177006" y="1747243"/>
        <a:ext cx="1713122" cy="1280076"/>
      </dsp:txXfrm>
    </dsp:sp>
    <dsp:sp modelId="{E28CFAA9-9E0B-44D8-A739-32545F2E6727}">
      <dsp:nvSpPr>
        <dsp:cNvPr id="0" name=""/>
        <dsp:cNvSpPr/>
      </dsp:nvSpPr>
      <dsp:spPr>
        <a:xfrm rot="5416250">
          <a:off x="5183790" y="3435023"/>
          <a:ext cx="60261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60261" y="114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12414" y="3445006"/>
        <a:ext cx="3013" cy="3013"/>
      </dsp:txXfrm>
    </dsp:sp>
    <dsp:sp modelId="{AC3144AA-157F-4047-BBBE-779FE89E6995}">
      <dsp:nvSpPr>
        <dsp:cNvPr id="0" name=""/>
        <dsp:cNvSpPr/>
      </dsp:nvSpPr>
      <dsp:spPr>
        <a:xfrm>
          <a:off x="3859728" y="3476641"/>
          <a:ext cx="2701826" cy="1326987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u="none" kern="1200" dirty="0" smtClean="0"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սահմանամերձ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չհանդիսացող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քաղաքային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բնակավայրերում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տոկոսադրույքների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kern="1200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3%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.</a:t>
          </a:r>
          <a:endParaRPr lang="en-US" sz="8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sp:txBody>
      <dsp:txXfrm>
        <a:off x="4255401" y="3670974"/>
        <a:ext cx="1910480" cy="938321"/>
      </dsp:txXfrm>
    </dsp:sp>
    <dsp:sp modelId="{8228EC50-ADC0-4A55-AC99-BFA36B57501A}">
      <dsp:nvSpPr>
        <dsp:cNvPr id="0" name=""/>
        <dsp:cNvSpPr/>
      </dsp:nvSpPr>
      <dsp:spPr>
        <a:xfrm rot="10789897">
          <a:off x="3623881" y="2371909"/>
          <a:ext cx="167272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167272" y="114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03335" y="2379216"/>
        <a:ext cx="8363" cy="8363"/>
      </dsp:txXfrm>
    </dsp:sp>
    <dsp:sp modelId="{97AF0EE0-5506-4566-B618-145F4930E1DB}">
      <dsp:nvSpPr>
        <dsp:cNvPr id="0" name=""/>
        <dsp:cNvSpPr/>
      </dsp:nvSpPr>
      <dsp:spPr>
        <a:xfrm>
          <a:off x="1148501" y="1431147"/>
          <a:ext cx="2475388" cy="1912268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սահմանամերձ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չհանդիսացող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գյուղական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բնակավայրերում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վերանորոգվող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գույքերի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մասով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տոկոսադրույքների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սուբսիդավորումը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կիրականացվի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այնպիսի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չափաքանակով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,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որ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շահառուներին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վարկը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տրամադրվի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1050" b="1" u="none" kern="1200" cap="none" spc="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2%</a:t>
          </a:r>
          <a:r>
            <a:rPr lang="en-US" sz="105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 </a:t>
          </a:r>
          <a:r>
            <a:rPr lang="en-US" sz="800" b="1" u="none" kern="1200" cap="none" spc="0" dirty="0" err="1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տոկոսադրույքով</a:t>
          </a:r>
          <a:r>
            <a:rPr lang="en-US" sz="800" b="1" u="none" kern="1200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.</a:t>
          </a:r>
          <a:endParaRPr lang="en-US" sz="8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sp:txBody>
      <dsp:txXfrm>
        <a:off x="1511013" y="1711192"/>
        <a:ext cx="1750364" cy="13521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65AF-93BE-4381-9FCC-F16C8753FD9C}">
      <dsp:nvSpPr>
        <dsp:cNvPr id="0" name=""/>
        <dsp:cNvSpPr/>
      </dsp:nvSpPr>
      <dsp:spPr>
        <a:xfrm>
          <a:off x="172091" y="1098053"/>
          <a:ext cx="5764490" cy="24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GHEA Grapalat" panose="02000506050000020003" pitchFamily="50" charset="0"/>
            </a:rPr>
            <a:t>Վարկի</a:t>
          </a:r>
          <a:r>
            <a:rPr lang="en-US" sz="2000" kern="1200" dirty="0" smtClean="0">
              <a:latin typeface="GHEA Grapalat" panose="02000506050000020003" pitchFamily="50" charset="0"/>
            </a:rPr>
            <a:t> </a:t>
          </a:r>
          <a:r>
            <a:rPr lang="en-US" sz="2000" kern="1200" dirty="0" err="1" smtClean="0">
              <a:latin typeface="GHEA Grapalat" panose="02000506050000020003" pitchFamily="50" charset="0"/>
            </a:rPr>
            <a:t>գործողության</a:t>
          </a:r>
          <a:r>
            <a:rPr lang="en-US" sz="2000" kern="1200" dirty="0" smtClean="0">
              <a:latin typeface="GHEA Grapalat" panose="02000506050000020003" pitchFamily="50" charset="0"/>
            </a:rPr>
            <a:t> </a:t>
          </a:r>
          <a:r>
            <a:rPr lang="en-US" sz="2000" kern="1200" dirty="0" err="1" smtClean="0">
              <a:latin typeface="GHEA Grapalat" panose="02000506050000020003" pitchFamily="50" charset="0"/>
            </a:rPr>
            <a:t>ընթացքում</a:t>
          </a:r>
          <a:r>
            <a:rPr lang="en-US" sz="2000" kern="1200" dirty="0" smtClean="0">
              <a:latin typeface="GHEA Grapalat" panose="02000506050000020003" pitchFamily="50" charset="0"/>
            </a:rPr>
            <a:t> </a:t>
          </a:r>
          <a:r>
            <a:rPr lang="en-US" sz="2000" kern="1200" dirty="0" err="1" smtClean="0">
              <a:latin typeface="GHEA Grapalat" panose="02000506050000020003" pitchFamily="50" charset="0"/>
            </a:rPr>
            <a:t>աջակցության</a:t>
          </a:r>
          <a:r>
            <a:rPr lang="en-US" sz="2000" kern="1200" dirty="0" smtClean="0">
              <a:latin typeface="GHEA Grapalat" panose="02000506050000020003" pitchFamily="50" charset="0"/>
            </a:rPr>
            <a:t> </a:t>
          </a:r>
          <a:r>
            <a:rPr lang="en-US" sz="2000" kern="1200" dirty="0" err="1" smtClean="0">
              <a:latin typeface="GHEA Grapalat" panose="02000506050000020003" pitchFamily="50" charset="0"/>
            </a:rPr>
            <a:t>ցուցաբերումը</a:t>
          </a:r>
          <a:r>
            <a:rPr lang="en-US" sz="2000" kern="1200" dirty="0" smtClean="0">
              <a:latin typeface="GHEA Grapalat" panose="02000506050000020003" pitchFamily="50" charset="0"/>
            </a:rPr>
            <a:t> </a:t>
          </a:r>
          <a:r>
            <a:rPr lang="en-US" sz="2000" kern="1200" dirty="0" err="1" smtClean="0">
              <a:latin typeface="GHEA Grapalat" panose="02000506050000020003" pitchFamily="50" charset="0"/>
            </a:rPr>
            <a:t>դադա­րում</a:t>
          </a:r>
          <a:r>
            <a:rPr lang="en-US" sz="2000" kern="1200" dirty="0" smtClean="0">
              <a:latin typeface="GHEA Grapalat" panose="02000506050000020003" pitchFamily="50" charset="0"/>
            </a:rPr>
            <a:t> է</a:t>
          </a:r>
          <a:r>
            <a:rPr lang="hy-AM" sz="2000" kern="1200" dirty="0" smtClean="0">
              <a:latin typeface="GHEA Grapalat" panose="02000506050000020003" pitchFamily="50" charset="0"/>
            </a:rPr>
            <a:t>՝</a:t>
          </a:r>
          <a:endParaRPr lang="en-US" sz="2000" kern="1200" dirty="0">
            <a:latin typeface="GHEA Grapalat" panose="02000506050000020003" pitchFamily="50" charset="0"/>
          </a:endParaRPr>
        </a:p>
      </dsp:txBody>
      <dsp:txXfrm>
        <a:off x="244718" y="1170680"/>
        <a:ext cx="5619236" cy="2334422"/>
      </dsp:txXfrm>
    </dsp:sp>
    <dsp:sp modelId="{758CECD6-A85C-4CF2-B09C-A7ACDC27C27D}">
      <dsp:nvSpPr>
        <dsp:cNvPr id="0" name=""/>
        <dsp:cNvSpPr/>
      </dsp:nvSpPr>
      <dsp:spPr>
        <a:xfrm rot="19963451">
          <a:off x="5831051" y="1857061"/>
          <a:ext cx="1898211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1898211" y="45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732702" y="1855485"/>
        <a:ext cx="94910" cy="94910"/>
      </dsp:txXfrm>
    </dsp:sp>
    <dsp:sp modelId="{76045E0E-17AE-498B-8D8D-081366CB11C7}">
      <dsp:nvSpPr>
        <dsp:cNvPr id="0" name=""/>
        <dsp:cNvSpPr/>
      </dsp:nvSpPr>
      <dsp:spPr>
        <a:xfrm>
          <a:off x="7623733" y="871243"/>
          <a:ext cx="2734763" cy="1193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GHEA Grapalat" panose="02000506050000020003" pitchFamily="50" charset="0"/>
            </a:rPr>
            <a:t>վարկի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ամբողջական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մարման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դեպքում</a:t>
          </a:r>
          <a:r>
            <a:rPr lang="en-US" sz="1500" kern="1200" dirty="0" smtClean="0">
              <a:latin typeface="GHEA Grapalat" panose="02000506050000020003" pitchFamily="50" charset="0"/>
            </a:rPr>
            <a:t>.</a:t>
          </a:r>
          <a:endParaRPr lang="en-US" sz="1500" kern="1200" dirty="0">
            <a:latin typeface="GHEA Grapalat" panose="02000506050000020003" pitchFamily="50" charset="0"/>
          </a:endParaRPr>
        </a:p>
      </dsp:txBody>
      <dsp:txXfrm>
        <a:off x="7658689" y="906199"/>
        <a:ext cx="2664851" cy="1123579"/>
      </dsp:txXfrm>
    </dsp:sp>
    <dsp:sp modelId="{15FEB570-E5C4-4538-B0C9-5020238353DB}">
      <dsp:nvSpPr>
        <dsp:cNvPr id="0" name=""/>
        <dsp:cNvSpPr/>
      </dsp:nvSpPr>
      <dsp:spPr>
        <a:xfrm rot="1371281">
          <a:off x="5864713" y="2647566"/>
          <a:ext cx="1830888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1830888" y="45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734385" y="2647673"/>
        <a:ext cx="91544" cy="91544"/>
      </dsp:txXfrm>
    </dsp:sp>
    <dsp:sp modelId="{59C4FC48-203E-4624-9677-E54FAE870C5F}">
      <dsp:nvSpPr>
        <dsp:cNvPr id="0" name=""/>
        <dsp:cNvSpPr/>
      </dsp:nvSpPr>
      <dsp:spPr>
        <a:xfrm>
          <a:off x="7623733" y="2413119"/>
          <a:ext cx="2770019" cy="127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GHEA Grapalat" panose="02000506050000020003" pitchFamily="50" charset="0"/>
            </a:rPr>
            <a:t>շահառուների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կողմից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ծրագրի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իրականացման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կարգով</a:t>
          </a:r>
          <a:r>
            <a:rPr lang="en-US" sz="1500" kern="1200" dirty="0" smtClean="0">
              <a:latin typeface="GHEA Grapalat" panose="02000506050000020003" pitchFamily="50" charset="0"/>
            </a:rPr>
            <a:t>   </a:t>
          </a:r>
          <a:r>
            <a:rPr lang="en-US" sz="1500" kern="1200" dirty="0" err="1" smtClean="0">
              <a:latin typeface="GHEA Grapalat" panose="02000506050000020003" pitchFamily="50" charset="0"/>
            </a:rPr>
            <a:t>սահմանված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պահանջների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խախտման</a:t>
          </a:r>
          <a:r>
            <a:rPr lang="en-US" sz="1500" kern="1200" dirty="0" smtClean="0">
              <a:latin typeface="GHEA Grapalat" panose="02000506050000020003" pitchFamily="50" charset="0"/>
            </a:rPr>
            <a:t> </a:t>
          </a:r>
          <a:r>
            <a:rPr lang="en-US" sz="1500" kern="1200" dirty="0" err="1" smtClean="0">
              <a:latin typeface="GHEA Grapalat" panose="02000506050000020003" pitchFamily="50" charset="0"/>
            </a:rPr>
            <a:t>դեպքում</a:t>
          </a:r>
          <a:r>
            <a:rPr lang="en-US" sz="1500" kern="1200" dirty="0" smtClean="0">
              <a:latin typeface="GHEA Grapalat" panose="02000506050000020003" pitchFamily="50" charset="0"/>
            </a:rPr>
            <a:t>:</a:t>
          </a:r>
          <a:endParaRPr lang="en-US" sz="1500" kern="1200" dirty="0">
            <a:latin typeface="GHEA Grapalat" panose="02000506050000020003" pitchFamily="50" charset="0"/>
          </a:endParaRPr>
        </a:p>
      </dsp:txBody>
      <dsp:txXfrm>
        <a:off x="7660982" y="2450368"/>
        <a:ext cx="2695521" cy="1197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7/21/2022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201" y="662655"/>
            <a:ext cx="9755187" cy="337095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Բ</a:t>
            </a:r>
            <a:r>
              <a:rPr lang="hy-A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նակարանների և անհատական տների էներգաարդյունավետ վերանորոգման աշխատանքների պետական աջակցության ծրագիր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40038"/>
            <a:ext cx="10394707" cy="44345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lvl="0" indent="0" algn="ctr">
              <a:buNone/>
            </a:pPr>
            <a:r>
              <a:rPr lang="hy-AM" cap="none" dirty="0" err="1">
                <a:solidFill>
                  <a:schemeClr val="bg1"/>
                </a:solidFill>
              </a:rPr>
              <a:t>Վ</a:t>
            </a:r>
            <a:r>
              <a:rPr lang="en-US" cap="none" dirty="0" err="1" smtClean="0">
                <a:solidFill>
                  <a:schemeClr val="bg1"/>
                </a:solidFill>
              </a:rPr>
              <a:t>արկավորման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վերաբերյալ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որոշումը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կայացնում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են</a:t>
            </a:r>
            <a:r>
              <a:rPr lang="en-US" cap="none" dirty="0" smtClean="0">
                <a:solidFill>
                  <a:schemeClr val="bg1"/>
                </a:solidFill>
              </a:rPr>
              <a:t> և </a:t>
            </a:r>
            <a:r>
              <a:rPr lang="en-US" cap="none" dirty="0" err="1" smtClean="0">
                <a:solidFill>
                  <a:schemeClr val="bg1"/>
                </a:solidFill>
              </a:rPr>
              <a:t>ռիսկերը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կրում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են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ֆինանսական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կառույցները</a:t>
            </a:r>
            <a:r>
              <a:rPr lang="en-US" cap="none" dirty="0" smtClean="0">
                <a:solidFill>
                  <a:schemeClr val="bg1"/>
                </a:solidFill>
              </a:rPr>
              <a:t>՝ </a:t>
            </a:r>
            <a:r>
              <a:rPr lang="en-US" cap="none" dirty="0" err="1" smtClean="0">
                <a:solidFill>
                  <a:schemeClr val="bg1"/>
                </a:solidFill>
              </a:rPr>
              <a:t>հաշվի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առնելով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շահառուների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վարկունակության</a:t>
            </a:r>
            <a:r>
              <a:rPr lang="en-US" cap="none" dirty="0" smtClean="0">
                <a:solidFill>
                  <a:schemeClr val="bg1"/>
                </a:solidFill>
              </a:rPr>
              <a:t> և </a:t>
            </a:r>
            <a:r>
              <a:rPr lang="en-US" cap="none" dirty="0" err="1" smtClean="0">
                <a:solidFill>
                  <a:schemeClr val="bg1"/>
                </a:solidFill>
              </a:rPr>
              <a:t>ռիսկերի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գնահատման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իրենց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ներքին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ընթացակարգերը</a:t>
            </a:r>
            <a:r>
              <a:rPr lang="en-US" cap="none" dirty="0" smtClean="0">
                <a:solidFill>
                  <a:schemeClr val="bg1"/>
                </a:solidFill>
              </a:rPr>
              <a:t>:</a:t>
            </a:r>
          </a:p>
          <a:p>
            <a:endParaRPr lang="en-US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5672494"/>
              </p:ext>
            </p:extLst>
          </p:nvPr>
        </p:nvGraphicFramePr>
        <p:xfrm>
          <a:off x="609600" y="714375"/>
          <a:ext cx="10394950" cy="455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5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2302" y="966840"/>
            <a:ext cx="10394707" cy="4366181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lvl="0" indent="0" algn="ctr">
              <a:buNone/>
            </a:pPr>
            <a:r>
              <a:rPr lang="en-US" cap="none" dirty="0" err="1">
                <a:solidFill>
                  <a:schemeClr val="bg1"/>
                </a:solidFill>
              </a:rPr>
              <a:t>Մեկ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բնակարանի</a:t>
            </a:r>
            <a:r>
              <a:rPr lang="en-US" cap="none" dirty="0">
                <a:solidFill>
                  <a:schemeClr val="bg1"/>
                </a:solidFill>
              </a:rPr>
              <a:t> (</a:t>
            </a:r>
            <a:r>
              <a:rPr lang="en-US" cap="none" dirty="0" err="1">
                <a:solidFill>
                  <a:schemeClr val="bg1"/>
                </a:solidFill>
              </a:rPr>
              <a:t>բնակելի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տան</a:t>
            </a:r>
            <a:r>
              <a:rPr lang="en-US" cap="none" dirty="0">
                <a:solidFill>
                  <a:schemeClr val="bg1"/>
                </a:solidFill>
              </a:rPr>
              <a:t>) </a:t>
            </a:r>
            <a:r>
              <a:rPr lang="en-US" cap="none" dirty="0" err="1">
                <a:solidFill>
                  <a:schemeClr val="bg1"/>
                </a:solidFill>
              </a:rPr>
              <a:t>համար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ծրագրի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շրջանակներում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իրականացվում</a:t>
            </a:r>
            <a:r>
              <a:rPr lang="en-US" cap="none" dirty="0">
                <a:solidFill>
                  <a:schemeClr val="bg1"/>
                </a:solidFill>
              </a:rPr>
              <a:t> է </a:t>
            </a:r>
            <a:r>
              <a:rPr lang="en-US" cap="none" dirty="0" err="1">
                <a:solidFill>
                  <a:schemeClr val="bg1"/>
                </a:solidFill>
              </a:rPr>
              <a:t>միայն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մեկ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վարկի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տոկոսադրույքի</a:t>
            </a:r>
            <a:r>
              <a:rPr lang="en-US" cap="none" dirty="0">
                <a:solidFill>
                  <a:schemeClr val="bg1"/>
                </a:solidFill>
              </a:rPr>
              <a:t> </a:t>
            </a:r>
            <a:r>
              <a:rPr lang="en-US" cap="none" dirty="0" err="1">
                <a:solidFill>
                  <a:schemeClr val="bg1"/>
                </a:solidFill>
              </a:rPr>
              <a:t>սուբսիդավորում</a:t>
            </a:r>
            <a:r>
              <a:rPr lang="en-US" cap="none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dirty="0"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1258" y="512749"/>
            <a:ext cx="10394707" cy="3802158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just"/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Ծրագրի շահառու կարող են հանդիսանալ Հայաստանի Հանրապետու­թյունում սեփականության կամ ընդհանուր սեփականության իրավունքով բնակարան /բնակելի տուն/ ունեցող Հայաստանի </a:t>
            </a:r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Հ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անրապետության քաղաքացիները:</a:t>
            </a:r>
          </a:p>
          <a:p>
            <a:pPr marL="0" lvl="0" indent="0" algn="just">
              <a:buNone/>
            </a:pPr>
            <a:endParaRPr lang="en-US" cap="none" dirty="0" smtClean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lvl="0" algn="just"/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Ծրագրի շրջանակներում պետական աջակցությունը ցուցաբերվում է բնակարանի /բնակելի տան/ էներգաարդյունավետ վերանորոգման վարկի տարեկան տոկոսադրույքի ամբողջական կամ մասնակի սուբսիդավորման միջոցով:</a:t>
            </a:r>
            <a:endParaRPr lang="en-US" cap="none" dirty="0" smtClean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marL="0" indent="0" algn="just">
              <a:buNone/>
            </a:pPr>
            <a:endParaRPr lang="en-US" dirty="0"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2482153"/>
              </p:ext>
            </p:extLst>
          </p:nvPr>
        </p:nvGraphicFramePr>
        <p:xfrm>
          <a:off x="685800" y="504202"/>
          <a:ext cx="10394950" cy="487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0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3334629"/>
              </p:ext>
            </p:extLst>
          </p:nvPr>
        </p:nvGraphicFramePr>
        <p:xfrm>
          <a:off x="685800" y="504202"/>
          <a:ext cx="10394950" cy="487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7323306"/>
              </p:ext>
            </p:extLst>
          </p:nvPr>
        </p:nvGraphicFramePr>
        <p:xfrm>
          <a:off x="685800" y="547688"/>
          <a:ext cx="1039495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7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99104"/>
            <a:ext cx="10394707" cy="507548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lvl="0" indent="0" algn="just">
              <a:buNone/>
            </a:pPr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Վարկի ընդհանուր գումարի ոչ ավելի, քան </a:t>
            </a:r>
            <a:r>
              <a:rPr lang="hy-AM" cap="none" dirty="0">
                <a:solidFill>
                  <a:srgbClr val="FF0000"/>
                </a:solidFill>
                <a:latin typeface="GHEA Grapalat" panose="02000506050000020003" pitchFamily="50" charset="0"/>
              </a:rPr>
              <a:t>10%</a:t>
            </a:r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-ը կարող է ուղղվել կեն­ցաղային տեխնիկայի (առնվազն էներգախնայողության A+ դասի սառնարան, լվացքի մեքենա, սպասք լվացող մեքենա, էլեկտրական ջեռոց, էլեկտրական սալօջախ, էլեկտրական ջրատաքացուցիչ) ձեռքբերմանը: </a:t>
            </a:r>
            <a:endParaRPr lang="en-US" cap="none" dirty="0" smtClean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marL="0" lvl="0" indent="0" algn="just">
              <a:buNone/>
            </a:pPr>
            <a:endParaRPr lang="en-US" cap="none" dirty="0" smtClean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marL="0" lvl="0" indent="0" algn="just">
              <a:buNone/>
            </a:pP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Կենցաղային </a:t>
            </a:r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տեխնիկայի ձեռքբերումը չի համարվում էներգաարդյունավետ միջոցառում:</a:t>
            </a:r>
            <a:endParaRPr lang="en-US" cap="none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4168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1532886"/>
              </p:ext>
            </p:extLst>
          </p:nvPr>
        </p:nvGraphicFramePr>
        <p:xfrm>
          <a:off x="609600" y="714375"/>
          <a:ext cx="10394950" cy="455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0255730"/>
              </p:ext>
            </p:extLst>
          </p:nvPr>
        </p:nvGraphicFramePr>
        <p:xfrm>
          <a:off x="609600" y="714375"/>
          <a:ext cx="10394950" cy="455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577799"/>
              </p:ext>
            </p:extLst>
          </p:nvPr>
        </p:nvGraphicFramePr>
        <p:xfrm>
          <a:off x="617434" y="538771"/>
          <a:ext cx="10394950" cy="481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5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248</TotalTime>
  <Words>594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GHEA Grapalat</vt:lpstr>
      <vt:lpstr>Impact</vt:lpstr>
      <vt:lpstr>Main Event</vt:lpstr>
      <vt:lpstr>Բնակարանների և անհատական տների էներգաարդյունավետ վերանորոգման աշխատանքների պետական աջակցության ծրագիր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Բնակարանների և անհատական տների էներգաարդյունավետ վերանորոգման աշխատանքների պետական աջակցության ծրագիր</dc:title>
  <dc:creator>USER</dc:creator>
  <cp:lastModifiedBy>H_ABRAHAMYAN</cp:lastModifiedBy>
  <cp:revision>39</cp:revision>
  <dcterms:created xsi:type="dcterms:W3CDTF">2022-07-13T10:11:57Z</dcterms:created>
  <dcterms:modified xsi:type="dcterms:W3CDTF">2022-07-21T05:20:15Z</dcterms:modified>
</cp:coreProperties>
</file>