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5064" r:id="rId1"/>
  </p:sldMasterIdLst>
  <p:notesMasterIdLst>
    <p:notesMasterId r:id="rId143"/>
  </p:notesMasterIdLst>
  <p:handoutMasterIdLst>
    <p:handoutMasterId r:id="rId144"/>
  </p:handoutMasterIdLst>
  <p:sldIdLst>
    <p:sldId id="256" r:id="rId2"/>
    <p:sldId id="428" r:id="rId3"/>
    <p:sldId id="257" r:id="rId4"/>
    <p:sldId id="298" r:id="rId5"/>
    <p:sldId id="355" r:id="rId6"/>
    <p:sldId id="433" r:id="rId7"/>
    <p:sldId id="434" r:id="rId8"/>
    <p:sldId id="435" r:id="rId9"/>
    <p:sldId id="357" r:id="rId10"/>
    <p:sldId id="358" r:id="rId11"/>
    <p:sldId id="359" r:id="rId12"/>
    <p:sldId id="360" r:id="rId13"/>
    <p:sldId id="362" r:id="rId14"/>
    <p:sldId id="363" r:id="rId15"/>
    <p:sldId id="364" r:id="rId16"/>
    <p:sldId id="365" r:id="rId17"/>
    <p:sldId id="432" r:id="rId18"/>
    <p:sldId id="335" r:id="rId19"/>
    <p:sldId id="336" r:id="rId20"/>
    <p:sldId id="337" r:id="rId21"/>
    <p:sldId id="339" r:id="rId22"/>
    <p:sldId id="340" r:id="rId23"/>
    <p:sldId id="341" r:id="rId24"/>
    <p:sldId id="431" r:id="rId25"/>
    <p:sldId id="268" r:id="rId26"/>
    <p:sldId id="258" r:id="rId27"/>
    <p:sldId id="422" r:id="rId28"/>
    <p:sldId id="485" r:id="rId29"/>
    <p:sldId id="486" r:id="rId30"/>
    <p:sldId id="487" r:id="rId31"/>
    <p:sldId id="424" r:id="rId32"/>
    <p:sldId id="476" r:id="rId33"/>
    <p:sldId id="425" r:id="rId34"/>
    <p:sldId id="477" r:id="rId35"/>
    <p:sldId id="392" r:id="rId36"/>
    <p:sldId id="480" r:id="rId37"/>
    <p:sldId id="393" r:id="rId38"/>
    <p:sldId id="395" r:id="rId39"/>
    <p:sldId id="394" r:id="rId40"/>
    <p:sldId id="445" r:id="rId41"/>
    <p:sldId id="447" r:id="rId42"/>
    <p:sldId id="448" r:id="rId43"/>
    <p:sldId id="450" r:id="rId44"/>
    <p:sldId id="453" r:id="rId45"/>
    <p:sldId id="456" r:id="rId46"/>
    <p:sldId id="459" r:id="rId47"/>
    <p:sldId id="461" r:id="rId48"/>
    <p:sldId id="467" r:id="rId49"/>
    <p:sldId id="463" r:id="rId50"/>
    <p:sldId id="481" r:id="rId51"/>
    <p:sldId id="482" r:id="rId52"/>
    <p:sldId id="483" r:id="rId53"/>
    <p:sldId id="488" r:id="rId54"/>
    <p:sldId id="325" r:id="rId55"/>
    <p:sldId id="326" r:id="rId56"/>
    <p:sldId id="327" r:id="rId57"/>
    <p:sldId id="328" r:id="rId58"/>
    <p:sldId id="329" r:id="rId59"/>
    <p:sldId id="330" r:id="rId60"/>
    <p:sldId id="331" r:id="rId61"/>
    <p:sldId id="332" r:id="rId62"/>
    <p:sldId id="333" r:id="rId63"/>
    <p:sldId id="334" r:id="rId64"/>
    <p:sldId id="366" r:id="rId65"/>
    <p:sldId id="430" r:id="rId66"/>
    <p:sldId id="367" r:id="rId67"/>
    <p:sldId id="368" r:id="rId68"/>
    <p:sldId id="370" r:id="rId69"/>
    <p:sldId id="371" r:id="rId70"/>
    <p:sldId id="271" r:id="rId71"/>
    <p:sldId id="290" r:id="rId72"/>
    <p:sldId id="352" r:id="rId73"/>
    <p:sldId id="353" r:id="rId74"/>
    <p:sldId id="272" r:id="rId75"/>
    <p:sldId id="396" r:id="rId76"/>
    <p:sldId id="400" r:id="rId77"/>
    <p:sldId id="401" r:id="rId78"/>
    <p:sldId id="402" r:id="rId79"/>
    <p:sldId id="404" r:id="rId80"/>
    <p:sldId id="405" r:id="rId81"/>
    <p:sldId id="406" r:id="rId82"/>
    <p:sldId id="407" r:id="rId83"/>
    <p:sldId id="408" r:id="rId84"/>
    <p:sldId id="409" r:id="rId85"/>
    <p:sldId id="410" r:id="rId86"/>
    <p:sldId id="412" r:id="rId87"/>
    <p:sldId id="413" r:id="rId88"/>
    <p:sldId id="414" r:id="rId89"/>
    <p:sldId id="415" r:id="rId90"/>
    <p:sldId id="416" r:id="rId91"/>
    <p:sldId id="417" r:id="rId92"/>
    <p:sldId id="418" r:id="rId93"/>
    <p:sldId id="419" r:id="rId94"/>
    <p:sldId id="420" r:id="rId95"/>
    <p:sldId id="421" r:id="rId96"/>
    <p:sldId id="322" r:id="rId97"/>
    <p:sldId id="323" r:id="rId98"/>
    <p:sldId id="429" r:id="rId99"/>
    <p:sldId id="259" r:id="rId100"/>
    <p:sldId id="469" r:id="rId101"/>
    <p:sldId id="471" r:id="rId102"/>
    <p:sldId id="473" r:id="rId103"/>
    <p:sldId id="474" r:id="rId104"/>
    <p:sldId id="475" r:id="rId105"/>
    <p:sldId id="385" r:id="rId106"/>
    <p:sldId id="374" r:id="rId107"/>
    <p:sldId id="375" r:id="rId108"/>
    <p:sldId id="376" r:id="rId109"/>
    <p:sldId id="377" r:id="rId110"/>
    <p:sldId id="378" r:id="rId111"/>
    <p:sldId id="379" r:id="rId112"/>
    <p:sldId id="381" r:id="rId113"/>
    <p:sldId id="380" r:id="rId114"/>
    <p:sldId id="382" r:id="rId115"/>
    <p:sldId id="383" r:id="rId116"/>
    <p:sldId id="478" r:id="rId117"/>
    <p:sldId id="479" r:id="rId118"/>
    <p:sldId id="303" r:id="rId119"/>
    <p:sldId id="304" r:id="rId120"/>
    <p:sldId id="305" r:id="rId121"/>
    <p:sldId id="306" r:id="rId122"/>
    <p:sldId id="308" r:id="rId123"/>
    <p:sldId id="484" r:id="rId124"/>
    <p:sldId id="295" r:id="rId125"/>
    <p:sldId id="296" r:id="rId126"/>
    <p:sldId id="297" r:id="rId127"/>
    <p:sldId id="386" r:id="rId128"/>
    <p:sldId id="387" r:id="rId129"/>
    <p:sldId id="388" r:id="rId130"/>
    <p:sldId id="389" r:id="rId131"/>
    <p:sldId id="390" r:id="rId132"/>
    <p:sldId id="342" r:id="rId133"/>
    <p:sldId id="344" r:id="rId134"/>
    <p:sldId id="346" r:id="rId135"/>
    <p:sldId id="261" r:id="rId136"/>
    <p:sldId id="299" r:id="rId137"/>
    <p:sldId id="300" r:id="rId138"/>
    <p:sldId id="301" r:id="rId139"/>
    <p:sldId id="302" r:id="rId140"/>
    <p:sldId id="426" r:id="rId141"/>
    <p:sldId id="427" r:id="rId142"/>
  </p:sldIdLst>
  <p:sldSz cx="9144000" cy="6858000" type="screen4x3"/>
  <p:notesSz cx="6761163" cy="98821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61" autoAdjust="0"/>
    <p:restoredTop sz="98875" autoAdjust="0"/>
  </p:normalViewPr>
  <p:slideViewPr>
    <p:cSldViewPr>
      <p:cViewPr>
        <p:scale>
          <a:sx n="76" d="100"/>
          <a:sy n="76" d="100"/>
        </p:scale>
        <p:origin x="-936" y="66"/>
      </p:cViewPr>
      <p:guideLst>
        <p:guide orient="horz" pos="2160"/>
        <p:guide pos="2880"/>
      </p:guideLst>
    </p:cSldViewPr>
  </p:slideViewPr>
  <p:outlineViewPr>
    <p:cViewPr>
      <p:scale>
        <a:sx n="33" d="100"/>
        <a:sy n="33" d="100"/>
      </p:scale>
      <p:origin x="0" y="31836"/>
    </p:cViewPr>
  </p:outlineViewPr>
  <p:notesTextViewPr>
    <p:cViewPr>
      <p:scale>
        <a:sx n="100" d="100"/>
        <a:sy n="100" d="100"/>
      </p:scale>
      <p:origin x="0" y="0"/>
    </p:cViewPr>
  </p:notesTextViewPr>
  <p:sorterViewPr>
    <p:cViewPr>
      <p:scale>
        <a:sx n="100" d="100"/>
        <a:sy n="100" d="100"/>
      </p:scale>
      <p:origin x="0" y="591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notesMaster" Target="notesMasters/notesMaster1.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5.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package" Target="../embeddings/Microsoft_Excel_Worksheet6.xlsx"/><Relationship Id="rId2" Type="http://schemas.openxmlformats.org/officeDocument/2006/relationships/image" Target="../media/image46.jpeg"/><Relationship Id="rId1" Type="http://schemas.openxmlformats.org/officeDocument/2006/relationships/image" Target="../media/image45.jpeg"/><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charts/_rels/chart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6.jpeg"/><Relationship Id="rId1" Type="http://schemas.openxmlformats.org/officeDocument/2006/relationships/image" Target="../media/image51.jpeg"/><Relationship Id="rId5" Type="http://schemas.openxmlformats.org/officeDocument/2006/relationships/package" Target="../embeddings/Microsoft_Excel_Worksheet7.xlsx"/><Relationship Id="rId4" Type="http://schemas.openxmlformats.org/officeDocument/2006/relationships/image" Target="../media/image49.jpe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26646188457212"/>
          <c:y val="0.29580173112552105"/>
          <c:w val="0.40631925816965186"/>
          <c:h val="0.67968846495291024"/>
        </c:manualLayout>
      </c:layout>
      <c:pieChart>
        <c:varyColors val="1"/>
        <c:ser>
          <c:idx val="0"/>
          <c:order val="0"/>
          <c:tx>
            <c:strRef>
              <c:f>Лист1!$B$1</c:f>
              <c:strCache>
                <c:ptCount val="1"/>
                <c:pt idx="0">
                  <c:v>Կոմիտեի պահպանման ծախսերի կառուցվածք</c:v>
                </c:pt>
              </c:strCache>
            </c:strRef>
          </c:tx>
          <c:explosion val="22"/>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D48-429B-B8BF-B69E8E66068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D48-429B-B8BF-B69E8E66068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DD48-429B-B8BF-B69E8E66068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DD48-429B-B8BF-B69E8E660684}"/>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4-DD48-429B-B8BF-B69E8E660684}"/>
              </c:ext>
            </c:extLst>
          </c:dPt>
          <c:dLbls>
            <c:dLbl>
              <c:idx val="0"/>
              <c:layout>
                <c:manualLayout>
                  <c:x val="0"/>
                  <c:y val="-0.242034313725490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DD48-429B-B8BF-B69E8E660684}"/>
                </c:ext>
              </c:extLst>
            </c:dLbl>
            <c:dLbl>
              <c:idx val="1"/>
              <c:layout>
                <c:manualLayout>
                  <c:x val="-7.3260073260073263E-2"/>
                  <c:y val="-2.1446078431372605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DD48-429B-B8BF-B69E8E660684}"/>
                </c:ext>
              </c:extLst>
            </c:dLbl>
            <c:dLbl>
              <c:idx val="2"/>
              <c:layout>
                <c:manualLayout>
                  <c:x val="-0.16610019752685554"/>
                  <c:y val="9.1911764705882332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DD48-429B-B8BF-B69E8E660684}"/>
                </c:ext>
              </c:extLst>
            </c:dLbl>
            <c:dLbl>
              <c:idx val="3"/>
              <c:layout>
                <c:manualLayout>
                  <c:x val="9.1575091575090226E-3"/>
                  <c:y val="-0.10110294117647059"/>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DD48-429B-B8BF-B69E8E660684}"/>
                </c:ext>
              </c:extLst>
            </c:dLbl>
            <c:dLbl>
              <c:idx val="4"/>
              <c:layout>
                <c:manualLayout>
                  <c:x val="0.18498168498168499"/>
                  <c:y val="-2.7573529411764733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DD48-429B-B8BF-B69E8E66068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GHEA Grapalat" pitchFamily="50" charset="0"/>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Лист1!$A$2:$A$6</c:f>
              <c:strCache>
                <c:ptCount val="5"/>
                <c:pt idx="0">
                  <c:v>Աշխատանքի վարձատրություն 426,211,2 հազ.դրամ</c:v>
                </c:pt>
                <c:pt idx="1">
                  <c:v>Շարունակական ծախսեր 238,526,8 հազ.դրամ</c:v>
                </c:pt>
                <c:pt idx="2">
                  <c:v>Պայմանագրային այլ ծառայությունների ձեռքբերում 20,953,1 հազ.դրամ</c:v>
                </c:pt>
                <c:pt idx="3">
                  <c:v>Ներքին գործուղումներ 3,634,0 հազ.դրամ</c:v>
                </c:pt>
                <c:pt idx="4">
                  <c:v>Այլ Ծախսեր 12, 122,6 հազ.դրամ</c:v>
                </c:pt>
              </c:strCache>
            </c:strRef>
          </c:cat>
          <c:val>
            <c:numRef>
              <c:f>Лист1!$B$2:$B$6</c:f>
              <c:numCache>
                <c:formatCode>General</c:formatCode>
                <c:ptCount val="5"/>
                <c:pt idx="0">
                  <c:v>60.76</c:v>
                </c:pt>
                <c:pt idx="1">
                  <c:v>34</c:v>
                </c:pt>
                <c:pt idx="2">
                  <c:v>2.98</c:v>
                </c:pt>
                <c:pt idx="3">
                  <c:v>1</c:v>
                </c:pt>
                <c:pt idx="4">
                  <c:v>1.74</c:v>
                </c:pt>
              </c:numCache>
            </c:numRef>
          </c:val>
          <c:extLst xmlns:c16r2="http://schemas.microsoft.com/office/drawing/2015/06/chart">
            <c:ext xmlns:c16="http://schemas.microsoft.com/office/drawing/2014/chart" uri="{C3380CC4-5D6E-409C-BE32-E72D297353CC}">
              <c16:uniqueId val="{00000000-DD48-429B-B8BF-B69E8E660684}"/>
            </c:ext>
          </c:extLst>
        </c:ser>
        <c:dLbls>
          <c:dLblPos val="outEnd"/>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6.9788151481064878E-4"/>
          <c:y val="0.63413634423964471"/>
          <c:w val="0.5116503480543193"/>
          <c:h val="0.3658636557603552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GHEA Grapalat" pitchFamily="50"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26646188457212"/>
          <c:y val="0.29580173112552105"/>
          <c:w val="0.40631925816965186"/>
          <c:h val="0.67968846495291024"/>
        </c:manualLayout>
      </c:layout>
      <c:pieChart>
        <c:varyColors val="1"/>
        <c:ser>
          <c:idx val="0"/>
          <c:order val="0"/>
          <c:tx>
            <c:strRef>
              <c:f>Лист1!$B$1</c:f>
              <c:strCache>
                <c:ptCount val="1"/>
                <c:pt idx="0">
                  <c:v>Կոմիտեի պահպանման ծախսերի կառուցվածք</c:v>
                </c:pt>
              </c:strCache>
            </c:strRef>
          </c:tx>
          <c:explosion val="22"/>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D48-429B-B8BF-B69E8E66068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D48-429B-B8BF-B69E8E66068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DD48-429B-B8BF-B69E8E66068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DD48-429B-B8BF-B69E8E660684}"/>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4-DD48-429B-B8BF-B69E8E660684}"/>
              </c:ext>
            </c:extLst>
          </c:dPt>
          <c:dLbls>
            <c:dLbl>
              <c:idx val="0"/>
              <c:layout>
                <c:manualLayout>
                  <c:x val="0"/>
                  <c:y val="-0.242034313725490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DD48-429B-B8BF-B69E8E660684}"/>
                </c:ext>
              </c:extLst>
            </c:dLbl>
            <c:dLbl>
              <c:idx val="1"/>
              <c:layout>
                <c:manualLayout>
                  <c:x val="-7.3260073260073263E-2"/>
                  <c:y val="-2.1446078431372605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DD48-429B-B8BF-B69E8E660684}"/>
                </c:ext>
              </c:extLst>
            </c:dLbl>
            <c:dLbl>
              <c:idx val="2"/>
              <c:layout>
                <c:manualLayout>
                  <c:x val="-0.16610019752685554"/>
                  <c:y val="9.1911764705882332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DD48-429B-B8BF-B69E8E660684}"/>
                </c:ext>
              </c:extLst>
            </c:dLbl>
            <c:dLbl>
              <c:idx val="3"/>
              <c:layout>
                <c:manualLayout>
                  <c:x val="9.1575091575090226E-3"/>
                  <c:y val="-0.10110294117647059"/>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DD48-429B-B8BF-B69E8E660684}"/>
                </c:ext>
              </c:extLst>
            </c:dLbl>
            <c:dLbl>
              <c:idx val="4"/>
              <c:layout>
                <c:manualLayout>
                  <c:x val="0.18498168498168499"/>
                  <c:y val="-2.7573529411764733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DD48-429B-B8BF-B69E8E66068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GHEA Grapalat" pitchFamily="50" charset="0"/>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Лист1!$A$2:$A$6</c:f>
              <c:strCache>
                <c:ptCount val="5"/>
                <c:pt idx="0">
                  <c:v>Աշխատանքի վարձատրություն 426,211,2 հազ.դրամ</c:v>
                </c:pt>
                <c:pt idx="1">
                  <c:v>Շարունակական ծախսեր 238,526,8 հազ.դրամ</c:v>
                </c:pt>
                <c:pt idx="2">
                  <c:v>Պայմանագրային այլ ծառայությունների ձեռքբերում 20,953,1 հազ.դրամ</c:v>
                </c:pt>
                <c:pt idx="3">
                  <c:v>Ներքին գործուղումներ 3,634,0 հազ.դրամ</c:v>
                </c:pt>
                <c:pt idx="4">
                  <c:v>Այլ Ծախսեր 12, 122,6 հազ.դրամ</c:v>
                </c:pt>
              </c:strCache>
            </c:strRef>
          </c:cat>
          <c:val>
            <c:numRef>
              <c:f>Лист1!$B$2:$B$6</c:f>
              <c:numCache>
                <c:formatCode>General</c:formatCode>
                <c:ptCount val="5"/>
                <c:pt idx="0">
                  <c:v>60.76</c:v>
                </c:pt>
                <c:pt idx="1">
                  <c:v>34</c:v>
                </c:pt>
                <c:pt idx="2">
                  <c:v>2.98</c:v>
                </c:pt>
                <c:pt idx="3">
                  <c:v>1</c:v>
                </c:pt>
                <c:pt idx="4">
                  <c:v>1.74</c:v>
                </c:pt>
              </c:numCache>
            </c:numRef>
          </c:val>
          <c:extLst xmlns:c16r2="http://schemas.microsoft.com/office/drawing/2015/06/chart">
            <c:ext xmlns:c16="http://schemas.microsoft.com/office/drawing/2014/chart" uri="{C3380CC4-5D6E-409C-BE32-E72D297353CC}">
              <c16:uniqueId val="{00000000-DD48-429B-B8BF-B69E8E660684}"/>
            </c:ext>
          </c:extLst>
        </c:ser>
        <c:dLbls>
          <c:dLblPos val="outEnd"/>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6.9788151481064878E-4"/>
          <c:y val="0.67858077896308422"/>
          <c:w val="0.5116503480543193"/>
          <c:h val="0.3214192210369157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GHEA Grapalat" pitchFamily="50"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GHEA Grapalat" pitchFamily="50" charset="0"/>
                <a:ea typeface="+mn-ea"/>
                <a:cs typeface="+mn-cs"/>
              </a:defRPr>
            </a:pPr>
            <a:r>
              <a:rPr lang="hy-AM" dirty="0">
                <a:solidFill>
                  <a:schemeClr val="tx2"/>
                </a:solidFill>
                <a:latin typeface="GHEA Grapalat" pitchFamily="50" charset="0"/>
              </a:rPr>
              <a:t>2020, 2021 </a:t>
            </a:r>
            <a:r>
              <a:rPr lang="hy-AM" dirty="0" smtClean="0">
                <a:solidFill>
                  <a:schemeClr val="tx2"/>
                </a:solidFill>
                <a:latin typeface="GHEA Grapalat" pitchFamily="50" charset="0"/>
              </a:rPr>
              <a:t>և </a:t>
            </a:r>
            <a:r>
              <a:rPr lang="hy-AM" dirty="0">
                <a:solidFill>
                  <a:schemeClr val="tx2"/>
                </a:solidFill>
                <a:latin typeface="GHEA Grapalat" pitchFamily="50" charset="0"/>
              </a:rPr>
              <a:t>2022 թթ. բյուջետային ճշտված հատկացումների դինամիկա </a:t>
            </a:r>
            <a:endParaRPr lang="en-US" dirty="0">
              <a:solidFill>
                <a:schemeClr val="tx2"/>
              </a:solidFill>
              <a:latin typeface="GHEA Grapalat" pitchFamily="50" charset="0"/>
            </a:endParaRPr>
          </a:p>
        </c:rich>
      </c:tx>
      <c:overlay val="0"/>
      <c:spPr>
        <a:noFill/>
        <a:ln>
          <a:noFill/>
        </a:ln>
        <a:effectLst/>
      </c:sp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AFF1-499E-B82A-614D7690764A}"/>
              </c:ext>
            </c:extLst>
          </c:dPt>
          <c:dPt>
            <c:idx val="1"/>
            <c:bubble3D val="0"/>
            <c:spPr>
              <a:solidFill>
                <a:schemeClr val="accent2"/>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AFF1-499E-B82A-614D7690764A}"/>
              </c:ext>
            </c:extLst>
          </c:dPt>
          <c:dPt>
            <c:idx val="2"/>
            <c:bubble3D val="0"/>
            <c:spPr>
              <a:solidFill>
                <a:schemeClr val="accent3"/>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AFF1-499E-B82A-614D7690764A}"/>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2020թ. - 441,028.5 հազ. ՀՀ դրամ</c:v>
                </c:pt>
                <c:pt idx="1">
                  <c:v>2021թ. - 434,515.4 հազ. ՀՀ դրամ</c:v>
                </c:pt>
                <c:pt idx="2">
                  <c:v>2022թ. - 411,452.5 հազ. ՀՀ դրամ</c:v>
                </c:pt>
              </c:strCache>
            </c:strRef>
          </c:cat>
          <c:val>
            <c:numRef>
              <c:f>Sheet1!$B$2:$B$4</c:f>
              <c:numCache>
                <c:formatCode>General</c:formatCode>
                <c:ptCount val="3"/>
                <c:pt idx="0">
                  <c:v>4.3</c:v>
                </c:pt>
                <c:pt idx="1">
                  <c:v>4</c:v>
                </c:pt>
                <c:pt idx="2">
                  <c:v>3</c:v>
                </c:pt>
              </c:numCache>
            </c:numRef>
          </c:val>
          <c:extLst xmlns:c16r2="http://schemas.microsoft.com/office/drawing/2015/06/chart">
            <c:ext xmlns:c16="http://schemas.microsoft.com/office/drawing/2014/chart" uri="{C3380CC4-5D6E-409C-BE32-E72D297353CC}">
              <c16:uniqueId val="{00000000-8F3D-4D35-A752-1196F3CE70BF}"/>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GHEA Grapalat" pitchFamily="50" charset="0"/>
              <a:ea typeface="+mn-ea"/>
              <a:cs typeface="+mn-cs"/>
            </a:defRPr>
          </a:pPr>
          <a:endParaRPr lang="en-US"/>
        </a:p>
      </c:txPr>
    </c:legend>
    <c:plotVisOnly val="1"/>
    <c:dispBlanksAs val="gap"/>
    <c:showDLblsOverMax val="0"/>
  </c:chart>
  <c:spPr>
    <a:solidFill>
      <a:schemeClr val="accent2">
        <a:lumMod val="20000"/>
        <a:lumOff val="80000"/>
      </a:schemeClr>
    </a:solidFill>
    <a:ln w="9525" cap="flat" cmpd="sng" algn="ctr">
      <a:solidFill>
        <a:schemeClr val="dk1">
          <a:lumMod val="25000"/>
          <a:lumOff val="75000"/>
        </a:schemeClr>
      </a:solidFill>
      <a:round/>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GHEA Grapalat" pitchFamily="50" charset="0"/>
                <a:ea typeface="+mn-ea"/>
                <a:cs typeface="+mn-cs"/>
              </a:defRPr>
            </a:pPr>
            <a:r>
              <a:rPr lang="hy-AM" dirty="0">
                <a:latin typeface="GHEA Grapalat" pitchFamily="50" charset="0"/>
              </a:rPr>
              <a:t>2020, 2021 </a:t>
            </a:r>
            <a:r>
              <a:rPr lang="hy-AM" dirty="0" smtClean="0">
                <a:latin typeface="GHEA Grapalat" pitchFamily="50" charset="0"/>
              </a:rPr>
              <a:t>և </a:t>
            </a:r>
            <a:r>
              <a:rPr lang="hy-AM" dirty="0">
                <a:latin typeface="GHEA Grapalat" pitchFamily="50" charset="0"/>
              </a:rPr>
              <a:t>2022 թվականների բյուջետային ճշտված հատկացումների դինամիկան և արդյունքային </a:t>
            </a:r>
            <a:r>
              <a:rPr lang="hy-AM" dirty="0" smtClean="0">
                <a:latin typeface="GHEA Grapalat" pitchFamily="50" charset="0"/>
              </a:rPr>
              <a:t>ցուցանիշ</a:t>
            </a:r>
            <a:endParaRPr lang="hy-AM" dirty="0">
              <a:latin typeface="GHEA Grapalat" pitchFamily="50" charset="0"/>
            </a:endParaRPr>
          </a:p>
        </c:rich>
      </c:tx>
      <c:overlay val="0"/>
      <c:spPr>
        <a:noFill/>
        <a:ln>
          <a:noFill/>
        </a:ln>
        <a:effectLst/>
      </c:spPr>
    </c:title>
    <c:autoTitleDeleted val="0"/>
    <c:plotArea>
      <c:layout>
        <c:manualLayout>
          <c:layoutTarget val="inner"/>
          <c:xMode val="edge"/>
          <c:yMode val="edge"/>
          <c:x val="2.9117767887709686E-2"/>
          <c:y val="0.32675257731958762"/>
          <c:w val="0.3495942028985507"/>
          <c:h val="0.62170103092783502"/>
        </c:manualLayout>
      </c:layout>
      <c:pieChart>
        <c:varyColors val="1"/>
        <c:ser>
          <c:idx val="0"/>
          <c:order val="0"/>
          <c:tx>
            <c:strRef>
              <c:f>Sheet1!$B$1</c:f>
              <c:strCache>
                <c:ptCount val="1"/>
                <c:pt idx="0">
                  <c:v>Ստորև ներկայացվում է տվյալ միջոցառմամբ 2020, 2021 և 2022 թվականների բյուջետային ճշտված հատկացումների դինամիկան և արդյունքային ցուցանիշը </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0665-4D2E-AF45-E0B47F857542}"/>
              </c:ext>
            </c:extLst>
          </c:dPt>
          <c:dPt>
            <c:idx val="1"/>
            <c:bubble3D val="0"/>
            <c:spPr>
              <a:solidFill>
                <a:schemeClr val="accent2"/>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0665-4D2E-AF45-E0B47F857542}"/>
              </c:ext>
            </c:extLst>
          </c:dPt>
          <c:dPt>
            <c:idx val="2"/>
            <c:bubble3D val="0"/>
            <c:spPr>
              <a:solidFill>
                <a:schemeClr val="accent3"/>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0665-4D2E-AF45-E0B47F857542}"/>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2020թ. - 30,980.0 հազ. ՀՀ դրամ, պահառվող գույքի քանակ (միջինը)  - 389 հատ</c:v>
                </c:pt>
                <c:pt idx="1">
                  <c:v>2021թ. - 30,980.0 հազ. ՀՀ դրամ, պահառվող գույքի քանակ (միջինը) - 382 հատ</c:v>
                </c:pt>
                <c:pt idx="2">
                  <c:v>2022թ. - 29,028.3 հազ. ՀՀ դրամ, պահառվող գույքի քանակ – 350 հատ</c:v>
                </c:pt>
              </c:strCache>
            </c:strRef>
          </c:cat>
          <c:val>
            <c:numRef>
              <c:f>Sheet1!$B$2:$B$4</c:f>
              <c:numCache>
                <c:formatCode>General</c:formatCode>
                <c:ptCount val="3"/>
                <c:pt idx="0">
                  <c:v>3.1</c:v>
                </c:pt>
                <c:pt idx="1">
                  <c:v>3.1</c:v>
                </c:pt>
                <c:pt idx="2">
                  <c:v>2.9</c:v>
                </c:pt>
              </c:numCache>
            </c:numRef>
          </c:val>
          <c:extLst xmlns:c16r2="http://schemas.microsoft.com/office/drawing/2015/06/chart">
            <c:ext xmlns:c16="http://schemas.microsoft.com/office/drawing/2014/chart" uri="{C3380CC4-5D6E-409C-BE32-E72D297353CC}">
              <c16:uniqueId val="{00000000-0B8E-4FA9-8F84-30F97B7DB1DB}"/>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GHEA Grapalat" pitchFamily="50" charset="0"/>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1" u="none" strike="noStrike" kern="1200" cap="none" spc="20" baseline="0">
                <a:solidFill>
                  <a:srgbClr val="663300"/>
                </a:solidFill>
                <a:latin typeface="+mn-lt"/>
                <a:ea typeface="+mn-ea"/>
                <a:cs typeface="+mn-cs"/>
              </a:defRPr>
            </a:pPr>
            <a:r>
              <a:rPr lang="hy-AM" sz="1200" b="1" i="0" u="none" strike="noStrike" kern="1200" cap="all" spc="50" baseline="0" dirty="0" smtClean="0">
                <a:solidFill>
                  <a:srgbClr val="663300"/>
                </a:solidFill>
                <a:latin typeface="GHEA Grapalat" panose="02000506050000020003" pitchFamily="50" charset="0"/>
                <a:ea typeface="+mn-ea"/>
                <a:cs typeface="+mn-cs"/>
              </a:rPr>
              <a:t>2018-2020 ԹՎԱԿԱՆԻ ՍՈՒԲՎԵՆՑԻՈՆ ԾՐԱԳՐԵՐՆ ԸՍՏ ՈԼՈՐՏՆԵՐԻ</a:t>
            </a:r>
            <a:endParaRPr lang="hy-AM" sz="1200" b="1" i="0" u="none" strike="noStrike" kern="1200" cap="all" spc="50" baseline="0" dirty="0">
              <a:solidFill>
                <a:srgbClr val="663300"/>
              </a:solidFill>
              <a:latin typeface="GHEA Grapalat" panose="02000506050000020003" pitchFamily="50" charset="0"/>
              <a:ea typeface="+mn-ea"/>
              <a:cs typeface="+mn-cs"/>
            </a:endParaRPr>
          </a:p>
        </c:rich>
      </c:tx>
      <c:layout>
        <c:manualLayout>
          <c:xMode val="edge"/>
          <c:yMode val="edge"/>
          <c:x val="0.13430866749295448"/>
          <c:y val="3.7536573705569166E-4"/>
        </c:manualLayout>
      </c:layout>
      <c:overlay val="0"/>
      <c:spPr>
        <a:noFill/>
        <a:ln>
          <a:noFill/>
        </a:ln>
        <a:effectLst/>
      </c:spPr>
    </c:title>
    <c:autoTitleDeleted val="0"/>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7820374015748044E-2"/>
          <c:y val="0.15684905631644258"/>
          <c:w val="0.93084153543307091"/>
          <c:h val="0.81127925096109543"/>
        </c:manualLayout>
      </c:layout>
      <c:pie3DChart>
        <c:varyColors val="1"/>
        <c:ser>
          <c:idx val="0"/>
          <c:order val="0"/>
          <c:tx>
            <c:strRef>
              <c:f>Sheet1!$B$1</c:f>
              <c:strCache>
                <c:ptCount val="1"/>
                <c:pt idx="0">
                  <c:v>ՀՀ պետական բյուջեից տրամադրված գումարներ՝ ըստ մարզերի</c:v>
                </c:pt>
              </c:strCache>
            </c:strRef>
          </c:tx>
          <c:dPt>
            <c:idx val="0"/>
            <c:bubble3D val="0"/>
            <c:spPr>
              <a:blipFill>
                <a:blip xmlns:r="http://schemas.openxmlformats.org/officeDocument/2006/relationships" r:embed="rId1"/>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1-F933-4F12-99C3-D431B9B1E2EE}"/>
              </c:ext>
            </c:extLst>
          </c:dPt>
          <c:dPt>
            <c:idx val="1"/>
            <c:bubble3D val="0"/>
            <c:explosion val="4"/>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a:ln>
                <a:noFill/>
              </a:ln>
              <a:effectLst/>
              <a:sp3d/>
            </c:spPr>
            <c:extLst xmlns:c16r2="http://schemas.microsoft.com/office/drawing/2015/06/chart">
              <c:ext xmlns:c16="http://schemas.microsoft.com/office/drawing/2014/chart" uri="{C3380CC4-5D6E-409C-BE32-E72D297353CC}">
                <c16:uniqueId val="{00000003-F933-4F12-99C3-D431B9B1E2EE}"/>
              </c:ext>
            </c:extLst>
          </c:dPt>
          <c:dPt>
            <c:idx val="2"/>
            <c:bubble3D val="0"/>
            <c:explosion val="3"/>
            <c:spPr>
              <a:blipFill>
                <a:blip xmlns:r="http://schemas.openxmlformats.org/officeDocument/2006/relationships" r:embed="rId2"/>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5-F933-4F12-99C3-D431B9B1E2EE}"/>
              </c:ext>
            </c:extLst>
          </c:dPt>
          <c:dPt>
            <c:idx val="3"/>
            <c:bubble3D val="0"/>
            <c:explosion val="5"/>
            <c:spPr>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path path="circle">
                  <a:fillToRect l="50000" t="50000" r="50000" b="50000"/>
                </a:path>
                <a:tileRect/>
              </a:gradFill>
              <a:ln>
                <a:noFill/>
              </a:ln>
              <a:effectLst/>
              <a:sp3d/>
            </c:spPr>
            <c:extLst xmlns:c16r2="http://schemas.microsoft.com/office/drawing/2015/06/chart">
              <c:ext xmlns:c16="http://schemas.microsoft.com/office/drawing/2014/chart" uri="{C3380CC4-5D6E-409C-BE32-E72D297353CC}">
                <c16:uniqueId val="{00000007-F933-4F12-99C3-D431B9B1E2EE}"/>
              </c:ext>
            </c:extLst>
          </c:dPt>
          <c:dPt>
            <c:idx val="4"/>
            <c:bubble3D val="0"/>
            <c:explosion val="6"/>
            <c:spPr>
              <a:blipFill>
                <a:blip xmlns:r="http://schemas.openxmlformats.org/officeDocument/2006/relationships" r:embed="rId3"/>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9-F933-4F12-99C3-D431B9B1E2EE}"/>
              </c:ext>
            </c:extLst>
          </c:dPt>
          <c:dPt>
            <c:idx val="5"/>
            <c:bubble3D val="0"/>
            <c:explosion val="5"/>
            <c:spPr>
              <a:blipFill>
                <a:blip xmlns:r="http://schemas.openxmlformats.org/officeDocument/2006/relationships" r:embed="rId4"/>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B-F933-4F12-99C3-D431B9B1E2EE}"/>
              </c:ext>
            </c:extLst>
          </c:dPt>
          <c:dPt>
            <c:idx val="6"/>
            <c:bubble3D val="0"/>
            <c:explosion val="5"/>
            <c:spPr>
              <a:blipFill>
                <a:blip xmlns:r="http://schemas.openxmlformats.org/officeDocument/2006/relationships" r:embed="rId5"/>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D-F933-4F12-99C3-D431B9B1E2EE}"/>
              </c:ext>
            </c:extLst>
          </c:dPt>
          <c:dPt>
            <c:idx val="7"/>
            <c:bubble3D val="0"/>
            <c:explosion val="5"/>
            <c:spPr>
              <a:gradFill flip="none" rotWithShape="1">
                <a:gsLst>
                  <a:gs pos="0">
                    <a:srgbClr val="99FF33"/>
                  </a:gs>
                  <a:gs pos="89000">
                    <a:schemeClr val="accent6">
                      <a:lumMod val="40000"/>
                      <a:lumOff val="60000"/>
                    </a:schemeClr>
                  </a:gs>
                  <a:gs pos="100000">
                    <a:schemeClr val="accent1">
                      <a:tint val="23500"/>
                      <a:satMod val="160000"/>
                    </a:schemeClr>
                  </a:gs>
                </a:gsLst>
                <a:path path="circle">
                  <a:fillToRect l="50000" t="50000" r="50000" b="50000"/>
                </a:path>
                <a:tileRect/>
              </a:gradFill>
              <a:ln>
                <a:noFill/>
              </a:ln>
              <a:effectLst/>
              <a:sp3d/>
            </c:spPr>
            <c:extLst xmlns:c16r2="http://schemas.microsoft.com/office/drawing/2015/06/chart">
              <c:ext xmlns:c16="http://schemas.microsoft.com/office/drawing/2014/chart" uri="{C3380CC4-5D6E-409C-BE32-E72D297353CC}">
                <c16:uniqueId val="{0000000F-F933-4F12-99C3-D431B9B1E2EE}"/>
              </c:ext>
            </c:extLst>
          </c:dPt>
          <c:dPt>
            <c:idx val="8"/>
            <c:bubble3D val="0"/>
            <c:explosion val="4"/>
            <c:spPr>
              <a:blipFill>
                <a:blip xmlns:r="http://schemas.openxmlformats.org/officeDocument/2006/relationships" r:embed="rId6"/>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11-F933-4F12-99C3-D431B9B1E2EE}"/>
              </c:ext>
            </c:extLst>
          </c:dPt>
          <c:dPt>
            <c:idx val="9"/>
            <c:bubble3D val="0"/>
            <c:explosion val="7"/>
            <c:spPr>
              <a:gradFill rotWithShape="1">
                <a:gsLst>
                  <a:gs pos="0">
                    <a:schemeClr val="accent4">
                      <a:lumMod val="60000"/>
                      <a:lumMod val="110000"/>
                      <a:satMod val="105000"/>
                      <a:tint val="67000"/>
                    </a:schemeClr>
                  </a:gs>
                  <a:gs pos="50000">
                    <a:schemeClr val="accent4">
                      <a:lumMod val="60000"/>
                      <a:lumMod val="105000"/>
                      <a:satMod val="103000"/>
                      <a:tint val="73000"/>
                    </a:schemeClr>
                  </a:gs>
                  <a:gs pos="100000">
                    <a:schemeClr val="accent4">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3-F933-4F12-99C3-D431B9B1E2EE}"/>
              </c:ext>
            </c:extLst>
          </c:dPt>
          <c:dPt>
            <c:idx val="10"/>
            <c:bubble3D val="0"/>
            <c:explosion val="12"/>
            <c:spPr>
              <a:gradFill rotWithShape="1">
                <a:gsLst>
                  <a:gs pos="0">
                    <a:schemeClr val="accent5">
                      <a:lumMod val="60000"/>
                      <a:lumMod val="110000"/>
                      <a:satMod val="105000"/>
                      <a:tint val="67000"/>
                    </a:schemeClr>
                  </a:gs>
                  <a:gs pos="50000">
                    <a:schemeClr val="accent5">
                      <a:lumMod val="60000"/>
                      <a:lumMod val="105000"/>
                      <a:satMod val="103000"/>
                      <a:tint val="73000"/>
                    </a:schemeClr>
                  </a:gs>
                  <a:gs pos="100000">
                    <a:schemeClr val="accent5">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5-F933-4F12-99C3-D431B9B1E2EE}"/>
              </c:ext>
            </c:extLst>
          </c:dPt>
          <c:dLbls>
            <c:dLbl>
              <c:idx val="0"/>
              <c:layout>
                <c:manualLayout>
                  <c:x val="-0.13264964561312867"/>
                  <c:y val="6.9701574384541651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lumMod val="65000"/>
                            <a:lumOff val="35000"/>
                          </a:schemeClr>
                        </a:solidFill>
                        <a:latin typeface="+mn-lt"/>
                        <a:ea typeface="+mn-ea"/>
                        <a:cs typeface="+mn-cs"/>
                      </a:defRPr>
                    </a:pPr>
                    <a:fld id="{FE5B4FAA-1817-495E-B819-6672453AFDE7}" type="CATEGORYNAME">
                      <a:rPr lang="hy-AM" sz="800">
                        <a:solidFill>
                          <a:schemeClr val="tx1">
                            <a:lumMod val="65000"/>
                            <a:lumOff val="35000"/>
                          </a:schemeClr>
                        </a:solidFill>
                      </a:rPr>
                      <a:pPr>
                        <a:defRPr sz="800" b="1" i="0" u="none" strike="noStrike" kern="1200" baseline="0">
                          <a:solidFill>
                            <a:schemeClr val="tx1">
                              <a:lumMod val="65000"/>
                              <a:lumOff val="35000"/>
                            </a:schemeClr>
                          </a:solidFill>
                          <a:latin typeface="+mn-lt"/>
                          <a:ea typeface="+mn-ea"/>
                          <a:cs typeface="+mn-cs"/>
                        </a:defRPr>
                      </a:pPr>
                      <a:t>[CATEGORY NAME]</a:t>
                    </a:fld>
                    <a:r>
                      <a:rPr lang="hy-AM" sz="800" baseline="0" dirty="0" smtClean="0">
                        <a:solidFill>
                          <a:schemeClr val="tx1">
                            <a:lumMod val="65000"/>
                            <a:lumOff val="35000"/>
                          </a:schemeClr>
                        </a:solidFill>
                      </a:rPr>
                      <a:t>՝ ծրագիր, 31,2</a:t>
                    </a:r>
                    <a:r>
                      <a:rPr lang="hy-AM" sz="800" baseline="0" dirty="0">
                        <a:solidFill>
                          <a:schemeClr val="tx1">
                            <a:lumMod val="65000"/>
                            <a:lumOff val="35000"/>
                          </a:schemeClr>
                        </a:solidFill>
                      </a:rPr>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30824311725656262"/>
                      <c:h val="0.10094228652040504"/>
                    </c:manualLayout>
                  </c15:layout>
                  <c15:dlblFieldTable/>
                  <c15:showDataLabelsRange val="0"/>
                </c:ext>
                <c:ext xmlns:c16="http://schemas.microsoft.com/office/drawing/2014/chart" uri="{C3380CC4-5D6E-409C-BE32-E72D297353CC}">
                  <c16:uniqueId val="{00000001-F933-4F12-99C3-D431B9B1E2EE}"/>
                </c:ext>
              </c:extLst>
            </c:dLbl>
            <c:dLbl>
              <c:idx val="1"/>
              <c:layout>
                <c:manualLayout>
                  <c:x val="-0.12758119403114157"/>
                  <c:y val="-0.17232362249744512"/>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accent5">
                            <a:lumMod val="50000"/>
                          </a:schemeClr>
                        </a:solidFill>
                        <a:latin typeface="+mn-lt"/>
                        <a:ea typeface="+mn-ea"/>
                        <a:cs typeface="+mn-cs"/>
                      </a:defRPr>
                    </a:pPr>
                    <a:r>
                      <a:rPr lang="hy-AM" sz="800" dirty="0" smtClean="0"/>
                      <a:t>ջրամատակարարում՝</a:t>
                    </a:r>
                    <a:r>
                      <a:rPr lang="hy-AM" sz="800" baseline="0" dirty="0" smtClean="0"/>
                      <a:t> </a:t>
                    </a:r>
                    <a:fld id="{B0049462-4A32-4F3F-84C6-619E0927E800}" type="VALUE">
                      <a:rPr lang="en-US" sz="800" baseline="0" smtClean="0"/>
                      <a:pPr>
                        <a:defRPr sz="800" b="1" i="0" u="none" strike="noStrike" kern="1200" baseline="0">
                          <a:solidFill>
                            <a:schemeClr val="accent5">
                              <a:lumMod val="50000"/>
                            </a:schemeClr>
                          </a:solidFill>
                          <a:latin typeface="+mn-lt"/>
                          <a:ea typeface="+mn-ea"/>
                          <a:cs typeface="+mn-cs"/>
                        </a:defRPr>
                      </a:pPr>
                      <a:t>[VALUE]</a:t>
                    </a:fld>
                    <a:r>
                      <a:rPr lang="en-US" sz="800" baseline="0" dirty="0"/>
                      <a:t> </a:t>
                    </a:r>
                    <a:r>
                      <a:rPr lang="en-US" sz="800" baseline="0" dirty="0" err="1"/>
                      <a:t>ծրագիր</a:t>
                    </a:r>
                    <a:r>
                      <a:rPr lang="en-US" sz="800" baseline="0" dirty="0" smtClean="0"/>
                      <a:t>; </a:t>
                    </a:r>
                    <a:fld id="{E728CE3E-2AF1-4C0B-9F22-4392E060ACF2}" type="PERCENTAGE">
                      <a:rPr lang="en-US" sz="800" baseline="0" smtClean="0"/>
                      <a:pPr>
                        <a:defRPr sz="800" b="1" i="0" u="none" strike="noStrike" kern="1200" baseline="0">
                          <a:solidFill>
                            <a:schemeClr val="accent5">
                              <a:lumMod val="50000"/>
                            </a:schemeClr>
                          </a:solidFill>
                          <a:latin typeface="+mn-lt"/>
                          <a:ea typeface="+mn-ea"/>
                          <a:cs typeface="+mn-cs"/>
                        </a:defRPr>
                      </a:pPr>
                      <a:t>[PERCENTAGE]</a:t>
                    </a:fld>
                    <a:endParaRPr lang="en-US" sz="800" baseline="0" dirty="0" smtClean="0"/>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3-F933-4F12-99C3-D431B9B1E2EE}"/>
                </c:ext>
              </c:extLst>
            </c:dLbl>
            <c:dLbl>
              <c:idx val="2"/>
              <c:layout>
                <c:manualLayout>
                  <c:x val="-0.11545854240881286"/>
                  <c:y val="-0.23175041757339035"/>
                </c:manualLayout>
              </c:layout>
              <c:tx>
                <c:rich>
                  <a:bodyPr rot="0" spcFirstLastPara="1" vertOverflow="ellipsis" vert="horz" wrap="square" lIns="38100" tIns="19050" rIns="38100" bIns="19050" anchor="ctr" anchorCtr="1">
                    <a:noAutofit/>
                  </a:bodyPr>
                  <a:lstStyle/>
                  <a:p>
                    <a:pPr>
                      <a:defRPr sz="800" b="1" i="0" u="none" strike="noStrike" kern="1200" baseline="0">
                        <a:solidFill>
                          <a:srgbClr val="663300"/>
                        </a:solidFill>
                        <a:latin typeface="+mn-lt"/>
                        <a:ea typeface="+mn-ea"/>
                        <a:cs typeface="+mn-cs"/>
                      </a:defRPr>
                    </a:pPr>
                    <a:fld id="{410993DD-D858-48AF-A8CE-1C08C4D02BD0}" type="CATEGORYNAME">
                      <a:rPr lang="hy-AM" sz="800"/>
                      <a:pPr>
                        <a:defRPr sz="800" b="1" i="0" u="none" strike="noStrike" kern="1200" baseline="0">
                          <a:solidFill>
                            <a:srgbClr val="663300"/>
                          </a:solidFill>
                          <a:latin typeface="+mn-lt"/>
                          <a:ea typeface="+mn-ea"/>
                          <a:cs typeface="+mn-cs"/>
                        </a:defRPr>
                      </a:pPr>
                      <a:t>[CATEGORY NAME]</a:t>
                    </a:fld>
                    <a:r>
                      <a:rPr lang="hy-AM" sz="800" dirty="0" smtClean="0"/>
                      <a:t>՝ </a:t>
                    </a:r>
                    <a:fld id="{5E64476C-3835-4BB3-83B4-06C6065FE12E}" type="VALUE">
                      <a:rPr lang="hy-AM" sz="800" baseline="0" smtClean="0"/>
                      <a:pPr>
                        <a:defRPr sz="800" b="1" i="0" u="none" strike="noStrike" kern="1200" baseline="0">
                          <a:solidFill>
                            <a:srgbClr val="663300"/>
                          </a:solidFill>
                          <a:latin typeface="+mn-lt"/>
                          <a:ea typeface="+mn-ea"/>
                          <a:cs typeface="+mn-cs"/>
                        </a:defRPr>
                      </a:pPr>
                      <a:t>[VALUE]</a:t>
                    </a:fld>
                    <a:r>
                      <a:rPr lang="hy-AM" sz="800" baseline="0" dirty="0"/>
                      <a:t> ծրագիր</a:t>
                    </a:r>
                    <a:r>
                      <a:rPr lang="hy-AM" sz="800" baseline="0" dirty="0" smtClean="0"/>
                      <a:t>, 7.8 </a:t>
                    </a:r>
                    <a:r>
                      <a:rPr lang="hy-AM" sz="800" baseline="0" dirty="0"/>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19312403353289825"/>
                      <c:h val="7.9808612440191384E-2"/>
                    </c:manualLayout>
                  </c15:layout>
                  <c15:dlblFieldTable/>
                  <c15:showDataLabelsRange val="0"/>
                </c:ext>
                <c:ext xmlns:c16="http://schemas.microsoft.com/office/drawing/2014/chart" uri="{C3380CC4-5D6E-409C-BE32-E72D297353CC}">
                  <c16:uniqueId val="{00000005-F933-4F12-99C3-D431B9B1E2EE}"/>
                </c:ext>
              </c:extLst>
            </c:dLbl>
            <c:dLbl>
              <c:idx val="3"/>
              <c:layout>
                <c:manualLayout>
                  <c:x val="0.15624870929464763"/>
                  <c:y val="-0.24517341212420404"/>
                </c:manualLayout>
              </c:layout>
              <c:tx>
                <c:rich>
                  <a:bodyPr/>
                  <a:lstStyle/>
                  <a:p>
                    <a:fld id="{341D2AD8-F957-41CA-97DD-3D9DE638D4D1}" type="CATEGORYNAME">
                      <a:rPr lang="hy-AM"/>
                      <a:pPr/>
                      <a:t>[CATEGORY NAME]</a:t>
                    </a:fld>
                    <a:r>
                      <a:rPr lang="hy-AM"/>
                      <a:t>` </a:t>
                    </a:r>
                    <a:fld id="{ECB889BE-44E8-4745-BBE5-D43305F086C4}" type="VALUE">
                      <a:rPr lang="hy-AM" baseline="0"/>
                      <a:pPr/>
                      <a:t>[VALUE]</a:t>
                    </a:fld>
                    <a:r>
                      <a:rPr lang="hy-AM" baseline="0"/>
                      <a:t> ծրագիր; 12,3%</a:t>
                    </a:r>
                  </a:p>
                </c:rich>
              </c:tx>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7-F933-4F12-99C3-D431B9B1E2EE}"/>
                </c:ext>
              </c:extLst>
            </c:dLbl>
            <c:dLbl>
              <c:idx val="4"/>
              <c:layout>
                <c:manualLayout>
                  <c:x val="7.1172085810510656E-3"/>
                  <c:y val="-6.5803271992754785E-3"/>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accent4">
                            <a:lumMod val="50000"/>
                          </a:schemeClr>
                        </a:solidFill>
                        <a:latin typeface="+mn-lt"/>
                        <a:ea typeface="+mn-ea"/>
                        <a:cs typeface="+mn-cs"/>
                      </a:defRPr>
                    </a:pPr>
                    <a:fld id="{A30535A9-C09E-4BC5-B459-73AEBAC645E6}" type="CATEGORYNAME">
                      <a:rPr lang="hy-AM" sz="800">
                        <a:solidFill>
                          <a:schemeClr val="accent4">
                            <a:lumMod val="50000"/>
                          </a:schemeClr>
                        </a:solidFill>
                      </a:rPr>
                      <a:pPr>
                        <a:defRPr sz="800" b="1" i="0" u="none" strike="noStrike" kern="1200" baseline="0">
                          <a:solidFill>
                            <a:schemeClr val="accent4">
                              <a:lumMod val="50000"/>
                            </a:schemeClr>
                          </a:solidFill>
                          <a:latin typeface="+mn-lt"/>
                          <a:ea typeface="+mn-ea"/>
                          <a:cs typeface="+mn-cs"/>
                        </a:defRPr>
                      </a:pPr>
                      <a:t>[CATEGORY NAME]</a:t>
                    </a:fld>
                    <a:r>
                      <a:rPr lang="hy-AM" sz="800">
                        <a:solidFill>
                          <a:schemeClr val="accent4">
                            <a:lumMod val="50000"/>
                          </a:schemeClr>
                        </a:solidFill>
                      </a:rPr>
                      <a:t>՝</a:t>
                    </a:r>
                    <a:r>
                      <a:rPr lang="hy-AM" sz="800" baseline="0">
                        <a:solidFill>
                          <a:schemeClr val="accent4">
                            <a:lumMod val="50000"/>
                          </a:schemeClr>
                        </a:solidFill>
                      </a:rPr>
                      <a:t> </a:t>
                    </a:r>
                    <a:fld id="{2A968A79-209C-479C-B59D-5ADE170B7CC3}" type="VALUE">
                      <a:rPr lang="hy-AM" sz="800" baseline="0">
                        <a:solidFill>
                          <a:schemeClr val="accent4">
                            <a:lumMod val="50000"/>
                          </a:schemeClr>
                        </a:solidFill>
                      </a:rPr>
                      <a:pPr>
                        <a:defRPr sz="800" b="1" i="0" u="none" strike="noStrike" kern="1200" baseline="0">
                          <a:solidFill>
                            <a:schemeClr val="accent4">
                              <a:lumMod val="50000"/>
                            </a:schemeClr>
                          </a:solidFill>
                          <a:latin typeface="+mn-lt"/>
                          <a:ea typeface="+mn-ea"/>
                          <a:cs typeface="+mn-cs"/>
                        </a:defRPr>
                      </a:pPr>
                      <a:t>[VALUE]</a:t>
                    </a:fld>
                    <a:r>
                      <a:rPr lang="hy-AM" sz="800" baseline="0">
                        <a:solidFill>
                          <a:schemeClr val="accent4">
                            <a:lumMod val="50000"/>
                          </a:schemeClr>
                        </a:solidFill>
                      </a:rPr>
                      <a:t> ծրագիր; 2,4 %</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9-F933-4F12-99C3-D431B9B1E2EE}"/>
                </c:ext>
              </c:extLst>
            </c:dLbl>
            <c:dLbl>
              <c:idx val="5"/>
              <c:layout>
                <c:manualLayout>
                  <c:x val="0"/>
                  <c:y val="-8.6952896159473519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accent2">
                            <a:lumMod val="50000"/>
                          </a:schemeClr>
                        </a:solidFill>
                        <a:latin typeface="+mn-lt"/>
                        <a:ea typeface="+mn-ea"/>
                        <a:cs typeface="+mn-cs"/>
                      </a:defRPr>
                    </a:pPr>
                    <a:fld id="{5470D1CD-E6B3-43D1-AF02-0AA0AAFA8ACF}" type="CATEGORYNAME">
                      <a:rPr lang="hy-AM" sz="800">
                        <a:solidFill>
                          <a:schemeClr val="accent2">
                            <a:lumMod val="50000"/>
                          </a:schemeClr>
                        </a:solidFill>
                      </a:rPr>
                      <a:pPr>
                        <a:defRPr sz="800" b="1" i="0" u="none" strike="noStrike" kern="1200" baseline="0">
                          <a:solidFill>
                            <a:schemeClr val="accent2">
                              <a:lumMod val="50000"/>
                            </a:schemeClr>
                          </a:solidFill>
                          <a:latin typeface="+mn-lt"/>
                          <a:ea typeface="+mn-ea"/>
                          <a:cs typeface="+mn-cs"/>
                        </a:defRPr>
                      </a:pPr>
                      <a:t>[CATEGORY NAME]</a:t>
                    </a:fld>
                    <a:r>
                      <a:rPr lang="hy-AM" sz="800">
                        <a:solidFill>
                          <a:schemeClr val="accent2">
                            <a:lumMod val="50000"/>
                          </a:schemeClr>
                        </a:solidFill>
                      </a:rPr>
                      <a:t>՝</a:t>
                    </a:r>
                    <a:r>
                      <a:rPr lang="hy-AM" sz="800" baseline="0">
                        <a:solidFill>
                          <a:schemeClr val="accent2">
                            <a:lumMod val="50000"/>
                          </a:schemeClr>
                        </a:solidFill>
                      </a:rPr>
                      <a:t> </a:t>
                    </a:r>
                    <a:fld id="{292AE7FF-D66C-47C2-9E3C-3FD219A761EB}" type="VALUE">
                      <a:rPr lang="hy-AM" sz="800" baseline="0">
                        <a:solidFill>
                          <a:schemeClr val="accent2">
                            <a:lumMod val="50000"/>
                          </a:schemeClr>
                        </a:solidFill>
                      </a:rPr>
                      <a:pPr>
                        <a:defRPr sz="800" b="1" i="0" u="none" strike="noStrike" kern="1200" baseline="0">
                          <a:solidFill>
                            <a:schemeClr val="accent2">
                              <a:lumMod val="50000"/>
                            </a:schemeClr>
                          </a:solidFill>
                          <a:latin typeface="+mn-lt"/>
                          <a:ea typeface="+mn-ea"/>
                          <a:cs typeface="+mn-cs"/>
                        </a:defRPr>
                      </a:pPr>
                      <a:t>[VALUE]</a:t>
                    </a:fld>
                    <a:r>
                      <a:rPr lang="hy-AM" sz="800" baseline="0">
                        <a:solidFill>
                          <a:schemeClr val="accent2">
                            <a:lumMod val="50000"/>
                          </a:schemeClr>
                        </a:solidFill>
                      </a:rPr>
                      <a:t> ծրագիր; 3.2%</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19217732939632545"/>
                      <c:h val="7.7682090736072629E-2"/>
                    </c:manualLayout>
                  </c15:layout>
                  <c15:dlblFieldTable/>
                  <c15:showDataLabelsRange val="0"/>
                </c:ext>
                <c:ext xmlns:c16="http://schemas.microsoft.com/office/drawing/2014/chart" uri="{C3380CC4-5D6E-409C-BE32-E72D297353CC}">
                  <c16:uniqueId val="{0000000B-F933-4F12-99C3-D431B9B1E2EE}"/>
                </c:ext>
              </c:extLst>
            </c:dLbl>
            <c:dLbl>
              <c:idx val="6"/>
              <c:layout>
                <c:manualLayout>
                  <c:x val="2.0988658703481426E-2"/>
                  <c:y val="-0.22650269564843847"/>
                </c:manualLayout>
              </c:layout>
              <c:tx>
                <c:rich>
                  <a:bodyPr rot="0" spcFirstLastPara="1" vertOverflow="ellipsis" vert="horz" wrap="square" lIns="38100" tIns="19050" rIns="38100" bIns="19050" anchor="ctr" anchorCtr="1">
                    <a:noAutofit/>
                  </a:bodyPr>
                  <a:lstStyle/>
                  <a:p>
                    <a:pPr>
                      <a:defRPr sz="800" b="1" i="0" u="none" strike="noStrike" kern="1200" baseline="0">
                        <a:solidFill>
                          <a:srgbClr val="003300"/>
                        </a:solidFill>
                        <a:latin typeface="+mn-lt"/>
                        <a:ea typeface="+mn-ea"/>
                        <a:cs typeface="+mn-cs"/>
                      </a:defRPr>
                    </a:pPr>
                    <a:fld id="{D4913EA2-3E16-42E1-A218-6A3D1661DD64}" type="CATEGORYNAME">
                      <a:rPr lang="hy-AM" sz="800">
                        <a:solidFill>
                          <a:srgbClr val="003300"/>
                        </a:solidFill>
                      </a:rPr>
                      <a:pPr>
                        <a:defRPr sz="800" b="1" i="0" u="none" strike="noStrike" kern="1200" baseline="0">
                          <a:solidFill>
                            <a:srgbClr val="003300"/>
                          </a:solidFill>
                          <a:latin typeface="+mn-lt"/>
                          <a:ea typeface="+mn-ea"/>
                          <a:cs typeface="+mn-cs"/>
                        </a:defRPr>
                      </a:pPr>
                      <a:t>[CATEGORY NAME]</a:t>
                    </a:fld>
                    <a:r>
                      <a:rPr lang="hy-AM" sz="800" dirty="0" smtClean="0">
                        <a:solidFill>
                          <a:srgbClr val="003300"/>
                        </a:solidFill>
                      </a:rPr>
                      <a:t>` </a:t>
                    </a:r>
                    <a:fld id="{5D5836AE-3B27-49A6-A2D9-EC934253F563}" type="VALUE">
                      <a:rPr lang="hy-AM" sz="800" baseline="0" smtClean="0">
                        <a:solidFill>
                          <a:srgbClr val="003300"/>
                        </a:solidFill>
                      </a:rPr>
                      <a:pPr>
                        <a:defRPr sz="800" b="1" i="0" u="none" strike="noStrike" kern="1200" baseline="0">
                          <a:solidFill>
                            <a:srgbClr val="003300"/>
                          </a:solidFill>
                          <a:latin typeface="+mn-lt"/>
                          <a:ea typeface="+mn-ea"/>
                          <a:cs typeface="+mn-cs"/>
                        </a:defRPr>
                      </a:pPr>
                      <a:t>[VALUE]</a:t>
                    </a:fld>
                    <a:r>
                      <a:rPr lang="hy-AM" sz="800" baseline="0" dirty="0">
                        <a:solidFill>
                          <a:srgbClr val="003300"/>
                        </a:solidFill>
                      </a:rPr>
                      <a:t> ծրագիր</a:t>
                    </a:r>
                    <a:r>
                      <a:rPr lang="hy-AM" sz="800" baseline="0" dirty="0" smtClean="0">
                        <a:solidFill>
                          <a:srgbClr val="003300"/>
                        </a:solidFill>
                      </a:rPr>
                      <a:t>, 8,87 </a:t>
                    </a:r>
                    <a:r>
                      <a:rPr lang="hy-AM" sz="800" baseline="0" dirty="0">
                        <a:solidFill>
                          <a:srgbClr val="003300"/>
                        </a:solidFill>
                      </a:rPr>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18052055307930512"/>
                      <c:h val="0.152982442276552"/>
                    </c:manualLayout>
                  </c15:layout>
                  <c15:dlblFieldTable/>
                  <c15:showDataLabelsRange val="0"/>
                </c:ext>
                <c:ext xmlns:c16="http://schemas.microsoft.com/office/drawing/2014/chart" uri="{C3380CC4-5D6E-409C-BE32-E72D297353CC}">
                  <c16:uniqueId val="{0000000D-F933-4F12-99C3-D431B9B1E2EE}"/>
                </c:ext>
              </c:extLst>
            </c:dLbl>
            <c:dLbl>
              <c:idx val="7"/>
              <c:layout>
                <c:manualLayout>
                  <c:x val="8.8092191601049863E-2"/>
                  <c:y val="0.10741646638684063"/>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fld id="{79851FB9-64A6-4DC6-A674-318D34F599CF}" type="CATEGORYNAME">
                      <a:rPr lang="hy-AM" sz="800"/>
                      <a:pPr>
                        <a:defRPr sz="800" b="1" i="0" u="none" strike="noStrike" kern="1200" baseline="0">
                          <a:solidFill>
                            <a:schemeClr val="bg1"/>
                          </a:solidFill>
                          <a:latin typeface="+mn-lt"/>
                          <a:ea typeface="+mn-ea"/>
                          <a:cs typeface="+mn-cs"/>
                        </a:defRPr>
                      </a:pPr>
                      <a:t>[CATEGORY NAME]</a:t>
                    </a:fld>
                    <a:r>
                      <a:rPr lang="hy-AM" sz="800" baseline="0" dirty="0" smtClean="0"/>
                      <a:t>՝ </a:t>
                    </a:r>
                    <a:fld id="{CCB6489F-1646-4591-A797-9E555EB66D1D}" type="VALUE">
                      <a:rPr lang="hy-AM" sz="800" baseline="0" smtClean="0"/>
                      <a:pPr>
                        <a:defRPr sz="800" b="1" i="0" u="none" strike="noStrike" kern="1200" baseline="0">
                          <a:solidFill>
                            <a:schemeClr val="bg1"/>
                          </a:solidFill>
                          <a:latin typeface="+mn-lt"/>
                          <a:ea typeface="+mn-ea"/>
                          <a:cs typeface="+mn-cs"/>
                        </a:defRPr>
                      </a:pPr>
                      <a:t>[VALUE]</a:t>
                    </a:fld>
                    <a:r>
                      <a:rPr lang="hy-AM" sz="800" baseline="0" dirty="0"/>
                      <a:t> ծրագիր; 4,54 </a:t>
                    </a:r>
                    <a:r>
                      <a:rPr lang="hy-AM" sz="800" baseline="0" dirty="0" smtClean="0"/>
                      <a:t>% </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24846866797900263"/>
                      <c:h val="0.14351398851914512"/>
                    </c:manualLayout>
                  </c15:layout>
                  <c15:dlblFieldTable/>
                  <c15:showDataLabelsRange val="0"/>
                </c:ext>
                <c:ext xmlns:c16="http://schemas.microsoft.com/office/drawing/2014/chart" uri="{C3380CC4-5D6E-409C-BE32-E72D297353CC}">
                  <c16:uniqueId val="{0000000F-F933-4F12-99C3-D431B9B1E2EE}"/>
                </c:ext>
              </c:extLst>
            </c:dLbl>
            <c:dLbl>
              <c:idx val="8"/>
              <c:layout>
                <c:manualLayout>
                  <c:x val="0.15466352021634611"/>
                  <c:y val="5.4330025289866343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bg2">
                            <a:lumMod val="25000"/>
                          </a:schemeClr>
                        </a:solidFill>
                        <a:latin typeface="+mn-lt"/>
                        <a:ea typeface="+mn-ea"/>
                        <a:cs typeface="+mn-cs"/>
                      </a:defRPr>
                    </a:pPr>
                    <a:fld id="{A6503990-C045-4552-98A7-8ECF42AC6A6E}" type="CATEGORYNAME">
                      <a:rPr lang="hy-AM" sz="800">
                        <a:solidFill>
                          <a:schemeClr val="bg2">
                            <a:lumMod val="25000"/>
                          </a:schemeClr>
                        </a:solidFill>
                      </a:rPr>
                      <a:pPr>
                        <a:defRPr sz="800" b="1" i="0" u="none" strike="noStrike" kern="1200" baseline="0">
                          <a:solidFill>
                            <a:schemeClr val="bg2">
                              <a:lumMod val="25000"/>
                            </a:schemeClr>
                          </a:solidFill>
                          <a:latin typeface="+mn-lt"/>
                          <a:ea typeface="+mn-ea"/>
                          <a:cs typeface="+mn-cs"/>
                        </a:defRPr>
                      </a:pPr>
                      <a:t>[CATEGORY NAME]</a:t>
                    </a:fld>
                    <a:r>
                      <a:rPr lang="hy-AM" sz="800" dirty="0" smtClean="0">
                        <a:solidFill>
                          <a:schemeClr val="bg2">
                            <a:lumMod val="25000"/>
                          </a:schemeClr>
                        </a:solidFill>
                      </a:rPr>
                      <a:t>` </a:t>
                    </a:r>
                    <a:fld id="{0CFA124D-024C-4B4D-9E06-DC0AA48CEEDB}" type="VALUE">
                      <a:rPr lang="hy-AM" sz="800" baseline="0" smtClean="0">
                        <a:solidFill>
                          <a:schemeClr val="bg2">
                            <a:lumMod val="25000"/>
                          </a:schemeClr>
                        </a:solidFill>
                      </a:rPr>
                      <a:pPr>
                        <a:defRPr sz="800" b="1" i="0" u="none" strike="noStrike" kern="1200" baseline="0">
                          <a:solidFill>
                            <a:schemeClr val="bg2">
                              <a:lumMod val="25000"/>
                            </a:schemeClr>
                          </a:solidFill>
                          <a:latin typeface="+mn-lt"/>
                          <a:ea typeface="+mn-ea"/>
                          <a:cs typeface="+mn-cs"/>
                        </a:defRPr>
                      </a:pPr>
                      <a:t>[VALUE]</a:t>
                    </a:fld>
                    <a:r>
                      <a:rPr lang="hy-AM" sz="800" baseline="0" dirty="0">
                        <a:solidFill>
                          <a:schemeClr val="bg2">
                            <a:lumMod val="25000"/>
                          </a:schemeClr>
                        </a:solidFill>
                      </a:rPr>
                      <a:t> ծրագիր; 10,17 %</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20435556355554899"/>
                      <c:h val="0.11895977305509349"/>
                    </c:manualLayout>
                  </c15:layout>
                  <c15:dlblFieldTable/>
                  <c15:showDataLabelsRange val="0"/>
                </c:ext>
                <c:ext xmlns:c16="http://schemas.microsoft.com/office/drawing/2014/chart" uri="{C3380CC4-5D6E-409C-BE32-E72D297353CC}">
                  <c16:uniqueId val="{00000011-F933-4F12-99C3-D431B9B1E2EE}"/>
                </c:ext>
              </c:extLst>
            </c:dLbl>
            <c:dLbl>
              <c:idx val="9"/>
              <c:layout>
                <c:manualLayout>
                  <c:x val="5.2511410396096714E-3"/>
                  <c:y val="-2.7177200936007402E-2"/>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accent4">
                            <a:lumMod val="50000"/>
                          </a:schemeClr>
                        </a:solidFill>
                        <a:latin typeface="+mn-lt"/>
                        <a:ea typeface="+mn-ea"/>
                        <a:cs typeface="+mn-cs"/>
                      </a:defRPr>
                    </a:pPr>
                    <a:fld id="{912619C6-9EB1-43B1-89CB-C246F27A3115}" type="CATEGORYNAME">
                      <a:rPr lang="hy-AM" sz="800"/>
                      <a:pPr>
                        <a:defRPr sz="800" b="1" i="0" u="none" strike="noStrike" kern="1200" baseline="0">
                          <a:solidFill>
                            <a:schemeClr val="accent4">
                              <a:lumMod val="50000"/>
                            </a:schemeClr>
                          </a:solidFill>
                          <a:latin typeface="+mn-lt"/>
                          <a:ea typeface="+mn-ea"/>
                          <a:cs typeface="+mn-cs"/>
                        </a:defRPr>
                      </a:pPr>
                      <a:t>[CATEGORY NAME]</a:t>
                    </a:fld>
                    <a:r>
                      <a:rPr lang="hy-AM" sz="800" dirty="0" smtClean="0"/>
                      <a:t>` </a:t>
                    </a:r>
                    <a:fld id="{A6880CE5-4732-4CFC-9031-519241968793}" type="VALUE">
                      <a:rPr lang="hy-AM" sz="800" baseline="0" smtClean="0"/>
                      <a:pPr>
                        <a:defRPr sz="800" b="1" i="0" u="none" strike="noStrike" kern="1200" baseline="0">
                          <a:solidFill>
                            <a:schemeClr val="accent4">
                              <a:lumMod val="50000"/>
                            </a:schemeClr>
                          </a:solidFill>
                          <a:latin typeface="+mn-lt"/>
                          <a:ea typeface="+mn-ea"/>
                          <a:cs typeface="+mn-cs"/>
                        </a:defRPr>
                      </a:pPr>
                      <a:t>[VALUE]</a:t>
                    </a:fld>
                    <a:r>
                      <a:rPr lang="hy-AM" sz="800" baseline="0" dirty="0"/>
                      <a:t>; </a:t>
                    </a:r>
                    <a:fld id="{B7FEDF2F-BE83-4D2D-A2A2-0D6C47374C00}" type="PERCENTAGE">
                      <a:rPr lang="hy-AM" sz="800" baseline="0"/>
                      <a:pPr>
                        <a:defRPr sz="800" b="1" i="0" u="none" strike="noStrike" kern="1200" baseline="0">
                          <a:solidFill>
                            <a:schemeClr val="accent4">
                              <a:lumMod val="50000"/>
                            </a:schemeClr>
                          </a:solidFill>
                          <a:latin typeface="+mn-lt"/>
                          <a:ea typeface="+mn-ea"/>
                          <a:cs typeface="+mn-cs"/>
                        </a:defRPr>
                      </a:pPr>
                      <a:t>[PERCENTAGE]</a:t>
                    </a:fld>
                    <a:endParaRPr lang="hy-AM" sz="800" baseline="0" dirty="0"/>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13-F933-4F12-99C3-D431B9B1E2EE}"/>
                </c:ext>
              </c:extLst>
            </c:dLbl>
            <c:dLbl>
              <c:idx val="10"/>
              <c:layout>
                <c:manualLayout>
                  <c:x val="0.16993188859785011"/>
                  <c:y val="-2.5419961096327208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2">
                            <a:lumMod val="75000"/>
                          </a:schemeClr>
                        </a:solidFill>
                        <a:latin typeface="+mn-lt"/>
                        <a:ea typeface="+mn-ea"/>
                        <a:cs typeface="+mn-cs"/>
                      </a:defRPr>
                    </a:pPr>
                    <a:fld id="{8D538389-10A5-4A2B-9BF0-B388C4DADBA8}" type="CATEGORYNAME">
                      <a:rPr lang="hy-AM" sz="800">
                        <a:solidFill>
                          <a:schemeClr val="tx2">
                            <a:lumMod val="75000"/>
                          </a:schemeClr>
                        </a:solidFill>
                      </a:rPr>
                      <a:pPr>
                        <a:defRPr sz="800" b="1" i="0" u="none" strike="noStrike" kern="1200" baseline="0">
                          <a:solidFill>
                            <a:schemeClr val="tx2">
                              <a:lumMod val="75000"/>
                            </a:schemeClr>
                          </a:solidFill>
                          <a:latin typeface="+mn-lt"/>
                          <a:ea typeface="+mn-ea"/>
                          <a:cs typeface="+mn-cs"/>
                        </a:defRPr>
                      </a:pPr>
                      <a:t>[CATEGORY NAME]</a:t>
                    </a:fld>
                    <a:r>
                      <a:rPr lang="hy-AM" sz="800" dirty="0">
                        <a:solidFill>
                          <a:schemeClr val="tx2">
                            <a:lumMod val="75000"/>
                          </a:schemeClr>
                        </a:solidFill>
                      </a:rPr>
                      <a:t>՝</a:t>
                    </a:r>
                    <a:r>
                      <a:rPr lang="hy-AM" sz="800" baseline="0" dirty="0">
                        <a:solidFill>
                          <a:schemeClr val="tx2">
                            <a:lumMod val="75000"/>
                          </a:schemeClr>
                        </a:solidFill>
                      </a:rPr>
                      <a:t> </a:t>
                    </a:r>
                    <a:fld id="{AA3E283E-20F4-4D93-9270-5297CF63A0BC}" type="VALUE">
                      <a:rPr lang="hy-AM" sz="800" baseline="0">
                        <a:solidFill>
                          <a:schemeClr val="tx2">
                            <a:lumMod val="75000"/>
                          </a:schemeClr>
                        </a:solidFill>
                      </a:rPr>
                      <a:pPr>
                        <a:defRPr sz="800" b="1" i="0" u="none" strike="noStrike" kern="1200" baseline="0">
                          <a:solidFill>
                            <a:schemeClr val="tx2">
                              <a:lumMod val="75000"/>
                            </a:schemeClr>
                          </a:solidFill>
                          <a:latin typeface="+mn-lt"/>
                          <a:ea typeface="+mn-ea"/>
                          <a:cs typeface="+mn-cs"/>
                        </a:defRPr>
                      </a:pPr>
                      <a:t>[VALUE]</a:t>
                    </a:fld>
                    <a:r>
                      <a:rPr lang="hy-AM" sz="800" baseline="0" dirty="0">
                        <a:solidFill>
                          <a:schemeClr val="tx2">
                            <a:lumMod val="75000"/>
                          </a:schemeClr>
                        </a:solidFill>
                      </a:rPr>
                      <a:t> ծրագիր</a:t>
                    </a:r>
                    <a:r>
                      <a:rPr lang="hy-AM" sz="800" baseline="0" dirty="0" smtClean="0">
                        <a:solidFill>
                          <a:schemeClr val="tx2">
                            <a:lumMod val="75000"/>
                          </a:schemeClr>
                        </a:solidFill>
                      </a:rPr>
                      <a:t>; 4,76 </a:t>
                    </a:r>
                    <a:r>
                      <a:rPr lang="hy-AM" sz="800" baseline="0" dirty="0">
                        <a:solidFill>
                          <a:schemeClr val="tx2">
                            <a:lumMod val="75000"/>
                          </a:schemeClr>
                        </a:solidFill>
                      </a:rPr>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25480584274469831"/>
                      <c:h val="9.6937213180318421E-2"/>
                    </c:manualLayout>
                  </c15:layout>
                  <c15:dlblFieldTable/>
                  <c15:showDataLabelsRange val="0"/>
                </c:ext>
                <c:ext xmlns:c16="http://schemas.microsoft.com/office/drawing/2014/chart" uri="{C3380CC4-5D6E-409C-BE32-E72D297353CC}">
                  <c16:uniqueId val="{00000015-F933-4F12-99C3-D431B9B1E2EE}"/>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6">
                        <a:lumMod val="50000"/>
                      </a:schemeClr>
                    </a:solidFill>
                    <a:latin typeface="+mn-lt"/>
                    <a:ea typeface="+mn-ea"/>
                    <a:cs typeface="+mn-cs"/>
                  </a:defRPr>
                </a:pPr>
                <a:endParaRPr lang="en-US"/>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Sheet1!$A$2:$A$12</c:f>
              <c:strCache>
                <c:ptCount val="11"/>
                <c:pt idx="0">
                  <c:v>փողոցների ասֆալտապատում</c:v>
                </c:pt>
                <c:pt idx="1">
                  <c:v>ջրամատակարարում</c:v>
                </c:pt>
                <c:pt idx="2">
                  <c:v>ոռոգում </c:v>
                </c:pt>
                <c:pt idx="3">
                  <c:v>ԷԽ լուսավորություն</c:v>
                </c:pt>
                <c:pt idx="4">
                  <c:v>ֆոտովոլտային կայաններ</c:v>
                </c:pt>
                <c:pt idx="5">
                  <c:v>գազաֆիկացում </c:v>
                </c:pt>
                <c:pt idx="6">
                  <c:v>մանկապարտեզների վերանորոգում/ կառուցում</c:v>
                </c:pt>
                <c:pt idx="7">
                  <c:v>այգիների, պուակների կառուցում/ վերանորորգում</c:v>
                </c:pt>
                <c:pt idx="8">
                  <c:v>հասարակական շենքեր</c:v>
                </c:pt>
                <c:pt idx="9">
                  <c:v>բազմաբնակարան շենքերի ընդհ․բաժն.սեփ. նորոգում</c:v>
                </c:pt>
                <c:pt idx="10">
                  <c:v>մեքենասարքավորումների և գույքի  ձեռքբերում</c:v>
                </c:pt>
              </c:strCache>
            </c:strRef>
          </c:cat>
          <c:val>
            <c:numRef>
              <c:f>Sheet1!$B$2:$B$12</c:f>
              <c:numCache>
                <c:formatCode>General</c:formatCode>
                <c:ptCount val="11"/>
                <c:pt idx="0">
                  <c:v>368</c:v>
                </c:pt>
                <c:pt idx="1">
                  <c:v>134</c:v>
                </c:pt>
                <c:pt idx="2">
                  <c:v>78</c:v>
                </c:pt>
                <c:pt idx="3">
                  <c:v>161</c:v>
                </c:pt>
                <c:pt idx="4">
                  <c:v>30</c:v>
                </c:pt>
                <c:pt idx="5">
                  <c:v>50</c:v>
                </c:pt>
                <c:pt idx="6">
                  <c:v>93</c:v>
                </c:pt>
                <c:pt idx="7">
                  <c:v>50</c:v>
                </c:pt>
                <c:pt idx="8">
                  <c:v>131</c:v>
                </c:pt>
                <c:pt idx="9">
                  <c:v>37</c:v>
                </c:pt>
                <c:pt idx="10">
                  <c:v>58</c:v>
                </c:pt>
              </c:numCache>
            </c:numRef>
          </c:val>
          <c:extLst xmlns:c16r2="http://schemas.microsoft.com/office/drawing/2015/06/chart">
            <c:ext xmlns:c16="http://schemas.microsoft.com/office/drawing/2014/chart" uri="{C3380CC4-5D6E-409C-BE32-E72D297353CC}">
              <c16:uniqueId val="{00000016-F933-4F12-99C3-D431B9B1E2EE}"/>
            </c:ext>
          </c:extLst>
        </c:ser>
        <c:ser>
          <c:idx val="1"/>
          <c:order val="1"/>
          <c:tx>
            <c:strRef>
              <c:f>Sheet1!$C$1</c:f>
              <c:strCache>
                <c:ptCount val="1"/>
                <c:pt idx="0">
                  <c:v>Столбец1</c:v>
                </c:pt>
              </c:strCache>
            </c:strRef>
          </c:tx>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8-F933-4F12-99C3-D431B9B1E2EE}"/>
              </c:ext>
            </c:extLst>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A-F933-4F12-99C3-D431B9B1E2EE}"/>
              </c:ext>
            </c:extLst>
          </c:dPt>
          <c:dPt>
            <c:idx val="2"/>
            <c:bubble3D val="0"/>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C-F933-4F12-99C3-D431B9B1E2EE}"/>
              </c:ext>
            </c:extLst>
          </c:dPt>
          <c:dPt>
            <c:idx val="3"/>
            <c:bubble3D val="0"/>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E-F933-4F12-99C3-D431B9B1E2EE}"/>
              </c:ext>
            </c:extLst>
          </c:dPt>
          <c:dPt>
            <c:idx val="4"/>
            <c:bubble3D val="0"/>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0-F933-4F12-99C3-D431B9B1E2EE}"/>
              </c:ext>
            </c:extLst>
          </c:dPt>
          <c:dPt>
            <c:idx val="5"/>
            <c:bubble3D val="0"/>
            <c: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2-F933-4F12-99C3-D431B9B1E2EE}"/>
              </c:ext>
            </c:extLst>
          </c:dPt>
          <c:dPt>
            <c:idx val="6"/>
            <c:bubble3D val="0"/>
            <c:spPr>
              <a:gradFill rotWithShape="1">
                <a:gsLst>
                  <a:gs pos="0">
                    <a:schemeClr val="accent1">
                      <a:lumMod val="60000"/>
                      <a:lumMod val="110000"/>
                      <a:satMod val="105000"/>
                      <a:tint val="67000"/>
                    </a:schemeClr>
                  </a:gs>
                  <a:gs pos="50000">
                    <a:schemeClr val="accent1">
                      <a:lumMod val="60000"/>
                      <a:lumMod val="105000"/>
                      <a:satMod val="103000"/>
                      <a:tint val="73000"/>
                    </a:schemeClr>
                  </a:gs>
                  <a:gs pos="100000">
                    <a:schemeClr val="accent1">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4-F933-4F12-99C3-D431B9B1E2EE}"/>
              </c:ext>
            </c:extLst>
          </c:dPt>
          <c:dPt>
            <c:idx val="7"/>
            <c:bubble3D val="0"/>
            <c:spPr>
              <a:gradFill rotWithShape="1">
                <a:gsLst>
                  <a:gs pos="0">
                    <a:schemeClr val="accent2">
                      <a:lumMod val="60000"/>
                      <a:lumMod val="110000"/>
                      <a:satMod val="105000"/>
                      <a:tint val="67000"/>
                    </a:schemeClr>
                  </a:gs>
                  <a:gs pos="50000">
                    <a:schemeClr val="accent2">
                      <a:lumMod val="60000"/>
                      <a:lumMod val="105000"/>
                      <a:satMod val="103000"/>
                      <a:tint val="73000"/>
                    </a:schemeClr>
                  </a:gs>
                  <a:gs pos="100000">
                    <a:schemeClr val="accent2">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6-F933-4F12-99C3-D431B9B1E2EE}"/>
              </c:ext>
            </c:extLst>
          </c:dPt>
          <c:dPt>
            <c:idx val="8"/>
            <c:bubble3D val="0"/>
            <c:spPr>
              <a:gradFill rotWithShape="1">
                <a:gsLst>
                  <a:gs pos="0">
                    <a:schemeClr val="accent3">
                      <a:lumMod val="60000"/>
                      <a:lumMod val="110000"/>
                      <a:satMod val="105000"/>
                      <a:tint val="67000"/>
                    </a:schemeClr>
                  </a:gs>
                  <a:gs pos="50000">
                    <a:schemeClr val="accent3">
                      <a:lumMod val="60000"/>
                      <a:lumMod val="105000"/>
                      <a:satMod val="103000"/>
                      <a:tint val="73000"/>
                    </a:schemeClr>
                  </a:gs>
                  <a:gs pos="100000">
                    <a:schemeClr val="accent3">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8-F933-4F12-99C3-D431B9B1E2EE}"/>
              </c:ext>
            </c:extLst>
          </c:dPt>
          <c:dPt>
            <c:idx val="9"/>
            <c:bubble3D val="0"/>
            <c:spPr>
              <a:gradFill rotWithShape="1">
                <a:gsLst>
                  <a:gs pos="0">
                    <a:schemeClr val="accent4">
                      <a:lumMod val="60000"/>
                      <a:lumMod val="110000"/>
                      <a:satMod val="105000"/>
                      <a:tint val="67000"/>
                    </a:schemeClr>
                  </a:gs>
                  <a:gs pos="50000">
                    <a:schemeClr val="accent4">
                      <a:lumMod val="60000"/>
                      <a:lumMod val="105000"/>
                      <a:satMod val="103000"/>
                      <a:tint val="73000"/>
                    </a:schemeClr>
                  </a:gs>
                  <a:gs pos="100000">
                    <a:schemeClr val="accent4">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A-F933-4F12-99C3-D431B9B1E2EE}"/>
              </c:ext>
            </c:extLst>
          </c:dPt>
          <c:dPt>
            <c:idx val="10"/>
            <c:bubble3D val="0"/>
            <c:spPr>
              <a:gradFill rotWithShape="1">
                <a:gsLst>
                  <a:gs pos="0">
                    <a:schemeClr val="accent5">
                      <a:lumMod val="60000"/>
                      <a:lumMod val="110000"/>
                      <a:satMod val="105000"/>
                      <a:tint val="67000"/>
                    </a:schemeClr>
                  </a:gs>
                  <a:gs pos="50000">
                    <a:schemeClr val="accent5">
                      <a:lumMod val="60000"/>
                      <a:lumMod val="105000"/>
                      <a:satMod val="103000"/>
                      <a:tint val="73000"/>
                    </a:schemeClr>
                  </a:gs>
                  <a:gs pos="100000">
                    <a:schemeClr val="accent5">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C-F933-4F12-99C3-D431B9B1E2E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65000"/>
                        <a:lumOff val="35000"/>
                      </a:schemeClr>
                    </a:solidFill>
                    <a:latin typeface="+mn-lt"/>
                    <a:ea typeface="+mn-ea"/>
                    <a:cs typeface="+mn-cs"/>
                  </a:defRPr>
                </a:pPr>
                <a:endParaRPr lang="en-US"/>
              </a:p>
            </c:txPr>
            <c:dLblPos val="inEnd"/>
            <c:showLegendKey val="0"/>
            <c:showVal val="0"/>
            <c:showCatName val="1"/>
            <c:showSerName val="0"/>
            <c:showPercent val="0"/>
            <c:showBubbleSize val="0"/>
            <c:showLeaderLines val="1"/>
            <c:leaderLines>
              <c:spPr>
                <a:ln w="9525">
                  <a:solidFill>
                    <a:schemeClr val="tx1">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Sheet1!$A$2:$A$12</c:f>
              <c:strCache>
                <c:ptCount val="11"/>
                <c:pt idx="0">
                  <c:v>փողոցների ասֆալտապատում</c:v>
                </c:pt>
                <c:pt idx="1">
                  <c:v>ջրամատակարարում</c:v>
                </c:pt>
                <c:pt idx="2">
                  <c:v>ոռոգում </c:v>
                </c:pt>
                <c:pt idx="3">
                  <c:v>ԷԽ լուսավորություն</c:v>
                </c:pt>
                <c:pt idx="4">
                  <c:v>ֆոտովոլտային կայաններ</c:v>
                </c:pt>
                <c:pt idx="5">
                  <c:v>գազաֆիկացում </c:v>
                </c:pt>
                <c:pt idx="6">
                  <c:v>մանկապարտեզների վերանորոգում/ կառուցում</c:v>
                </c:pt>
                <c:pt idx="7">
                  <c:v>այգիների, պուակների կառուցում/ վերանորորգում</c:v>
                </c:pt>
                <c:pt idx="8">
                  <c:v>հասարակական շենքեր</c:v>
                </c:pt>
                <c:pt idx="9">
                  <c:v>բազմաբնակարան շենքերի ընդհ․բաժն.սեփ. նորոգում</c:v>
                </c:pt>
                <c:pt idx="10">
                  <c:v>մեքենասարքավորումների և գույքի  ձեռքբերում</c:v>
                </c:pt>
              </c:strCache>
            </c:strRef>
          </c:cat>
          <c:val>
            <c:numRef>
              <c:f>Sheet1!$C$2:$C$12</c:f>
              <c:numCache>
                <c:formatCode>General</c:formatCode>
                <c:ptCount val="11"/>
              </c:numCache>
            </c:numRef>
          </c:val>
          <c:extLst xmlns:c16r2="http://schemas.microsoft.com/office/drawing/2015/06/chart">
            <c:ext xmlns:c16="http://schemas.microsoft.com/office/drawing/2014/chart" uri="{C3380CC4-5D6E-409C-BE32-E72D297353CC}">
              <c16:uniqueId val="{0000002D-F933-4F12-99C3-D431B9B1E2EE}"/>
            </c:ext>
          </c:extLst>
        </c:ser>
        <c:dLbls>
          <c:dLblPos val="in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7">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1" u="none" strike="noStrike" kern="1200" cap="none" spc="20" baseline="0">
                <a:solidFill>
                  <a:srgbClr val="663300"/>
                </a:solidFill>
                <a:latin typeface="+mn-lt"/>
                <a:ea typeface="+mn-ea"/>
                <a:cs typeface="+mn-cs"/>
              </a:defRPr>
            </a:pPr>
            <a:r>
              <a:rPr lang="hy-AM" sz="1100" b="1" i="0" u="none" strike="noStrike" kern="1200" cap="all" spc="50" baseline="0" dirty="0" smtClean="0">
                <a:solidFill>
                  <a:srgbClr val="663300"/>
                </a:solidFill>
                <a:latin typeface="GHEA Grapalat" panose="02000506050000020003" pitchFamily="50" charset="0"/>
                <a:ea typeface="+mn-ea"/>
                <a:cs typeface="+mn-cs"/>
              </a:rPr>
              <a:t>2021 ԹՎԱԿԱՆԻՆ ՀԱՎԱՆՈՒԹՅԱՆ ԱՐԺԱՆԱՑԱԾ 678 ԾՐԱԳՐԵՐ, ԸՆԴՀԱՆՈՒՐ </a:t>
            </a:r>
            <a:r>
              <a:rPr lang="hy-AM" sz="1100" b="1" i="0" u="sng" strike="noStrike" kern="1200" cap="all" spc="50" baseline="0" dirty="0" smtClean="0">
                <a:solidFill>
                  <a:srgbClr val="663300"/>
                </a:solidFill>
                <a:effectLst>
                  <a:outerShdw blurRad="38100" dist="38100" dir="2700000" algn="tl">
                    <a:srgbClr val="000000">
                      <a:alpha val="43137"/>
                    </a:srgbClr>
                  </a:outerShdw>
                </a:effectLst>
                <a:latin typeface="GHEA Grapalat" panose="02000506050000020003" pitchFamily="50" charset="0"/>
                <a:ea typeface="+mn-ea"/>
                <a:cs typeface="+mn-cs"/>
              </a:rPr>
              <a:t>48,4 ՄԼՐԴ</a:t>
            </a:r>
            <a:r>
              <a:rPr lang="hy-AM" sz="1100" b="1" i="0" u="none" strike="noStrike" kern="1200" cap="all" spc="50" baseline="0" dirty="0" smtClean="0">
                <a:solidFill>
                  <a:srgbClr val="663300"/>
                </a:solidFill>
                <a:latin typeface="GHEA Grapalat" panose="02000506050000020003" pitchFamily="50" charset="0"/>
                <a:ea typeface="+mn-ea"/>
                <a:cs typeface="+mn-cs"/>
              </a:rPr>
              <a:t> ԴՐԱՄ ԱՐԺԵՔՈՎ ԸՍՏ ՈԼՈՐՏՆԵՐԻ</a:t>
            </a:r>
            <a:endParaRPr lang="hy-AM" sz="1100" b="1" i="0" u="none" strike="noStrike" kern="1200" cap="all" spc="50" baseline="0" dirty="0">
              <a:solidFill>
                <a:srgbClr val="663300"/>
              </a:solidFill>
              <a:latin typeface="GHEA Grapalat" panose="02000506050000020003" pitchFamily="50" charset="0"/>
              <a:ea typeface="+mn-ea"/>
              <a:cs typeface="+mn-cs"/>
            </a:endParaRPr>
          </a:p>
        </c:rich>
      </c:tx>
      <c:layout>
        <c:manualLayout>
          <c:xMode val="edge"/>
          <c:yMode val="edge"/>
          <c:x val="0.12498890057335418"/>
          <c:y val="3.7533822277112448E-4"/>
        </c:manualLayout>
      </c:layout>
      <c:overlay val="0"/>
      <c:spPr>
        <a:noFill/>
        <a:ln>
          <a:noFill/>
        </a:ln>
        <a:effectLst/>
      </c:spPr>
    </c:title>
    <c:autoTitleDeleted val="0"/>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6851193350095135E-2"/>
          <c:y val="0.18843843741986779"/>
          <c:w val="0.93084153543307091"/>
          <c:h val="0.81127925096109543"/>
        </c:manualLayout>
      </c:layout>
      <c:pie3DChart>
        <c:varyColors val="1"/>
        <c:ser>
          <c:idx val="0"/>
          <c:order val="0"/>
          <c:tx>
            <c:strRef>
              <c:f>Sheet1!$B$1</c:f>
              <c:strCache>
                <c:ptCount val="1"/>
                <c:pt idx="0">
                  <c:v>ՀՀ պետական բյուջեից տրամադրված գումարներ՝ ըստ մարզերի</c:v>
                </c:pt>
              </c:strCache>
            </c:strRef>
          </c:tx>
          <c:dPt>
            <c:idx val="0"/>
            <c:bubble3D val="0"/>
            <c:spPr>
              <a:blipFill>
                <a:blip xmlns:r="http://schemas.openxmlformats.org/officeDocument/2006/relationships" r:embed="rId1"/>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1-F933-4F12-99C3-D431B9B1E2EE}"/>
              </c:ext>
            </c:extLst>
          </c:dPt>
          <c:dPt>
            <c:idx val="1"/>
            <c:bubble3D val="0"/>
            <c:explosion val="4"/>
            <c:spPr>
              <a:gradFill flip="none" rotWithShape="1">
                <a:gsLst>
                  <a:gs pos="0">
                    <a:srgbClr val="00B0F0"/>
                  </a:gs>
                  <a:gs pos="91000">
                    <a:schemeClr val="accent1">
                      <a:tint val="44500"/>
                      <a:satMod val="160000"/>
                    </a:schemeClr>
                  </a:gs>
                  <a:gs pos="100000">
                    <a:schemeClr val="accent1">
                      <a:tint val="23500"/>
                      <a:satMod val="160000"/>
                    </a:schemeClr>
                  </a:gs>
                </a:gsLst>
                <a:lin ang="8100000" scaled="1"/>
                <a:tileRect/>
              </a:gradFill>
              <a:ln>
                <a:noFill/>
              </a:ln>
              <a:effectLst/>
              <a:sp3d/>
            </c:spPr>
            <c:extLst xmlns:c16r2="http://schemas.microsoft.com/office/drawing/2015/06/chart">
              <c:ext xmlns:c16="http://schemas.microsoft.com/office/drawing/2014/chart" uri="{C3380CC4-5D6E-409C-BE32-E72D297353CC}">
                <c16:uniqueId val="{00000003-F933-4F12-99C3-D431B9B1E2EE}"/>
              </c:ext>
            </c:extLst>
          </c:dPt>
          <c:dPt>
            <c:idx val="2"/>
            <c:bubble3D val="0"/>
            <c:explosion val="3"/>
            <c:spPr>
              <a:blipFill>
                <a:blip xmlns:r="http://schemas.openxmlformats.org/officeDocument/2006/relationships" r:embed="rId2"/>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5-F933-4F12-99C3-D431B9B1E2EE}"/>
              </c:ext>
            </c:extLst>
          </c:dPt>
          <c:dPt>
            <c:idx val="3"/>
            <c:bubble3D val="0"/>
            <c:explosion val="5"/>
            <c:spPr>
              <a:gradFill flip="none" rotWithShape="1">
                <a:gsLst>
                  <a:gs pos="0">
                    <a:srgbClr val="00B050"/>
                  </a:gs>
                  <a:gs pos="83000">
                    <a:schemeClr val="accent6">
                      <a:lumMod val="75000"/>
                      <a:tint val="44500"/>
                      <a:satMod val="160000"/>
                    </a:schemeClr>
                  </a:gs>
                  <a:gs pos="100000">
                    <a:schemeClr val="accent6">
                      <a:lumMod val="75000"/>
                      <a:tint val="23500"/>
                      <a:satMod val="160000"/>
                    </a:schemeClr>
                  </a:gs>
                </a:gsLst>
                <a:path path="circle">
                  <a:fillToRect l="50000" t="50000" r="50000" b="50000"/>
                </a:path>
                <a:tileRect/>
              </a:gradFill>
              <a:ln>
                <a:noFill/>
              </a:ln>
              <a:effectLst/>
              <a:sp3d/>
            </c:spPr>
            <c:extLst xmlns:c16r2="http://schemas.microsoft.com/office/drawing/2015/06/chart">
              <c:ext xmlns:c16="http://schemas.microsoft.com/office/drawing/2014/chart" uri="{C3380CC4-5D6E-409C-BE32-E72D297353CC}">
                <c16:uniqueId val="{00000007-F933-4F12-99C3-D431B9B1E2EE}"/>
              </c:ext>
            </c:extLst>
          </c:dPt>
          <c:dPt>
            <c:idx val="4"/>
            <c:bubble3D val="0"/>
            <c:explosion val="6"/>
            <c:spPr>
              <a:blipFill>
                <a:blip xmlns:r="http://schemas.openxmlformats.org/officeDocument/2006/relationships" r:embed="rId3"/>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9-F933-4F12-99C3-D431B9B1E2EE}"/>
              </c:ext>
            </c:extLst>
          </c:dPt>
          <c:dPt>
            <c:idx val="5"/>
            <c:bubble3D val="0"/>
            <c:explosion val="5"/>
            <c:spPr>
              <a:gradFill rotWithShape="1">
                <a:gsLst>
                  <a:gs pos="0">
                    <a:srgbClr val="92D050"/>
                  </a:gs>
                  <a:gs pos="83000">
                    <a:schemeClr val="accent6">
                      <a:lumMod val="75000"/>
                      <a:tint val="44500"/>
                      <a:satMod val="160000"/>
                    </a:schemeClr>
                  </a:gs>
                  <a:gs pos="100000">
                    <a:schemeClr val="accent6">
                      <a:lumMod val="75000"/>
                      <a:tint val="23500"/>
                      <a:satMod val="160000"/>
                    </a:schemeClr>
                  </a:gs>
                </a:gsLst>
                <a:path path="circle">
                  <a:fillToRect l="50000" t="50000" r="50000" b="50000"/>
                </a:path>
              </a:gradFill>
              <a:ln>
                <a:noFill/>
              </a:ln>
              <a:effectLst/>
              <a:sp3d/>
            </c:spPr>
            <c:extLst xmlns:c16r2="http://schemas.microsoft.com/office/drawing/2015/06/chart">
              <c:ext xmlns:c16="http://schemas.microsoft.com/office/drawing/2014/chart" uri="{C3380CC4-5D6E-409C-BE32-E72D297353CC}">
                <c16:uniqueId val="{0000000B-F933-4F12-99C3-D431B9B1E2EE}"/>
              </c:ext>
            </c:extLst>
          </c:dPt>
          <c:dPt>
            <c:idx val="6"/>
            <c:bubble3D val="0"/>
            <c:explosion val="5"/>
            <c:spPr>
              <a:blipFill>
                <a:blip xmlns:r="http://schemas.openxmlformats.org/officeDocument/2006/relationships" r:embed="rId4"/>
                <a:tile tx="0" ty="0" sx="100000" sy="100000" flip="none" algn="tl"/>
              </a:blipFill>
              <a:ln>
                <a:noFill/>
              </a:ln>
              <a:effectLst/>
              <a:sp3d/>
            </c:spPr>
            <c:extLst xmlns:c16r2="http://schemas.microsoft.com/office/drawing/2015/06/chart">
              <c:ext xmlns:c16="http://schemas.microsoft.com/office/drawing/2014/chart" uri="{C3380CC4-5D6E-409C-BE32-E72D297353CC}">
                <c16:uniqueId val="{0000000D-F933-4F12-99C3-D431B9B1E2EE}"/>
              </c:ext>
            </c:extLst>
          </c:dPt>
          <c:dPt>
            <c:idx val="7"/>
            <c:bubble3D val="0"/>
            <c:explosion val="5"/>
            <c:spPr>
              <a:gradFill flip="none" rotWithShape="1">
                <a:gsLst>
                  <a:gs pos="0">
                    <a:srgbClr val="99FF33"/>
                  </a:gs>
                  <a:gs pos="89000">
                    <a:schemeClr val="accent6">
                      <a:lumMod val="40000"/>
                      <a:lumOff val="60000"/>
                    </a:schemeClr>
                  </a:gs>
                  <a:gs pos="100000">
                    <a:schemeClr val="accent1">
                      <a:tint val="23500"/>
                      <a:satMod val="160000"/>
                    </a:schemeClr>
                  </a:gs>
                </a:gsLst>
                <a:path path="circle">
                  <a:fillToRect l="50000" t="50000" r="50000" b="50000"/>
                </a:path>
                <a:tileRect/>
              </a:gradFill>
              <a:ln>
                <a:noFill/>
              </a:ln>
              <a:effectLst/>
              <a:sp3d/>
            </c:spPr>
            <c:extLst xmlns:c16r2="http://schemas.microsoft.com/office/drawing/2015/06/chart">
              <c:ext xmlns:c16="http://schemas.microsoft.com/office/drawing/2014/chart" uri="{C3380CC4-5D6E-409C-BE32-E72D297353CC}">
                <c16:uniqueId val="{0000000F-F933-4F12-99C3-D431B9B1E2EE}"/>
              </c:ext>
            </c:extLst>
          </c:dPt>
          <c:dPt>
            <c:idx val="8"/>
            <c:bubble3D val="0"/>
            <c:explosion val="4"/>
            <c:spPr>
              <a:gradFill rotWithShape="1">
                <a:gsLst>
                  <a:gs pos="0">
                    <a:schemeClr val="accent1"/>
                  </a:gs>
                  <a:gs pos="83000">
                    <a:schemeClr val="accent6">
                      <a:lumMod val="75000"/>
                      <a:tint val="44500"/>
                      <a:satMod val="160000"/>
                    </a:schemeClr>
                  </a:gs>
                  <a:gs pos="100000">
                    <a:schemeClr val="accent6">
                      <a:lumMod val="75000"/>
                      <a:tint val="23500"/>
                      <a:satMod val="160000"/>
                    </a:schemeClr>
                  </a:gs>
                </a:gsLst>
                <a:path path="circle">
                  <a:fillToRect l="50000" t="50000" r="50000" b="50000"/>
                </a:path>
              </a:gradFill>
              <a:ln>
                <a:noFill/>
              </a:ln>
              <a:effectLst/>
              <a:sp3d/>
            </c:spPr>
            <c:extLst xmlns:c16r2="http://schemas.microsoft.com/office/drawing/2015/06/chart">
              <c:ext xmlns:c16="http://schemas.microsoft.com/office/drawing/2014/chart" uri="{C3380CC4-5D6E-409C-BE32-E72D297353CC}">
                <c16:uniqueId val="{00000011-F933-4F12-99C3-D431B9B1E2EE}"/>
              </c:ext>
            </c:extLst>
          </c:dPt>
          <c:dPt>
            <c:idx val="9"/>
            <c:bubble3D val="0"/>
            <c:explosion val="7"/>
            <c:spPr>
              <a:gradFill rotWithShape="1">
                <a:gsLst>
                  <a:gs pos="0">
                    <a:schemeClr val="accent5">
                      <a:lumMod val="75000"/>
                    </a:schemeClr>
                  </a:gs>
                  <a:gs pos="80000">
                    <a:schemeClr val="accent4">
                      <a:lumMod val="60000"/>
                      <a:lumMod val="105000"/>
                      <a:satMod val="103000"/>
                      <a:tint val="73000"/>
                    </a:schemeClr>
                  </a:gs>
                  <a:gs pos="100000">
                    <a:schemeClr val="accent4">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3-F933-4F12-99C3-D431B9B1E2EE}"/>
              </c:ext>
            </c:extLst>
          </c:dPt>
          <c:dPt>
            <c:idx val="10"/>
            <c:bubble3D val="0"/>
            <c:explosion val="12"/>
            <c:spPr>
              <a:gradFill rotWithShape="1">
                <a:gsLst>
                  <a:gs pos="0">
                    <a:schemeClr val="accent5">
                      <a:lumMod val="60000"/>
                      <a:lumMod val="110000"/>
                      <a:satMod val="105000"/>
                      <a:tint val="67000"/>
                    </a:schemeClr>
                  </a:gs>
                  <a:gs pos="50000">
                    <a:srgbClr val="FFFF00"/>
                  </a:gs>
                  <a:gs pos="100000">
                    <a:schemeClr val="accent5">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5-F933-4F12-99C3-D431B9B1E2EE}"/>
              </c:ext>
            </c:extLst>
          </c:dPt>
          <c:dPt>
            <c:idx val="11"/>
            <c:bubble3D val="0"/>
            <c:spPr>
              <a:gradFill rotWithShape="1">
                <a:gsLst>
                  <a:gs pos="0">
                    <a:schemeClr val="accent6">
                      <a:lumMod val="60000"/>
                      <a:tint val="65000"/>
                      <a:shade val="92000"/>
                      <a:satMod val="130000"/>
                    </a:schemeClr>
                  </a:gs>
                  <a:gs pos="45000">
                    <a:schemeClr val="accent6">
                      <a:lumMod val="60000"/>
                      <a:tint val="60000"/>
                      <a:shade val="99000"/>
                      <a:satMod val="120000"/>
                    </a:schemeClr>
                  </a:gs>
                  <a:gs pos="100000">
                    <a:schemeClr val="accent6">
                      <a:lumMod val="60000"/>
                      <a:tint val="55000"/>
                      <a:satMod val="140000"/>
                    </a:schemeClr>
                  </a:gs>
                </a:gsLst>
                <a:path path="circle">
                  <a:fillToRect l="100000" t="100000" r="100000" b="100000"/>
                </a:path>
              </a:gradFill>
              <a:ln>
                <a:noFill/>
              </a:ln>
              <a:effectLst/>
              <a:sp3d/>
            </c:spPr>
            <c:extLst xmlns:c16r2="http://schemas.microsoft.com/office/drawing/2015/06/chart">
              <c:ext xmlns:c16="http://schemas.microsoft.com/office/drawing/2014/chart" uri="{C3380CC4-5D6E-409C-BE32-E72D297353CC}">
                <c16:uniqueId val="{00000017-9C99-4AD2-B162-7083BD284C59}"/>
              </c:ext>
            </c:extLst>
          </c:dPt>
          <c:dPt>
            <c:idx val="12"/>
            <c:bubble3D val="0"/>
            <c:spPr>
              <a:gradFill rotWithShape="1">
                <a:gsLst>
                  <a:gs pos="0">
                    <a:schemeClr val="accent1">
                      <a:lumMod val="80000"/>
                      <a:lumOff val="20000"/>
                      <a:tint val="65000"/>
                      <a:shade val="92000"/>
                      <a:satMod val="130000"/>
                    </a:schemeClr>
                  </a:gs>
                  <a:gs pos="45000">
                    <a:schemeClr val="accent1">
                      <a:lumMod val="80000"/>
                      <a:lumOff val="20000"/>
                      <a:tint val="60000"/>
                      <a:shade val="99000"/>
                      <a:satMod val="120000"/>
                    </a:schemeClr>
                  </a:gs>
                  <a:gs pos="100000">
                    <a:schemeClr val="accent1">
                      <a:lumMod val="80000"/>
                      <a:lumOff val="20000"/>
                      <a:tint val="55000"/>
                      <a:satMod val="140000"/>
                    </a:schemeClr>
                  </a:gs>
                </a:gsLst>
                <a:path path="circle">
                  <a:fillToRect l="100000" t="100000" r="100000" b="100000"/>
                </a:path>
              </a:gradFill>
              <a:ln>
                <a:noFill/>
              </a:ln>
              <a:effectLst/>
              <a:sp3d/>
            </c:spPr>
            <c:extLst xmlns:c16r2="http://schemas.microsoft.com/office/drawing/2015/06/chart">
              <c:ext xmlns:c16="http://schemas.microsoft.com/office/drawing/2014/chart" uri="{C3380CC4-5D6E-409C-BE32-E72D297353CC}">
                <c16:uniqueId val="{00000019-9C99-4AD2-B162-7083BD284C59}"/>
              </c:ext>
            </c:extLst>
          </c:dPt>
          <c:dPt>
            <c:idx val="13"/>
            <c:bubble3D val="0"/>
            <c:spPr>
              <a:gradFill rotWithShape="1">
                <a:gsLst>
                  <a:gs pos="0">
                    <a:schemeClr val="accent2">
                      <a:lumMod val="80000"/>
                      <a:lumOff val="20000"/>
                      <a:tint val="65000"/>
                      <a:shade val="92000"/>
                      <a:satMod val="130000"/>
                    </a:schemeClr>
                  </a:gs>
                  <a:gs pos="45000">
                    <a:schemeClr val="accent2">
                      <a:lumMod val="80000"/>
                      <a:lumOff val="20000"/>
                      <a:tint val="60000"/>
                      <a:shade val="99000"/>
                      <a:satMod val="120000"/>
                    </a:schemeClr>
                  </a:gs>
                  <a:gs pos="100000">
                    <a:schemeClr val="accent2">
                      <a:lumMod val="80000"/>
                      <a:lumOff val="20000"/>
                      <a:tint val="55000"/>
                      <a:satMod val="140000"/>
                    </a:schemeClr>
                  </a:gs>
                </a:gsLst>
                <a:path path="circle">
                  <a:fillToRect l="100000" t="100000" r="100000" b="100000"/>
                </a:path>
              </a:gradFill>
              <a:ln>
                <a:noFill/>
              </a:ln>
              <a:effectLst/>
              <a:sp3d/>
            </c:spPr>
            <c:extLst xmlns:c16r2="http://schemas.microsoft.com/office/drawing/2015/06/chart">
              <c:ext xmlns:c16="http://schemas.microsoft.com/office/drawing/2014/chart" uri="{C3380CC4-5D6E-409C-BE32-E72D297353CC}">
                <c16:uniqueId val="{0000001B-9C99-4AD2-B162-7083BD284C59}"/>
              </c:ext>
            </c:extLst>
          </c:dPt>
          <c:dLbls>
            <c:dLbl>
              <c:idx val="0"/>
              <c:layout>
                <c:manualLayout>
                  <c:x val="-0.13264964561312867"/>
                  <c:y val="6.9701574384541651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1"/>
                        </a:solidFill>
                        <a:latin typeface="+mn-lt"/>
                        <a:ea typeface="+mn-ea"/>
                        <a:cs typeface="+mn-cs"/>
                      </a:defRPr>
                    </a:pPr>
                    <a:fld id="{FE5B4FAA-1817-495E-B819-6672453AFDE7}" type="CATEGORYNAME">
                      <a:rPr lang="hy-AM" sz="800">
                        <a:solidFill>
                          <a:schemeClr val="tx1"/>
                        </a:solidFill>
                      </a:rPr>
                      <a:pPr>
                        <a:defRPr sz="800" b="1" i="0" u="none" strike="noStrike" kern="1200" baseline="0">
                          <a:solidFill>
                            <a:schemeClr val="tx1"/>
                          </a:solidFill>
                          <a:latin typeface="+mn-lt"/>
                          <a:ea typeface="+mn-ea"/>
                          <a:cs typeface="+mn-cs"/>
                        </a:defRPr>
                      </a:pPr>
                      <a:t>[CATEGORY NAME]</a:t>
                    </a:fld>
                    <a:r>
                      <a:rPr lang="hy-AM" sz="800" baseline="0" dirty="0" smtClean="0">
                        <a:solidFill>
                          <a:schemeClr val="tx1"/>
                        </a:solidFill>
                      </a:rPr>
                      <a:t>՝ </a:t>
                    </a:r>
                    <a:fld id="{402442F1-5851-4DCA-A3BC-AD463F3086D0}" type="VALUE">
                      <a:rPr lang="hy-AM" sz="800" baseline="0" smtClean="0">
                        <a:solidFill>
                          <a:schemeClr val="tx1"/>
                        </a:solidFill>
                      </a:rPr>
                      <a:pPr>
                        <a:defRPr sz="800" b="1" i="0" u="none" strike="noStrike" kern="1200" baseline="0">
                          <a:solidFill>
                            <a:schemeClr val="tx1"/>
                          </a:solidFill>
                          <a:latin typeface="+mn-lt"/>
                          <a:ea typeface="+mn-ea"/>
                          <a:cs typeface="+mn-cs"/>
                        </a:defRPr>
                      </a:pPr>
                      <a:t>[VALUE]</a:t>
                    </a:fld>
                    <a:r>
                      <a:rPr lang="hy-AM" sz="800" baseline="0" dirty="0">
                        <a:solidFill>
                          <a:schemeClr val="tx1"/>
                        </a:solidFill>
                      </a:rPr>
                      <a:t> ծրագիր</a:t>
                    </a:r>
                    <a:r>
                      <a:rPr lang="hy-AM" sz="800" baseline="0" dirty="0" smtClean="0">
                        <a:solidFill>
                          <a:schemeClr val="tx1"/>
                        </a:solidFill>
                      </a:rPr>
                      <a:t>, 31,2</a:t>
                    </a:r>
                    <a:r>
                      <a:rPr lang="hy-AM" sz="800" baseline="0" dirty="0">
                        <a:solidFill>
                          <a:schemeClr val="tx1"/>
                        </a:solidFill>
                      </a:rPr>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30824311725656262"/>
                      <c:h val="0.10094228652040504"/>
                    </c:manualLayout>
                  </c15:layout>
                  <c15:dlblFieldTable/>
                  <c15:showDataLabelsRange val="0"/>
                </c:ext>
                <c:ext xmlns:c16="http://schemas.microsoft.com/office/drawing/2014/chart" uri="{C3380CC4-5D6E-409C-BE32-E72D297353CC}">
                  <c16:uniqueId val="{00000001-F933-4F12-99C3-D431B9B1E2EE}"/>
                </c:ext>
              </c:extLst>
            </c:dLbl>
            <c:dLbl>
              <c:idx val="1"/>
              <c:layout>
                <c:manualLayout>
                  <c:x val="-0.12758119403114157"/>
                  <c:y val="-0.17232362249744512"/>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bg2">
                            <a:lumMod val="25000"/>
                          </a:schemeClr>
                        </a:solidFill>
                        <a:latin typeface="+mn-lt"/>
                        <a:ea typeface="+mn-ea"/>
                        <a:cs typeface="+mn-cs"/>
                      </a:defRPr>
                    </a:pPr>
                    <a:r>
                      <a:rPr lang="hy-AM" sz="800" dirty="0" smtClean="0">
                        <a:solidFill>
                          <a:schemeClr val="bg2">
                            <a:lumMod val="25000"/>
                          </a:schemeClr>
                        </a:solidFill>
                      </a:rPr>
                      <a:t>ջրամատակարարում՝</a:t>
                    </a:r>
                    <a:r>
                      <a:rPr lang="hy-AM" sz="800" baseline="0" dirty="0" smtClean="0">
                        <a:solidFill>
                          <a:schemeClr val="bg2">
                            <a:lumMod val="25000"/>
                          </a:schemeClr>
                        </a:solidFill>
                      </a:rPr>
                      <a:t> </a:t>
                    </a:r>
                    <a:fld id="{B0049462-4A32-4F3F-84C6-619E0927E800}" type="VALUE">
                      <a:rPr lang="en-US" sz="800" baseline="0" smtClean="0">
                        <a:solidFill>
                          <a:schemeClr val="bg2">
                            <a:lumMod val="25000"/>
                          </a:schemeClr>
                        </a:solidFill>
                      </a:rPr>
                      <a:pPr>
                        <a:defRPr sz="800" b="1" i="0" u="none" strike="noStrike" kern="1200" baseline="0">
                          <a:solidFill>
                            <a:schemeClr val="bg2">
                              <a:lumMod val="25000"/>
                            </a:schemeClr>
                          </a:solidFill>
                          <a:latin typeface="+mn-lt"/>
                          <a:ea typeface="+mn-ea"/>
                          <a:cs typeface="+mn-cs"/>
                        </a:defRPr>
                      </a:pPr>
                      <a:t>[VALUE]</a:t>
                    </a:fld>
                    <a:r>
                      <a:rPr lang="en-US" sz="800" baseline="0" dirty="0">
                        <a:solidFill>
                          <a:schemeClr val="bg2">
                            <a:lumMod val="25000"/>
                          </a:schemeClr>
                        </a:solidFill>
                      </a:rPr>
                      <a:t> </a:t>
                    </a:r>
                    <a:r>
                      <a:rPr lang="en-US" sz="800" baseline="0" dirty="0" err="1">
                        <a:solidFill>
                          <a:schemeClr val="bg2">
                            <a:lumMod val="25000"/>
                          </a:schemeClr>
                        </a:solidFill>
                      </a:rPr>
                      <a:t>ծրագիր</a:t>
                    </a:r>
                    <a:r>
                      <a:rPr lang="en-US" sz="800" baseline="0" dirty="0" smtClean="0">
                        <a:solidFill>
                          <a:schemeClr val="bg2">
                            <a:lumMod val="25000"/>
                          </a:schemeClr>
                        </a:solidFill>
                      </a:rPr>
                      <a:t>; </a:t>
                    </a:r>
                    <a:fld id="{E728CE3E-2AF1-4C0B-9F22-4392E060ACF2}" type="PERCENTAGE">
                      <a:rPr lang="en-US" sz="800" baseline="0" smtClean="0">
                        <a:solidFill>
                          <a:schemeClr val="bg2">
                            <a:lumMod val="25000"/>
                          </a:schemeClr>
                        </a:solidFill>
                      </a:rPr>
                      <a:pPr>
                        <a:defRPr sz="800" b="1" i="0" u="none" strike="noStrike" kern="1200" baseline="0">
                          <a:solidFill>
                            <a:schemeClr val="bg2">
                              <a:lumMod val="25000"/>
                            </a:schemeClr>
                          </a:solidFill>
                          <a:latin typeface="+mn-lt"/>
                          <a:ea typeface="+mn-ea"/>
                          <a:cs typeface="+mn-cs"/>
                        </a:defRPr>
                      </a:pPr>
                      <a:t>[PERCENTAGE]</a:t>
                    </a:fld>
                    <a:endParaRPr lang="en-US" sz="800" baseline="0" dirty="0" smtClean="0">
                      <a:solidFill>
                        <a:schemeClr val="bg2">
                          <a:lumMod val="25000"/>
                        </a:schemeClr>
                      </a:solidFill>
                    </a:endParaRP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3-F933-4F12-99C3-D431B9B1E2EE}"/>
                </c:ext>
              </c:extLst>
            </c:dLbl>
            <c:dLbl>
              <c:idx val="2"/>
              <c:layout>
                <c:manualLayout>
                  <c:x val="-0.15055981606352095"/>
                  <c:y val="-0.20535637161726111"/>
                </c:manualLayout>
              </c:layout>
              <c:tx>
                <c:rich>
                  <a:bodyPr rot="0" spcFirstLastPara="1" vertOverflow="ellipsis" vert="horz" wrap="square" lIns="38100" tIns="19050" rIns="38100" bIns="19050" anchor="ctr" anchorCtr="1">
                    <a:noAutofit/>
                  </a:bodyPr>
                  <a:lstStyle/>
                  <a:p>
                    <a:pPr>
                      <a:defRPr sz="800" b="1" i="0" u="none" strike="noStrike" kern="1200" baseline="0">
                        <a:solidFill>
                          <a:srgbClr val="663300"/>
                        </a:solidFill>
                        <a:latin typeface="+mn-lt"/>
                        <a:ea typeface="+mn-ea"/>
                        <a:cs typeface="+mn-cs"/>
                      </a:defRPr>
                    </a:pPr>
                    <a:fld id="{410993DD-D858-48AF-A8CE-1C08C4D02BD0}" type="CATEGORYNAME">
                      <a:rPr lang="hy-AM" sz="800"/>
                      <a:pPr>
                        <a:defRPr sz="800" b="1" i="0" u="none" strike="noStrike" kern="1200" baseline="0">
                          <a:solidFill>
                            <a:srgbClr val="663300"/>
                          </a:solidFill>
                          <a:latin typeface="+mn-lt"/>
                          <a:ea typeface="+mn-ea"/>
                          <a:cs typeface="+mn-cs"/>
                        </a:defRPr>
                      </a:pPr>
                      <a:t>[CATEGORY NAME]</a:t>
                    </a:fld>
                    <a:r>
                      <a:rPr lang="hy-AM" sz="800" dirty="0" smtClean="0"/>
                      <a:t>՝ </a:t>
                    </a:r>
                    <a:fld id="{5E64476C-3835-4BB3-83B4-06C6065FE12E}" type="VALUE">
                      <a:rPr lang="hy-AM" sz="800" baseline="0" smtClean="0"/>
                      <a:pPr>
                        <a:defRPr sz="800" b="1" i="0" u="none" strike="noStrike" kern="1200" baseline="0">
                          <a:solidFill>
                            <a:srgbClr val="663300"/>
                          </a:solidFill>
                          <a:latin typeface="+mn-lt"/>
                          <a:ea typeface="+mn-ea"/>
                          <a:cs typeface="+mn-cs"/>
                        </a:defRPr>
                      </a:pPr>
                      <a:t>[VALUE]</a:t>
                    </a:fld>
                    <a:r>
                      <a:rPr lang="hy-AM" sz="800" baseline="0" dirty="0"/>
                      <a:t> ծրագիր</a:t>
                    </a:r>
                    <a:r>
                      <a:rPr lang="hy-AM" sz="800" baseline="0" dirty="0" smtClean="0"/>
                      <a:t>, 7.8 </a:t>
                    </a:r>
                    <a:r>
                      <a:rPr lang="hy-AM" sz="800" baseline="0" dirty="0"/>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19312403353289825"/>
                      <c:h val="7.9808612440191384E-2"/>
                    </c:manualLayout>
                  </c15:layout>
                  <c15:dlblFieldTable/>
                  <c15:showDataLabelsRange val="0"/>
                </c:ext>
                <c:ext xmlns:c16="http://schemas.microsoft.com/office/drawing/2014/chart" uri="{C3380CC4-5D6E-409C-BE32-E72D297353CC}">
                  <c16:uniqueId val="{00000005-F933-4F12-99C3-D431B9B1E2EE}"/>
                </c:ext>
              </c:extLst>
            </c:dLbl>
            <c:dLbl>
              <c:idx val="3"/>
              <c:layout>
                <c:manualLayout>
                  <c:x val="8.414247476444367E-2"/>
                  <c:y val="-0.23249866926798207"/>
                </c:manualLayout>
              </c:layout>
              <c:tx>
                <c:rich>
                  <a:bodyPr/>
                  <a:lstStyle/>
                  <a:p>
                    <a:fld id="{341D2AD8-F957-41CA-97DD-3D9DE638D4D1}" type="CATEGORYNAME">
                      <a:rPr lang="hy-AM"/>
                      <a:pPr/>
                      <a:t>[CATEGORY NAME]</a:t>
                    </a:fld>
                    <a:r>
                      <a:rPr lang="hy-AM"/>
                      <a:t>` </a:t>
                    </a:r>
                    <a:fld id="{ECB889BE-44E8-4745-BBE5-D43305F086C4}" type="VALUE">
                      <a:rPr lang="hy-AM" baseline="0"/>
                      <a:pPr/>
                      <a:t>[VALUE]</a:t>
                    </a:fld>
                    <a:r>
                      <a:rPr lang="hy-AM" baseline="0"/>
                      <a:t> ծրագիր; 12,3%</a:t>
                    </a:r>
                  </a:p>
                </c:rich>
              </c:tx>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7-F933-4F12-99C3-D431B9B1E2EE}"/>
                </c:ext>
              </c:extLst>
            </c:dLbl>
            <c:dLbl>
              <c:idx val="4"/>
              <c:layout>
                <c:manualLayout>
                  <c:x val="2.454068241469816E-4"/>
                  <c:y val="-1.8250034722916631E-2"/>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accent4">
                            <a:lumMod val="50000"/>
                          </a:schemeClr>
                        </a:solidFill>
                        <a:latin typeface="+mn-lt"/>
                        <a:ea typeface="+mn-ea"/>
                        <a:cs typeface="+mn-cs"/>
                      </a:defRPr>
                    </a:pPr>
                    <a:fld id="{A30535A9-C09E-4BC5-B459-73AEBAC645E6}" type="CATEGORYNAME">
                      <a:rPr lang="hy-AM" sz="800">
                        <a:solidFill>
                          <a:schemeClr val="accent4">
                            <a:lumMod val="50000"/>
                          </a:schemeClr>
                        </a:solidFill>
                      </a:rPr>
                      <a:pPr>
                        <a:defRPr sz="800" b="1" i="0" u="none" strike="noStrike" kern="1200" baseline="0">
                          <a:solidFill>
                            <a:schemeClr val="accent4">
                              <a:lumMod val="50000"/>
                            </a:schemeClr>
                          </a:solidFill>
                          <a:latin typeface="+mn-lt"/>
                          <a:ea typeface="+mn-ea"/>
                          <a:cs typeface="+mn-cs"/>
                        </a:defRPr>
                      </a:pPr>
                      <a:t>[CATEGORY NAME]</a:t>
                    </a:fld>
                    <a:r>
                      <a:rPr lang="hy-AM" sz="800">
                        <a:solidFill>
                          <a:schemeClr val="accent4">
                            <a:lumMod val="50000"/>
                          </a:schemeClr>
                        </a:solidFill>
                      </a:rPr>
                      <a:t>՝</a:t>
                    </a:r>
                    <a:r>
                      <a:rPr lang="hy-AM" sz="800" baseline="0">
                        <a:solidFill>
                          <a:schemeClr val="accent4">
                            <a:lumMod val="50000"/>
                          </a:schemeClr>
                        </a:solidFill>
                      </a:rPr>
                      <a:t> </a:t>
                    </a:r>
                    <a:fld id="{2A968A79-209C-479C-B59D-5ADE170B7CC3}" type="VALUE">
                      <a:rPr lang="hy-AM" sz="800" baseline="0">
                        <a:solidFill>
                          <a:schemeClr val="accent4">
                            <a:lumMod val="50000"/>
                          </a:schemeClr>
                        </a:solidFill>
                      </a:rPr>
                      <a:pPr>
                        <a:defRPr sz="800" b="1" i="0" u="none" strike="noStrike" kern="1200" baseline="0">
                          <a:solidFill>
                            <a:schemeClr val="accent4">
                              <a:lumMod val="50000"/>
                            </a:schemeClr>
                          </a:solidFill>
                          <a:latin typeface="+mn-lt"/>
                          <a:ea typeface="+mn-ea"/>
                          <a:cs typeface="+mn-cs"/>
                        </a:defRPr>
                      </a:pPr>
                      <a:t>[VALUE]</a:t>
                    </a:fld>
                    <a:r>
                      <a:rPr lang="hy-AM" sz="800" baseline="0">
                        <a:solidFill>
                          <a:schemeClr val="accent4">
                            <a:lumMod val="50000"/>
                          </a:schemeClr>
                        </a:solidFill>
                      </a:rPr>
                      <a:t> ծրագիր; 2,4 %</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09-F933-4F12-99C3-D431B9B1E2EE}"/>
                </c:ext>
              </c:extLst>
            </c:dLbl>
            <c:dLbl>
              <c:idx val="5"/>
              <c:layout>
                <c:manualLayout>
                  <c:x val="9.9061920502059534E-3"/>
                  <c:y val="-8.4172474627903809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accent2">
                            <a:lumMod val="50000"/>
                          </a:schemeClr>
                        </a:solidFill>
                        <a:latin typeface="+mn-lt"/>
                        <a:ea typeface="+mn-ea"/>
                        <a:cs typeface="+mn-cs"/>
                      </a:defRPr>
                    </a:pPr>
                    <a:fld id="{5470D1CD-E6B3-43D1-AF02-0AA0AAFA8ACF}" type="CATEGORYNAME">
                      <a:rPr lang="hy-AM" sz="800">
                        <a:solidFill>
                          <a:schemeClr val="accent2">
                            <a:lumMod val="50000"/>
                          </a:schemeClr>
                        </a:solidFill>
                      </a:rPr>
                      <a:pPr>
                        <a:defRPr sz="800" b="1" i="0" u="none" strike="noStrike" kern="1200" baseline="0">
                          <a:solidFill>
                            <a:schemeClr val="accent2">
                              <a:lumMod val="50000"/>
                            </a:schemeClr>
                          </a:solidFill>
                          <a:latin typeface="+mn-lt"/>
                          <a:ea typeface="+mn-ea"/>
                          <a:cs typeface="+mn-cs"/>
                        </a:defRPr>
                      </a:pPr>
                      <a:t>[CATEGORY NAME]</a:t>
                    </a:fld>
                    <a:r>
                      <a:rPr lang="hy-AM" sz="800">
                        <a:solidFill>
                          <a:schemeClr val="accent2">
                            <a:lumMod val="50000"/>
                          </a:schemeClr>
                        </a:solidFill>
                      </a:rPr>
                      <a:t>՝</a:t>
                    </a:r>
                    <a:r>
                      <a:rPr lang="hy-AM" sz="800" baseline="0">
                        <a:solidFill>
                          <a:schemeClr val="accent2">
                            <a:lumMod val="50000"/>
                          </a:schemeClr>
                        </a:solidFill>
                      </a:rPr>
                      <a:t> </a:t>
                    </a:r>
                    <a:fld id="{292AE7FF-D66C-47C2-9E3C-3FD219A761EB}" type="VALUE">
                      <a:rPr lang="hy-AM" sz="800" baseline="0">
                        <a:solidFill>
                          <a:schemeClr val="accent2">
                            <a:lumMod val="50000"/>
                          </a:schemeClr>
                        </a:solidFill>
                      </a:rPr>
                      <a:pPr>
                        <a:defRPr sz="800" b="1" i="0" u="none" strike="noStrike" kern="1200" baseline="0">
                          <a:solidFill>
                            <a:schemeClr val="accent2">
                              <a:lumMod val="50000"/>
                            </a:schemeClr>
                          </a:solidFill>
                          <a:latin typeface="+mn-lt"/>
                          <a:ea typeface="+mn-ea"/>
                          <a:cs typeface="+mn-cs"/>
                        </a:defRPr>
                      </a:pPr>
                      <a:t>[VALUE]</a:t>
                    </a:fld>
                    <a:r>
                      <a:rPr lang="hy-AM" sz="800" baseline="0">
                        <a:solidFill>
                          <a:schemeClr val="accent2">
                            <a:lumMod val="50000"/>
                          </a:schemeClr>
                        </a:solidFill>
                      </a:rPr>
                      <a:t> ծրագիր; 3.2%</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19217732939632545"/>
                      <c:h val="7.7682090736072629E-2"/>
                    </c:manualLayout>
                  </c15:layout>
                  <c15:dlblFieldTable/>
                  <c15:showDataLabelsRange val="0"/>
                </c:ext>
                <c:ext xmlns:c16="http://schemas.microsoft.com/office/drawing/2014/chart" uri="{C3380CC4-5D6E-409C-BE32-E72D297353CC}">
                  <c16:uniqueId val="{0000000B-F933-4F12-99C3-D431B9B1E2EE}"/>
                </c:ext>
              </c:extLst>
            </c:dLbl>
            <c:dLbl>
              <c:idx val="6"/>
              <c:layout>
                <c:manualLayout>
                  <c:x val="1.7617536089238845E-2"/>
                  <c:y val="-0.22650267664607271"/>
                </c:manualLayout>
              </c:layout>
              <c:tx>
                <c:rich>
                  <a:bodyPr rot="0" spcFirstLastPara="1" vertOverflow="ellipsis" vert="horz" wrap="square" lIns="38100" tIns="19050" rIns="38100" bIns="19050" anchor="ctr" anchorCtr="1">
                    <a:noAutofit/>
                  </a:bodyPr>
                  <a:lstStyle/>
                  <a:p>
                    <a:pPr>
                      <a:defRPr sz="800" b="1" i="0" u="none" strike="noStrike" kern="1200" baseline="0">
                        <a:solidFill>
                          <a:srgbClr val="003300"/>
                        </a:solidFill>
                        <a:latin typeface="+mn-lt"/>
                        <a:ea typeface="+mn-ea"/>
                        <a:cs typeface="+mn-cs"/>
                      </a:defRPr>
                    </a:pPr>
                    <a:fld id="{D4913EA2-3E16-42E1-A218-6A3D1661DD64}" type="CATEGORYNAME">
                      <a:rPr lang="hy-AM" sz="800">
                        <a:solidFill>
                          <a:srgbClr val="003300"/>
                        </a:solidFill>
                      </a:rPr>
                      <a:pPr>
                        <a:defRPr sz="800" b="1" i="0" u="none" strike="noStrike" kern="1200" baseline="0">
                          <a:solidFill>
                            <a:srgbClr val="003300"/>
                          </a:solidFill>
                          <a:latin typeface="+mn-lt"/>
                          <a:ea typeface="+mn-ea"/>
                          <a:cs typeface="+mn-cs"/>
                        </a:defRPr>
                      </a:pPr>
                      <a:t>[CATEGORY NAME]</a:t>
                    </a:fld>
                    <a:r>
                      <a:rPr lang="hy-AM" sz="800" dirty="0" smtClean="0">
                        <a:solidFill>
                          <a:srgbClr val="003300"/>
                        </a:solidFill>
                      </a:rPr>
                      <a:t>` </a:t>
                    </a:r>
                    <a:fld id="{5D5836AE-3B27-49A6-A2D9-EC934253F563}" type="VALUE">
                      <a:rPr lang="hy-AM" sz="800" baseline="0" smtClean="0">
                        <a:solidFill>
                          <a:srgbClr val="003300"/>
                        </a:solidFill>
                      </a:rPr>
                      <a:pPr>
                        <a:defRPr sz="800" b="1" i="0" u="none" strike="noStrike" kern="1200" baseline="0">
                          <a:solidFill>
                            <a:srgbClr val="003300"/>
                          </a:solidFill>
                          <a:latin typeface="+mn-lt"/>
                          <a:ea typeface="+mn-ea"/>
                          <a:cs typeface="+mn-cs"/>
                        </a:defRPr>
                      </a:pPr>
                      <a:t>[VALUE]</a:t>
                    </a:fld>
                    <a:r>
                      <a:rPr lang="hy-AM" sz="800" baseline="0" dirty="0">
                        <a:solidFill>
                          <a:srgbClr val="003300"/>
                        </a:solidFill>
                      </a:rPr>
                      <a:t> ծրագիր</a:t>
                    </a:r>
                    <a:r>
                      <a:rPr lang="hy-AM" sz="800" baseline="0" dirty="0" smtClean="0">
                        <a:solidFill>
                          <a:srgbClr val="003300"/>
                        </a:solidFill>
                      </a:rPr>
                      <a:t>, 8,87 </a:t>
                    </a:r>
                    <a:r>
                      <a:rPr lang="hy-AM" sz="800" baseline="0" dirty="0">
                        <a:solidFill>
                          <a:srgbClr val="003300"/>
                        </a:solidFill>
                      </a:rPr>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14116975748930097"/>
                      <c:h val="0.15298245614035089"/>
                    </c:manualLayout>
                  </c15:layout>
                  <c15:dlblFieldTable/>
                  <c15:showDataLabelsRange val="0"/>
                </c:ext>
                <c:ext xmlns:c16="http://schemas.microsoft.com/office/drawing/2014/chart" uri="{C3380CC4-5D6E-409C-BE32-E72D297353CC}">
                  <c16:uniqueId val="{0000000D-F933-4F12-99C3-D431B9B1E2EE}"/>
                </c:ext>
              </c:extLst>
            </c:dLbl>
            <c:dLbl>
              <c:idx val="7"/>
              <c:layout>
                <c:manualLayout>
                  <c:x val="5.2990824768891782E-2"/>
                  <c:y val="-1.8940940824144839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bg1"/>
                        </a:solidFill>
                        <a:latin typeface="+mn-lt"/>
                        <a:ea typeface="+mn-ea"/>
                        <a:cs typeface="+mn-cs"/>
                      </a:defRPr>
                    </a:pPr>
                    <a:fld id="{79851FB9-64A6-4DC6-A674-318D34F599CF}" type="CATEGORYNAME">
                      <a:rPr lang="hy-AM" sz="800"/>
                      <a:pPr>
                        <a:defRPr sz="800" b="1" i="0" u="none" strike="noStrike" kern="1200" baseline="0">
                          <a:solidFill>
                            <a:schemeClr val="bg1"/>
                          </a:solidFill>
                          <a:latin typeface="+mn-lt"/>
                          <a:ea typeface="+mn-ea"/>
                          <a:cs typeface="+mn-cs"/>
                        </a:defRPr>
                      </a:pPr>
                      <a:t>[CATEGORY NAME]</a:t>
                    </a:fld>
                    <a:r>
                      <a:rPr lang="hy-AM" sz="800" baseline="0" dirty="0" smtClean="0"/>
                      <a:t>՝ </a:t>
                    </a:r>
                    <a:fld id="{CCB6489F-1646-4591-A797-9E555EB66D1D}" type="VALUE">
                      <a:rPr lang="hy-AM" sz="800" baseline="0" smtClean="0"/>
                      <a:pPr>
                        <a:defRPr sz="800" b="1" i="0" u="none" strike="noStrike" kern="1200" baseline="0">
                          <a:solidFill>
                            <a:schemeClr val="bg1"/>
                          </a:solidFill>
                          <a:latin typeface="+mn-lt"/>
                          <a:ea typeface="+mn-ea"/>
                          <a:cs typeface="+mn-cs"/>
                        </a:defRPr>
                      </a:pPr>
                      <a:t>[VALUE]</a:t>
                    </a:fld>
                    <a:r>
                      <a:rPr lang="hy-AM" sz="800" baseline="0" dirty="0"/>
                      <a:t> ծրագիր; 4,54 </a:t>
                    </a:r>
                    <a:r>
                      <a:rPr lang="hy-AM" sz="800" baseline="0" dirty="0" smtClean="0"/>
                      <a:t>% </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24846867871662498"/>
                      <c:h val="0.10330935076106113"/>
                    </c:manualLayout>
                  </c15:layout>
                  <c15:dlblFieldTable/>
                  <c15:showDataLabelsRange val="0"/>
                </c:ext>
                <c:ext xmlns:c16="http://schemas.microsoft.com/office/drawing/2014/chart" uri="{C3380CC4-5D6E-409C-BE32-E72D297353CC}">
                  <c16:uniqueId val="{0000000F-F933-4F12-99C3-D431B9B1E2EE}"/>
                </c:ext>
              </c:extLst>
            </c:dLbl>
            <c:dLbl>
              <c:idx val="8"/>
              <c:layout>
                <c:manualLayout>
                  <c:x val="0.14779183070866142"/>
                  <c:y val="3.8284102628648634E-2"/>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bg2">
                            <a:lumMod val="25000"/>
                          </a:schemeClr>
                        </a:solidFill>
                        <a:latin typeface="+mn-lt"/>
                        <a:ea typeface="+mn-ea"/>
                        <a:cs typeface="+mn-cs"/>
                      </a:defRPr>
                    </a:pPr>
                    <a:fld id="{A6503990-C045-4552-98A7-8ECF42AC6A6E}" type="CATEGORYNAME">
                      <a:rPr lang="hy-AM" sz="800">
                        <a:solidFill>
                          <a:schemeClr val="bg2">
                            <a:lumMod val="25000"/>
                          </a:schemeClr>
                        </a:solidFill>
                      </a:rPr>
                      <a:pPr>
                        <a:defRPr sz="800" b="1" i="0" u="none" strike="noStrike" kern="1200" baseline="0">
                          <a:solidFill>
                            <a:schemeClr val="bg2">
                              <a:lumMod val="25000"/>
                            </a:schemeClr>
                          </a:solidFill>
                          <a:latin typeface="+mn-lt"/>
                          <a:ea typeface="+mn-ea"/>
                          <a:cs typeface="+mn-cs"/>
                        </a:defRPr>
                      </a:pPr>
                      <a:t>[CATEGORY NAME]</a:t>
                    </a:fld>
                    <a:r>
                      <a:rPr lang="hy-AM" sz="800" dirty="0" smtClean="0">
                        <a:solidFill>
                          <a:schemeClr val="bg2">
                            <a:lumMod val="25000"/>
                          </a:schemeClr>
                        </a:solidFill>
                      </a:rPr>
                      <a:t>` </a:t>
                    </a:r>
                    <a:fld id="{0CFA124D-024C-4B4D-9E06-DC0AA48CEEDB}" type="VALUE">
                      <a:rPr lang="hy-AM" sz="800" baseline="0" smtClean="0">
                        <a:solidFill>
                          <a:schemeClr val="bg2">
                            <a:lumMod val="25000"/>
                          </a:schemeClr>
                        </a:solidFill>
                      </a:rPr>
                      <a:pPr>
                        <a:defRPr sz="800" b="1" i="0" u="none" strike="noStrike" kern="1200" baseline="0">
                          <a:solidFill>
                            <a:schemeClr val="bg2">
                              <a:lumMod val="25000"/>
                            </a:schemeClr>
                          </a:solidFill>
                          <a:latin typeface="+mn-lt"/>
                          <a:ea typeface="+mn-ea"/>
                          <a:cs typeface="+mn-cs"/>
                        </a:defRPr>
                      </a:pPr>
                      <a:t>[VALUE]</a:t>
                    </a:fld>
                    <a:r>
                      <a:rPr lang="hy-AM" sz="800" baseline="0" dirty="0">
                        <a:solidFill>
                          <a:schemeClr val="bg2">
                            <a:lumMod val="25000"/>
                          </a:schemeClr>
                        </a:solidFill>
                      </a:rPr>
                      <a:t> ծրագիր; 10,17 %</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20435568235853543"/>
                      <c:h val="0.11020742024471822"/>
                    </c:manualLayout>
                  </c15:layout>
                  <c15:dlblFieldTable/>
                  <c15:showDataLabelsRange val="0"/>
                </c:ext>
                <c:ext xmlns:c16="http://schemas.microsoft.com/office/drawing/2014/chart" uri="{C3380CC4-5D6E-409C-BE32-E72D297353CC}">
                  <c16:uniqueId val="{00000011-F933-4F12-99C3-D431B9B1E2EE}"/>
                </c:ext>
              </c:extLst>
            </c:dLbl>
            <c:dLbl>
              <c:idx val="9"/>
              <c:layout>
                <c:manualLayout>
                  <c:x val="5.2511410396096714E-3"/>
                  <c:y val="-2.7177200936007402E-2"/>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accent4">
                            <a:lumMod val="50000"/>
                          </a:schemeClr>
                        </a:solidFill>
                        <a:latin typeface="+mn-lt"/>
                        <a:ea typeface="+mn-ea"/>
                        <a:cs typeface="+mn-cs"/>
                      </a:defRPr>
                    </a:pPr>
                    <a:fld id="{912619C6-9EB1-43B1-89CB-C246F27A3115}" type="CATEGORYNAME">
                      <a:rPr lang="hy-AM" sz="800"/>
                      <a:pPr>
                        <a:defRPr sz="800" b="1" i="0" u="none" strike="noStrike" kern="1200" baseline="0">
                          <a:solidFill>
                            <a:schemeClr val="accent4">
                              <a:lumMod val="50000"/>
                            </a:schemeClr>
                          </a:solidFill>
                          <a:latin typeface="+mn-lt"/>
                          <a:ea typeface="+mn-ea"/>
                          <a:cs typeface="+mn-cs"/>
                        </a:defRPr>
                      </a:pPr>
                      <a:t>[CATEGORY NAME]</a:t>
                    </a:fld>
                    <a:r>
                      <a:rPr lang="hy-AM" sz="800" dirty="0" smtClean="0"/>
                      <a:t>` </a:t>
                    </a:r>
                    <a:fld id="{A6880CE5-4732-4CFC-9031-519241968793}" type="VALUE">
                      <a:rPr lang="hy-AM" sz="800" baseline="0" smtClean="0"/>
                      <a:pPr>
                        <a:defRPr sz="800" b="1" i="0" u="none" strike="noStrike" kern="1200" baseline="0">
                          <a:solidFill>
                            <a:schemeClr val="accent4">
                              <a:lumMod val="50000"/>
                            </a:schemeClr>
                          </a:solidFill>
                          <a:latin typeface="+mn-lt"/>
                          <a:ea typeface="+mn-ea"/>
                          <a:cs typeface="+mn-cs"/>
                        </a:defRPr>
                      </a:pPr>
                      <a:t>[VALUE]</a:t>
                    </a:fld>
                    <a:r>
                      <a:rPr lang="hy-AM" sz="800" baseline="0" dirty="0"/>
                      <a:t>; </a:t>
                    </a:r>
                    <a:fld id="{B7FEDF2F-BE83-4D2D-A2A2-0D6C47374C00}" type="PERCENTAGE">
                      <a:rPr lang="hy-AM" sz="800" baseline="0"/>
                      <a:pPr>
                        <a:defRPr sz="800" b="1" i="0" u="none" strike="noStrike" kern="1200" baseline="0">
                          <a:solidFill>
                            <a:schemeClr val="accent4">
                              <a:lumMod val="50000"/>
                            </a:schemeClr>
                          </a:solidFill>
                          <a:latin typeface="+mn-lt"/>
                          <a:ea typeface="+mn-ea"/>
                          <a:cs typeface="+mn-cs"/>
                        </a:defRPr>
                      </a:pPr>
                      <a:t>[PERCENTAGE]</a:t>
                    </a:fld>
                    <a:endParaRPr lang="hy-AM" sz="800" baseline="0" dirty="0"/>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15:dlblFieldTable/>
                  <c15:showDataLabelsRange val="0"/>
                </c:ext>
                <c:ext xmlns:c16="http://schemas.microsoft.com/office/drawing/2014/chart" uri="{C3380CC4-5D6E-409C-BE32-E72D297353CC}">
                  <c16:uniqueId val="{00000013-F933-4F12-99C3-D431B9B1E2EE}"/>
                </c:ext>
              </c:extLst>
            </c:dLbl>
            <c:dLbl>
              <c:idx val="10"/>
              <c:layout>
                <c:manualLayout>
                  <c:x val="0.20841558132458918"/>
                  <c:y val="2.0380957408310391E-2"/>
                </c:manualLayout>
              </c:layout>
              <c:tx>
                <c:rich>
                  <a:bodyPr rot="0" spcFirstLastPara="1" vertOverflow="ellipsis" vert="horz" wrap="square" lIns="38100" tIns="19050" rIns="38100" bIns="19050" anchor="ctr" anchorCtr="1">
                    <a:noAutofit/>
                  </a:bodyPr>
                  <a:lstStyle/>
                  <a:p>
                    <a:pPr>
                      <a:defRPr sz="800" b="1" i="0" u="none" strike="noStrike" kern="1200" baseline="0">
                        <a:solidFill>
                          <a:schemeClr val="tx2">
                            <a:lumMod val="75000"/>
                          </a:schemeClr>
                        </a:solidFill>
                        <a:latin typeface="+mn-lt"/>
                        <a:ea typeface="+mn-ea"/>
                        <a:cs typeface="+mn-cs"/>
                      </a:defRPr>
                    </a:pPr>
                    <a:fld id="{8D538389-10A5-4A2B-9BF0-B388C4DADBA8}" type="CATEGORYNAME">
                      <a:rPr lang="hy-AM" sz="800">
                        <a:solidFill>
                          <a:schemeClr val="tx2">
                            <a:lumMod val="75000"/>
                          </a:schemeClr>
                        </a:solidFill>
                      </a:rPr>
                      <a:pPr>
                        <a:defRPr sz="800" b="1" i="0" u="none" strike="noStrike" kern="1200" baseline="0">
                          <a:solidFill>
                            <a:schemeClr val="tx2">
                              <a:lumMod val="75000"/>
                            </a:schemeClr>
                          </a:solidFill>
                          <a:latin typeface="+mn-lt"/>
                          <a:ea typeface="+mn-ea"/>
                          <a:cs typeface="+mn-cs"/>
                        </a:defRPr>
                      </a:pPr>
                      <a:t>[CATEGORY NAME]</a:t>
                    </a:fld>
                    <a:r>
                      <a:rPr lang="hy-AM" sz="800" dirty="0">
                        <a:solidFill>
                          <a:schemeClr val="tx2">
                            <a:lumMod val="75000"/>
                          </a:schemeClr>
                        </a:solidFill>
                      </a:rPr>
                      <a:t>՝</a:t>
                    </a:r>
                    <a:r>
                      <a:rPr lang="hy-AM" sz="800" baseline="0" dirty="0">
                        <a:solidFill>
                          <a:schemeClr val="tx2">
                            <a:lumMod val="75000"/>
                          </a:schemeClr>
                        </a:solidFill>
                      </a:rPr>
                      <a:t> </a:t>
                    </a:r>
                    <a:fld id="{AA3E283E-20F4-4D93-9270-5297CF63A0BC}" type="VALUE">
                      <a:rPr lang="hy-AM" sz="800" baseline="0">
                        <a:solidFill>
                          <a:schemeClr val="tx2">
                            <a:lumMod val="75000"/>
                          </a:schemeClr>
                        </a:solidFill>
                      </a:rPr>
                      <a:pPr>
                        <a:defRPr sz="800" b="1" i="0" u="none" strike="noStrike" kern="1200" baseline="0">
                          <a:solidFill>
                            <a:schemeClr val="tx2">
                              <a:lumMod val="75000"/>
                            </a:schemeClr>
                          </a:solidFill>
                          <a:latin typeface="+mn-lt"/>
                          <a:ea typeface="+mn-ea"/>
                          <a:cs typeface="+mn-cs"/>
                        </a:defRPr>
                      </a:pPr>
                      <a:t>[VALUE]</a:t>
                    </a:fld>
                    <a:r>
                      <a:rPr lang="hy-AM" sz="800" baseline="0" dirty="0">
                        <a:solidFill>
                          <a:schemeClr val="tx2">
                            <a:lumMod val="75000"/>
                          </a:schemeClr>
                        </a:solidFill>
                      </a:rPr>
                      <a:t> ծրագիր</a:t>
                    </a:r>
                    <a:r>
                      <a:rPr lang="hy-AM" sz="800" baseline="0" dirty="0" smtClean="0">
                        <a:solidFill>
                          <a:schemeClr val="tx2">
                            <a:lumMod val="75000"/>
                          </a:schemeClr>
                        </a:solidFill>
                      </a:rPr>
                      <a:t>; 4,76 </a:t>
                    </a:r>
                    <a:r>
                      <a:rPr lang="hy-AM" sz="800" baseline="0" dirty="0">
                        <a:solidFill>
                          <a:schemeClr val="tx2">
                            <a:lumMod val="75000"/>
                          </a:schemeClr>
                        </a:solidFill>
                      </a:rPr>
                      <a:t>%</a:t>
                    </a:r>
                  </a:p>
                </c:rich>
              </c:tx>
              <c:spPr>
                <a:noFill/>
                <a:ln>
                  <a:noFill/>
                </a:ln>
                <a:effectLst/>
              </c:spPr>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manualLayout>
                      <c:w val="0.33635445661243296"/>
                      <c:h val="9.5180844007741031E-2"/>
                    </c:manualLayout>
                  </c15:layout>
                  <c15:dlblFieldTable/>
                  <c15:showDataLabelsRange val="0"/>
                </c:ext>
                <c:ext xmlns:c16="http://schemas.microsoft.com/office/drawing/2014/chart" uri="{C3380CC4-5D6E-409C-BE32-E72D297353CC}">
                  <c16:uniqueId val="{00000015-F933-4F12-99C3-D431B9B1E2EE}"/>
                </c:ext>
              </c:extLst>
            </c:dLbl>
            <c:dLbl>
              <c:idx val="13"/>
              <c:layout>
                <c:manualLayout>
                  <c:x val="0.20503668131179445"/>
                  <c:y val="4.0001687227435731E-2"/>
                </c:manualLayout>
              </c:layout>
              <c:dLblPos val="bestFit"/>
              <c:showLegendKey val="0"/>
              <c:showVal val="1"/>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B-9C99-4AD2-B162-7083BD284C5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6">
                        <a:lumMod val="50000"/>
                      </a:schemeClr>
                    </a:solidFill>
                    <a:latin typeface="+mn-lt"/>
                    <a:ea typeface="+mn-ea"/>
                    <a:cs typeface="+mn-cs"/>
                  </a:defRPr>
                </a:pPr>
                <a:endParaRPr lang="en-US"/>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xmlns:c16r2="http://schemas.microsoft.com/office/drawing/2015/06/chart">
              <c:ext xmlns:c15="http://schemas.microsoft.com/office/drawing/2012/chart" uri="{CE6537A1-D6FC-4f65-9D91-7224C49458BB}">
                <c15:layout/>
              </c:ext>
            </c:extLst>
          </c:dLbls>
          <c:cat>
            <c:strRef>
              <c:f>Sheet1!$A$2:$A$15</c:f>
              <c:strCache>
                <c:ptCount val="14"/>
                <c:pt idx="0">
                  <c:v>փողոցների ասֆալտապատում</c:v>
                </c:pt>
                <c:pt idx="1">
                  <c:v>ջրամատակարարում</c:v>
                </c:pt>
                <c:pt idx="2">
                  <c:v>ոռոգում </c:v>
                </c:pt>
                <c:pt idx="3">
                  <c:v>ԷԽ լուսավորություն</c:v>
                </c:pt>
                <c:pt idx="4">
                  <c:v>ֆոտովոլտային կայաններ</c:v>
                </c:pt>
                <c:pt idx="5">
                  <c:v>գազաֆիկացում </c:v>
                </c:pt>
                <c:pt idx="6">
                  <c:v>մանկապարտեզների վերանորոգում/ կառուցում</c:v>
                </c:pt>
                <c:pt idx="7">
                  <c:v>այգիների, պուակների կառուցում/ վերանորորգում</c:v>
                </c:pt>
                <c:pt idx="8">
                  <c:v>հասարակական շենքեր</c:v>
                </c:pt>
                <c:pt idx="9">
                  <c:v>բազմաբնակարան շենքերի ընդհ․բաժն.սեփ. նորոգում</c:v>
                </c:pt>
                <c:pt idx="10">
                  <c:v>մեքենասարքավորումների և գույքի  ձեռքբերում</c:v>
                </c:pt>
                <c:pt idx="12">
                  <c:v>գլխ․հատակագիծ</c:v>
                </c:pt>
                <c:pt idx="13">
                  <c:v>աղբավայրի փակում</c:v>
                </c:pt>
              </c:strCache>
            </c:strRef>
          </c:cat>
          <c:val>
            <c:numRef>
              <c:f>Sheet1!$B$2:$B$15</c:f>
              <c:numCache>
                <c:formatCode>General</c:formatCode>
                <c:ptCount val="14"/>
                <c:pt idx="0">
                  <c:v>162</c:v>
                </c:pt>
                <c:pt idx="1">
                  <c:v>51</c:v>
                </c:pt>
                <c:pt idx="2">
                  <c:v>57</c:v>
                </c:pt>
                <c:pt idx="3">
                  <c:v>86</c:v>
                </c:pt>
                <c:pt idx="4">
                  <c:v>19</c:v>
                </c:pt>
                <c:pt idx="5">
                  <c:v>34</c:v>
                </c:pt>
                <c:pt idx="6">
                  <c:v>32</c:v>
                </c:pt>
                <c:pt idx="7">
                  <c:v>27</c:v>
                </c:pt>
                <c:pt idx="8">
                  <c:v>72</c:v>
                </c:pt>
                <c:pt idx="9">
                  <c:v>27</c:v>
                </c:pt>
                <c:pt idx="10">
                  <c:v>38</c:v>
                </c:pt>
                <c:pt idx="12">
                  <c:v>2</c:v>
                </c:pt>
                <c:pt idx="13">
                  <c:v>1</c:v>
                </c:pt>
              </c:numCache>
            </c:numRef>
          </c:val>
          <c:extLst xmlns:c16r2="http://schemas.microsoft.com/office/drawing/2015/06/chart">
            <c:ext xmlns:c16="http://schemas.microsoft.com/office/drawing/2014/chart" uri="{C3380CC4-5D6E-409C-BE32-E72D297353CC}">
              <c16:uniqueId val="{00000016-F933-4F12-99C3-D431B9B1E2EE}"/>
            </c:ext>
          </c:extLst>
        </c:ser>
        <c:ser>
          <c:idx val="1"/>
          <c:order val="1"/>
          <c:tx>
            <c:strRef>
              <c:f>Sheet1!$C$1</c:f>
              <c:strCache>
                <c:ptCount val="1"/>
                <c:pt idx="0">
                  <c:v>Столбец1</c:v>
                </c:pt>
              </c:strCache>
            </c:strRef>
          </c:tx>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8-F933-4F12-99C3-D431B9B1E2EE}"/>
              </c:ext>
            </c:extLst>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A-F933-4F12-99C3-D431B9B1E2EE}"/>
              </c:ext>
            </c:extLst>
          </c:dPt>
          <c:dPt>
            <c:idx val="2"/>
            <c:bubble3D val="0"/>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C-F933-4F12-99C3-D431B9B1E2EE}"/>
              </c:ext>
            </c:extLst>
          </c:dPt>
          <c:dPt>
            <c:idx val="3"/>
            <c:bubble3D val="0"/>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1E-F933-4F12-99C3-D431B9B1E2EE}"/>
              </c:ext>
            </c:extLst>
          </c:dPt>
          <c:dPt>
            <c:idx val="4"/>
            <c:bubble3D val="0"/>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0-F933-4F12-99C3-D431B9B1E2EE}"/>
              </c:ext>
            </c:extLst>
          </c:dPt>
          <c:dPt>
            <c:idx val="5"/>
            <c:bubble3D val="0"/>
            <c: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2-F933-4F12-99C3-D431B9B1E2EE}"/>
              </c:ext>
            </c:extLst>
          </c:dPt>
          <c:dPt>
            <c:idx val="6"/>
            <c:bubble3D val="0"/>
            <c:spPr>
              <a:gradFill rotWithShape="1">
                <a:gsLst>
                  <a:gs pos="0">
                    <a:schemeClr val="accent1">
                      <a:lumMod val="60000"/>
                      <a:lumMod val="110000"/>
                      <a:satMod val="105000"/>
                      <a:tint val="67000"/>
                    </a:schemeClr>
                  </a:gs>
                  <a:gs pos="50000">
                    <a:schemeClr val="accent1">
                      <a:lumMod val="60000"/>
                      <a:lumMod val="105000"/>
                      <a:satMod val="103000"/>
                      <a:tint val="73000"/>
                    </a:schemeClr>
                  </a:gs>
                  <a:gs pos="100000">
                    <a:schemeClr val="accent1">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4-F933-4F12-99C3-D431B9B1E2EE}"/>
              </c:ext>
            </c:extLst>
          </c:dPt>
          <c:dPt>
            <c:idx val="7"/>
            <c:bubble3D val="0"/>
            <c:spPr>
              <a:gradFill rotWithShape="1">
                <a:gsLst>
                  <a:gs pos="0">
                    <a:schemeClr val="accent2">
                      <a:lumMod val="60000"/>
                      <a:lumMod val="110000"/>
                      <a:satMod val="105000"/>
                      <a:tint val="67000"/>
                    </a:schemeClr>
                  </a:gs>
                  <a:gs pos="50000">
                    <a:schemeClr val="accent2">
                      <a:lumMod val="60000"/>
                      <a:lumMod val="105000"/>
                      <a:satMod val="103000"/>
                      <a:tint val="73000"/>
                    </a:schemeClr>
                  </a:gs>
                  <a:gs pos="100000">
                    <a:schemeClr val="accent2">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6-F933-4F12-99C3-D431B9B1E2EE}"/>
              </c:ext>
            </c:extLst>
          </c:dPt>
          <c:dPt>
            <c:idx val="8"/>
            <c:bubble3D val="0"/>
            <c:spPr>
              <a:gradFill rotWithShape="1">
                <a:gsLst>
                  <a:gs pos="0">
                    <a:schemeClr val="accent3">
                      <a:lumMod val="60000"/>
                      <a:lumMod val="110000"/>
                      <a:satMod val="105000"/>
                      <a:tint val="67000"/>
                    </a:schemeClr>
                  </a:gs>
                  <a:gs pos="50000">
                    <a:schemeClr val="accent3">
                      <a:lumMod val="60000"/>
                      <a:lumMod val="105000"/>
                      <a:satMod val="103000"/>
                      <a:tint val="73000"/>
                    </a:schemeClr>
                  </a:gs>
                  <a:gs pos="100000">
                    <a:schemeClr val="accent3">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8-F933-4F12-99C3-D431B9B1E2EE}"/>
              </c:ext>
            </c:extLst>
          </c:dPt>
          <c:dPt>
            <c:idx val="9"/>
            <c:bubble3D val="0"/>
            <c:spPr>
              <a:gradFill rotWithShape="1">
                <a:gsLst>
                  <a:gs pos="0">
                    <a:schemeClr val="accent4">
                      <a:lumMod val="60000"/>
                      <a:lumMod val="110000"/>
                      <a:satMod val="105000"/>
                      <a:tint val="67000"/>
                    </a:schemeClr>
                  </a:gs>
                  <a:gs pos="50000">
                    <a:schemeClr val="accent4">
                      <a:lumMod val="60000"/>
                      <a:lumMod val="105000"/>
                      <a:satMod val="103000"/>
                      <a:tint val="73000"/>
                    </a:schemeClr>
                  </a:gs>
                  <a:gs pos="100000">
                    <a:schemeClr val="accent4">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A-F933-4F12-99C3-D431B9B1E2EE}"/>
              </c:ext>
            </c:extLst>
          </c:dPt>
          <c:dPt>
            <c:idx val="10"/>
            <c:bubble3D val="0"/>
            <c:spPr>
              <a:gradFill rotWithShape="1">
                <a:gsLst>
                  <a:gs pos="0">
                    <a:schemeClr val="accent5">
                      <a:lumMod val="60000"/>
                      <a:lumMod val="110000"/>
                      <a:satMod val="105000"/>
                      <a:tint val="67000"/>
                    </a:schemeClr>
                  </a:gs>
                  <a:gs pos="50000">
                    <a:schemeClr val="accent5">
                      <a:lumMod val="60000"/>
                      <a:lumMod val="105000"/>
                      <a:satMod val="103000"/>
                      <a:tint val="73000"/>
                    </a:schemeClr>
                  </a:gs>
                  <a:gs pos="100000">
                    <a:schemeClr val="accent5">
                      <a:lumMod val="60000"/>
                      <a:lumMod val="105000"/>
                      <a:satMod val="109000"/>
                      <a:tint val="81000"/>
                    </a:schemeClr>
                  </a:gs>
                </a:gsLst>
                <a:lin ang="5400000" scaled="0"/>
              </a:gradFill>
              <a:ln>
                <a:noFill/>
              </a:ln>
              <a:effectLst/>
              <a:sp3d/>
            </c:spPr>
            <c:extLst xmlns:c16r2="http://schemas.microsoft.com/office/drawing/2015/06/chart">
              <c:ext xmlns:c16="http://schemas.microsoft.com/office/drawing/2014/chart" uri="{C3380CC4-5D6E-409C-BE32-E72D297353CC}">
                <c16:uniqueId val="{0000002C-F933-4F12-99C3-D431B9B1E2EE}"/>
              </c:ext>
            </c:extLst>
          </c:dPt>
          <c:dPt>
            <c:idx val="11"/>
            <c:bubble3D val="0"/>
            <c:spPr>
              <a:gradFill rotWithShape="1">
                <a:gsLst>
                  <a:gs pos="0">
                    <a:schemeClr val="accent6">
                      <a:lumMod val="60000"/>
                      <a:tint val="65000"/>
                      <a:shade val="92000"/>
                      <a:satMod val="130000"/>
                    </a:schemeClr>
                  </a:gs>
                  <a:gs pos="45000">
                    <a:schemeClr val="accent6">
                      <a:lumMod val="60000"/>
                      <a:tint val="60000"/>
                      <a:shade val="99000"/>
                      <a:satMod val="120000"/>
                    </a:schemeClr>
                  </a:gs>
                  <a:gs pos="100000">
                    <a:schemeClr val="accent6">
                      <a:lumMod val="60000"/>
                      <a:tint val="55000"/>
                      <a:satMod val="140000"/>
                    </a:schemeClr>
                  </a:gs>
                </a:gsLst>
                <a:path path="circle">
                  <a:fillToRect l="100000" t="100000" r="100000" b="100000"/>
                </a:path>
              </a:gradFill>
              <a:ln>
                <a:noFill/>
              </a:ln>
              <a:effectLst/>
              <a:sp3d/>
            </c:spPr>
            <c:extLst xmlns:c16r2="http://schemas.microsoft.com/office/drawing/2015/06/chart">
              <c:ext xmlns:c16="http://schemas.microsoft.com/office/drawing/2014/chart" uri="{C3380CC4-5D6E-409C-BE32-E72D297353CC}">
                <c16:uniqueId val="{00000033-9C99-4AD2-B162-7083BD284C59}"/>
              </c:ext>
            </c:extLst>
          </c:dPt>
          <c:dPt>
            <c:idx val="12"/>
            <c:bubble3D val="0"/>
            <c:spPr>
              <a:gradFill rotWithShape="1">
                <a:gsLst>
                  <a:gs pos="0">
                    <a:schemeClr val="accent1">
                      <a:lumMod val="80000"/>
                      <a:lumOff val="20000"/>
                      <a:tint val="65000"/>
                      <a:shade val="92000"/>
                      <a:satMod val="130000"/>
                    </a:schemeClr>
                  </a:gs>
                  <a:gs pos="45000">
                    <a:schemeClr val="accent1">
                      <a:lumMod val="80000"/>
                      <a:lumOff val="20000"/>
                      <a:tint val="60000"/>
                      <a:shade val="99000"/>
                      <a:satMod val="120000"/>
                    </a:schemeClr>
                  </a:gs>
                  <a:gs pos="100000">
                    <a:schemeClr val="accent1">
                      <a:lumMod val="80000"/>
                      <a:lumOff val="20000"/>
                      <a:tint val="55000"/>
                      <a:satMod val="140000"/>
                    </a:schemeClr>
                  </a:gs>
                </a:gsLst>
                <a:path path="circle">
                  <a:fillToRect l="100000" t="100000" r="100000" b="100000"/>
                </a:path>
              </a:gradFill>
              <a:ln>
                <a:noFill/>
              </a:ln>
              <a:effectLst/>
              <a:sp3d/>
            </c:spPr>
            <c:extLst xmlns:c16r2="http://schemas.microsoft.com/office/drawing/2015/06/chart">
              <c:ext xmlns:c16="http://schemas.microsoft.com/office/drawing/2014/chart" uri="{C3380CC4-5D6E-409C-BE32-E72D297353CC}">
                <c16:uniqueId val="{00000035-9C99-4AD2-B162-7083BD284C59}"/>
              </c:ext>
            </c:extLst>
          </c:dPt>
          <c:dPt>
            <c:idx val="13"/>
            <c:bubble3D val="0"/>
            <c:spPr>
              <a:gradFill rotWithShape="1">
                <a:gsLst>
                  <a:gs pos="0">
                    <a:schemeClr val="accent2">
                      <a:lumMod val="80000"/>
                      <a:lumOff val="20000"/>
                      <a:tint val="65000"/>
                      <a:shade val="92000"/>
                      <a:satMod val="130000"/>
                    </a:schemeClr>
                  </a:gs>
                  <a:gs pos="45000">
                    <a:schemeClr val="accent2">
                      <a:lumMod val="80000"/>
                      <a:lumOff val="20000"/>
                      <a:tint val="60000"/>
                      <a:shade val="99000"/>
                      <a:satMod val="120000"/>
                    </a:schemeClr>
                  </a:gs>
                  <a:gs pos="100000">
                    <a:schemeClr val="accent2">
                      <a:lumMod val="80000"/>
                      <a:lumOff val="20000"/>
                      <a:tint val="55000"/>
                      <a:satMod val="140000"/>
                    </a:schemeClr>
                  </a:gs>
                </a:gsLst>
                <a:path path="circle">
                  <a:fillToRect l="100000" t="100000" r="100000" b="100000"/>
                </a:path>
              </a:gradFill>
              <a:ln>
                <a:noFill/>
              </a:ln>
              <a:effectLst/>
              <a:sp3d/>
            </c:spPr>
            <c:extLst xmlns:c16r2="http://schemas.microsoft.com/office/drawing/2015/06/chart">
              <c:ext xmlns:c16="http://schemas.microsoft.com/office/drawing/2014/chart" uri="{C3380CC4-5D6E-409C-BE32-E72D297353CC}">
                <c16:uniqueId val="{00000037-9C99-4AD2-B162-7083BD284C5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65000"/>
                        <a:lumOff val="35000"/>
                      </a:schemeClr>
                    </a:solidFill>
                    <a:latin typeface="+mn-lt"/>
                    <a:ea typeface="+mn-ea"/>
                    <a:cs typeface="+mn-cs"/>
                  </a:defRPr>
                </a:pPr>
                <a:endParaRPr lang="en-US"/>
              </a:p>
            </c:txPr>
            <c:dLblPos val="inEnd"/>
            <c:showLegendKey val="0"/>
            <c:showVal val="0"/>
            <c:showCatName val="1"/>
            <c:showSerName val="0"/>
            <c:showPercent val="0"/>
            <c:showBubbleSize val="0"/>
            <c:showLeaderLines val="1"/>
            <c:leaderLines>
              <c:spPr>
                <a:ln w="9525">
                  <a:solidFill>
                    <a:schemeClr val="tx1">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Sheet1!$A$2:$A$15</c:f>
              <c:strCache>
                <c:ptCount val="14"/>
                <c:pt idx="0">
                  <c:v>փողոցների ասֆալտապատում</c:v>
                </c:pt>
                <c:pt idx="1">
                  <c:v>ջրամատակարարում</c:v>
                </c:pt>
                <c:pt idx="2">
                  <c:v>ոռոգում </c:v>
                </c:pt>
                <c:pt idx="3">
                  <c:v>ԷԽ լուսավորություն</c:v>
                </c:pt>
                <c:pt idx="4">
                  <c:v>ֆոտովոլտային կայաններ</c:v>
                </c:pt>
                <c:pt idx="5">
                  <c:v>գազաֆիկացում </c:v>
                </c:pt>
                <c:pt idx="6">
                  <c:v>մանկապարտեզների վերանորոգում/ կառուցում</c:v>
                </c:pt>
                <c:pt idx="7">
                  <c:v>այգիների, պուակների կառուցում/ վերանորորգում</c:v>
                </c:pt>
                <c:pt idx="8">
                  <c:v>հասարակական շենքեր</c:v>
                </c:pt>
                <c:pt idx="9">
                  <c:v>բազմաբնակարան շենքերի ընդհ․բաժն.սեփ. նորոգում</c:v>
                </c:pt>
                <c:pt idx="10">
                  <c:v>մեքենասարքավորումների և գույքի  ձեռքբերում</c:v>
                </c:pt>
                <c:pt idx="12">
                  <c:v>գլխ․հատակագիծ</c:v>
                </c:pt>
                <c:pt idx="13">
                  <c:v>աղբավայրի փակում</c:v>
                </c:pt>
              </c:strCache>
            </c:strRef>
          </c:cat>
          <c:val>
            <c:numRef>
              <c:f>Sheet1!$C$2:$C$15</c:f>
              <c:numCache>
                <c:formatCode>General</c:formatCode>
                <c:ptCount val="14"/>
              </c:numCache>
            </c:numRef>
          </c:val>
          <c:extLst xmlns:c16r2="http://schemas.microsoft.com/office/drawing/2015/06/chart">
            <c:ext xmlns:c16="http://schemas.microsoft.com/office/drawing/2014/chart" uri="{C3380CC4-5D6E-409C-BE32-E72D297353CC}">
              <c16:uniqueId val="{0000002D-F933-4F12-99C3-D431B9B1E2EE}"/>
            </c:ext>
          </c:extLst>
        </c:ser>
        <c:dLbls>
          <c:dLblPos val="in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5">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0525" cy="493713"/>
          </a:xfrm>
          <a:prstGeom prst="rect">
            <a:avLst/>
          </a:prstGeom>
        </p:spPr>
        <p:txBody>
          <a:bodyPr vert="horz" lIns="91440" tIns="45720" rIns="91440" bIns="45720" rtlCol="0"/>
          <a:lstStyle>
            <a:lvl1pPr algn="l">
              <a:defRPr sz="1200"/>
            </a:lvl1pPr>
          </a:lstStyle>
          <a:p>
            <a:endParaRPr lang="en-US"/>
          </a:p>
        </p:txBody>
      </p:sp>
      <p:sp>
        <p:nvSpPr>
          <p:cNvPr id="3" name="Дата 2"/>
          <p:cNvSpPr>
            <a:spLocks noGrp="1"/>
          </p:cNvSpPr>
          <p:nvPr>
            <p:ph type="dt" sz="quarter" idx="1"/>
          </p:nvPr>
        </p:nvSpPr>
        <p:spPr>
          <a:xfrm>
            <a:off x="3829050" y="0"/>
            <a:ext cx="2930525" cy="493713"/>
          </a:xfrm>
          <a:prstGeom prst="rect">
            <a:avLst/>
          </a:prstGeom>
        </p:spPr>
        <p:txBody>
          <a:bodyPr vert="horz" lIns="91440" tIns="45720" rIns="91440" bIns="45720" rtlCol="0"/>
          <a:lstStyle>
            <a:lvl1pPr algn="r">
              <a:defRPr sz="1200"/>
            </a:lvl1pPr>
          </a:lstStyle>
          <a:p>
            <a:fld id="{01B6610D-602C-498F-8A43-E71CEB1A95DF}" type="datetimeFigureOut">
              <a:rPr lang="en-US" smtClean="0"/>
              <a:t>12/7/2021</a:t>
            </a:fld>
            <a:endParaRPr lang="en-US"/>
          </a:p>
        </p:txBody>
      </p:sp>
      <p:sp>
        <p:nvSpPr>
          <p:cNvPr id="4" name="Нижний колонтитул 3"/>
          <p:cNvSpPr>
            <a:spLocks noGrp="1"/>
          </p:cNvSpPr>
          <p:nvPr>
            <p:ph type="ftr" sz="quarter" idx="2"/>
          </p:nvPr>
        </p:nvSpPr>
        <p:spPr>
          <a:xfrm>
            <a:off x="0" y="9386888"/>
            <a:ext cx="2930525" cy="493712"/>
          </a:xfrm>
          <a:prstGeom prst="rect">
            <a:avLst/>
          </a:prstGeom>
        </p:spPr>
        <p:txBody>
          <a:bodyPr vert="horz" lIns="91440" tIns="45720" rIns="91440" bIns="45720" rtlCol="0" anchor="b"/>
          <a:lstStyle>
            <a:lvl1pPr algn="l">
              <a:defRPr sz="1200"/>
            </a:lvl1pPr>
          </a:lstStyle>
          <a:p>
            <a:r>
              <a:rPr lang="hy-AM" smtClean="0"/>
              <a:t>ՀՀ ՏԿԵՆ</a:t>
            </a:r>
            <a:endParaRPr lang="en-US"/>
          </a:p>
        </p:txBody>
      </p:sp>
      <p:sp>
        <p:nvSpPr>
          <p:cNvPr id="5" name="Номер слайда 4"/>
          <p:cNvSpPr>
            <a:spLocks noGrp="1"/>
          </p:cNvSpPr>
          <p:nvPr>
            <p:ph type="sldNum" sz="quarter" idx="3"/>
          </p:nvPr>
        </p:nvSpPr>
        <p:spPr>
          <a:xfrm>
            <a:off x="3829050" y="9386888"/>
            <a:ext cx="2930525" cy="493712"/>
          </a:xfrm>
          <a:prstGeom prst="rect">
            <a:avLst/>
          </a:prstGeom>
        </p:spPr>
        <p:txBody>
          <a:bodyPr vert="horz" lIns="91440" tIns="45720" rIns="91440" bIns="45720" rtlCol="0" anchor="b"/>
          <a:lstStyle>
            <a:lvl1pPr algn="r">
              <a:defRPr sz="1200"/>
            </a:lvl1pPr>
          </a:lstStyle>
          <a:p>
            <a:fld id="{429B26D5-3D0A-4086-A3BD-AEF2D412ED5D}" type="slidenum">
              <a:rPr lang="en-US" smtClean="0"/>
              <a:t>‹#›</a:t>
            </a:fld>
            <a:endParaRPr lang="en-US"/>
          </a:p>
        </p:txBody>
      </p:sp>
    </p:spTree>
    <p:extLst>
      <p:ext uri="{BB962C8B-B14F-4D97-AF65-F5344CB8AC3E}">
        <p14:creationId xmlns:p14="http://schemas.microsoft.com/office/powerpoint/2010/main" val="280752715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9837" cy="494110"/>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829762" y="0"/>
            <a:ext cx="2929837" cy="494110"/>
          </a:xfrm>
          <a:prstGeom prst="rect">
            <a:avLst/>
          </a:prstGeom>
        </p:spPr>
        <p:txBody>
          <a:bodyPr vert="horz" lIns="92830" tIns="46415" rIns="92830" bIns="46415" rtlCol="0"/>
          <a:lstStyle>
            <a:lvl1pPr algn="r">
              <a:defRPr sz="1200"/>
            </a:lvl1pPr>
          </a:lstStyle>
          <a:p>
            <a:fld id="{F8AEAA76-F273-4DA2-B156-F2064DE97114}" type="datetimeFigureOut">
              <a:rPr lang="en-US" smtClean="0"/>
              <a:pPr/>
              <a:t>12/7/2021</a:t>
            </a:fld>
            <a:endParaRPr lang="en-US" dirty="0"/>
          </a:p>
        </p:txBody>
      </p:sp>
      <p:sp>
        <p:nvSpPr>
          <p:cNvPr id="4" name="Slide Image Placeholder 3"/>
          <p:cNvSpPr>
            <a:spLocks noGrp="1" noRot="1" noChangeAspect="1"/>
          </p:cNvSpPr>
          <p:nvPr>
            <p:ph type="sldImg" idx="2"/>
          </p:nvPr>
        </p:nvSpPr>
        <p:spPr>
          <a:xfrm>
            <a:off x="909638" y="741363"/>
            <a:ext cx="4941887" cy="3705225"/>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676117" y="4694040"/>
            <a:ext cx="5408930" cy="4446985"/>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86363"/>
            <a:ext cx="2929837" cy="494110"/>
          </a:xfrm>
          <a:prstGeom prst="rect">
            <a:avLst/>
          </a:prstGeom>
        </p:spPr>
        <p:txBody>
          <a:bodyPr vert="horz" lIns="92830" tIns="46415" rIns="92830" bIns="46415" rtlCol="0" anchor="b"/>
          <a:lstStyle>
            <a:lvl1pPr algn="l">
              <a:defRPr sz="1200"/>
            </a:lvl1pPr>
          </a:lstStyle>
          <a:p>
            <a:r>
              <a:rPr lang="hy-AM" smtClean="0"/>
              <a:t>ՀՀ ՏԿԵՆ</a:t>
            </a:r>
            <a:endParaRPr lang="en-US" dirty="0"/>
          </a:p>
        </p:txBody>
      </p:sp>
      <p:sp>
        <p:nvSpPr>
          <p:cNvPr id="7" name="Slide Number Placeholder 6"/>
          <p:cNvSpPr>
            <a:spLocks noGrp="1"/>
          </p:cNvSpPr>
          <p:nvPr>
            <p:ph type="sldNum" sz="quarter" idx="5"/>
          </p:nvPr>
        </p:nvSpPr>
        <p:spPr>
          <a:xfrm>
            <a:off x="3829762" y="9386363"/>
            <a:ext cx="2929837" cy="494110"/>
          </a:xfrm>
          <a:prstGeom prst="rect">
            <a:avLst/>
          </a:prstGeom>
        </p:spPr>
        <p:txBody>
          <a:bodyPr vert="horz" lIns="92830" tIns="46415" rIns="92830" bIns="46415" rtlCol="0" anchor="b"/>
          <a:lstStyle>
            <a:lvl1pPr algn="r">
              <a:defRPr sz="1200"/>
            </a:lvl1pPr>
          </a:lstStyle>
          <a:p>
            <a:fld id="{EC38DC34-F33F-4147-97F7-AD455B4988D9}" type="slidenum">
              <a:rPr lang="en-US" smtClean="0"/>
              <a:pPr/>
              <a:t>‹#›</a:t>
            </a:fld>
            <a:endParaRPr lang="en-US" dirty="0"/>
          </a:p>
        </p:txBody>
      </p:sp>
    </p:spTree>
    <p:extLst>
      <p:ext uri="{BB962C8B-B14F-4D97-AF65-F5344CB8AC3E}">
        <p14:creationId xmlns:p14="http://schemas.microsoft.com/office/powerpoint/2010/main" val="20963100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9638" y="741363"/>
            <a:ext cx="4941887" cy="37052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38DC34-F33F-4147-97F7-AD455B4988D9}" type="slidenum">
              <a:rPr lang="en-US" smtClean="0"/>
              <a:pPr/>
              <a:t>1</a:t>
            </a:fld>
            <a:endParaRPr lang="en-US" dirty="0"/>
          </a:p>
        </p:txBody>
      </p:sp>
      <p:sp>
        <p:nvSpPr>
          <p:cNvPr id="5" name="Нижний колонтитул 4"/>
          <p:cNvSpPr>
            <a:spLocks noGrp="1"/>
          </p:cNvSpPr>
          <p:nvPr>
            <p:ph type="ftr" sz="quarter" idx="11"/>
          </p:nvPr>
        </p:nvSpPr>
        <p:spPr/>
        <p:txBody>
          <a:bodyPr/>
          <a:lstStyle/>
          <a:p>
            <a:r>
              <a:rPr lang="hy-AM" smtClean="0"/>
              <a:t>ՀՀ ՏԿԵՆ</a:t>
            </a:r>
            <a:endParaRPr lang="en-US" dirty="0"/>
          </a:p>
        </p:txBody>
      </p:sp>
    </p:spTree>
    <p:extLst>
      <p:ext uri="{BB962C8B-B14F-4D97-AF65-F5344CB8AC3E}">
        <p14:creationId xmlns:p14="http://schemas.microsoft.com/office/powerpoint/2010/main" val="336164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584019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565260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72</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73</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100</a:t>
            </a:fld>
            <a:endParaRPr lang="en-US"/>
          </a:p>
        </p:txBody>
      </p:sp>
    </p:spTree>
    <p:extLst>
      <p:ext uri="{BB962C8B-B14F-4D97-AF65-F5344CB8AC3E}">
        <p14:creationId xmlns:p14="http://schemas.microsoft.com/office/powerpoint/2010/main" val="3530931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101</a:t>
            </a:fld>
            <a:endParaRPr lang="en-US"/>
          </a:p>
        </p:txBody>
      </p:sp>
    </p:spTree>
    <p:extLst>
      <p:ext uri="{BB962C8B-B14F-4D97-AF65-F5344CB8AC3E}">
        <p14:creationId xmlns:p14="http://schemas.microsoft.com/office/powerpoint/2010/main" val="471463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106</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107</a:t>
            </a:fld>
            <a:endParaRPr lang="en-US"/>
          </a:p>
        </p:txBody>
      </p:sp>
    </p:spTree>
    <p:extLst>
      <p:ext uri="{BB962C8B-B14F-4D97-AF65-F5344CB8AC3E}">
        <p14:creationId xmlns:p14="http://schemas.microsoft.com/office/powerpoint/2010/main" val="1565260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9638" y="741363"/>
            <a:ext cx="4941887" cy="37052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7112BC-6D93-4F1A-BA7E-6F5B500E12B3}" type="slidenum">
              <a:rPr lang="en-US" smtClean="0"/>
              <a:t>108</a:t>
            </a:fld>
            <a:endParaRPr lang="en-US"/>
          </a:p>
        </p:txBody>
      </p:sp>
    </p:spTree>
    <p:extLst>
      <p:ext uri="{BB962C8B-B14F-4D97-AF65-F5344CB8AC3E}">
        <p14:creationId xmlns:p14="http://schemas.microsoft.com/office/powerpoint/2010/main" val="26649015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pPr/>
              <a:t>114</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18</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132</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133</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134</a:t>
            </a:fld>
            <a:endParaRPr lang="en-US"/>
          </a:p>
        </p:txBody>
      </p:sp>
    </p:spTree>
    <p:extLst>
      <p:ext uri="{BB962C8B-B14F-4D97-AF65-F5344CB8AC3E}">
        <p14:creationId xmlns:p14="http://schemas.microsoft.com/office/powerpoint/2010/main" val="1565260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19</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20</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21</a:t>
            </a:fld>
            <a:endParaRPr lang="en-US"/>
          </a:p>
        </p:txBody>
      </p:sp>
    </p:spTree>
    <p:extLst>
      <p:ext uri="{BB962C8B-B14F-4D97-AF65-F5344CB8AC3E}">
        <p14:creationId xmlns:p14="http://schemas.microsoft.com/office/powerpoint/2010/main" val="1565260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22</a:t>
            </a:fld>
            <a:endParaRPr lang="en-US"/>
          </a:p>
        </p:txBody>
      </p:sp>
    </p:spTree>
    <p:extLst>
      <p:ext uri="{BB962C8B-B14F-4D97-AF65-F5344CB8AC3E}">
        <p14:creationId xmlns:p14="http://schemas.microsoft.com/office/powerpoint/2010/main" val="1565260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t>23</a:t>
            </a:fld>
            <a:endParaRPr lang="en-US"/>
          </a:p>
        </p:txBody>
      </p:sp>
    </p:spTree>
    <p:extLst>
      <p:ext uri="{BB962C8B-B14F-4D97-AF65-F5344CB8AC3E}">
        <p14:creationId xmlns:p14="http://schemas.microsoft.com/office/powerpoint/2010/main" val="1565260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pPr/>
              <a:t>28</a:t>
            </a:fld>
            <a:endParaRPr lang="en-US"/>
          </a:p>
        </p:txBody>
      </p:sp>
    </p:spTree>
    <p:extLst>
      <p:ext uri="{BB962C8B-B14F-4D97-AF65-F5344CB8AC3E}">
        <p14:creationId xmlns:p14="http://schemas.microsoft.com/office/powerpoint/2010/main" val="1584019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09638" y="741363"/>
            <a:ext cx="4941887" cy="3705225"/>
          </a:xfrm>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4E7112BC-6D93-4F1A-BA7E-6F5B500E12B3}" type="slidenum">
              <a:rPr lang="en-US" smtClean="0"/>
              <a:pPr/>
              <a:t>29</a:t>
            </a:fld>
            <a:endParaRPr lang="en-US"/>
          </a:p>
        </p:txBody>
      </p:sp>
    </p:spTree>
    <p:extLst>
      <p:ext uri="{BB962C8B-B14F-4D97-AF65-F5344CB8AC3E}">
        <p14:creationId xmlns:p14="http://schemas.microsoft.com/office/powerpoint/2010/main" val="15652609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FA2F0490-611F-4BE2-A592-4E26C80A23DF}" type="datetime1">
              <a:rPr lang="en-US" smtClean="0"/>
              <a:t>12/7/2021</a:t>
            </a:fld>
            <a:endParaRPr lang="en-US"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r>
              <a:rPr lang="hy-AM" smtClean="0"/>
              <a:t>ՀՀ ՏԿԵՆ</a:t>
            </a:r>
            <a:endParaRPr lang="en-US"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118AF07-6FB9-4223-84A9-9D85F412C568}" type="datetime1">
              <a:rPr lang="en-US" smtClean="0"/>
              <a:t>12/7/2021</a:t>
            </a:fld>
            <a:endParaRPr lang="en-US" dirty="0"/>
          </a:p>
        </p:txBody>
      </p:sp>
      <p:sp>
        <p:nvSpPr>
          <p:cNvPr id="5" name="Нижний колонтитул 4"/>
          <p:cNvSpPr>
            <a:spLocks noGrp="1"/>
          </p:cNvSpPr>
          <p:nvPr>
            <p:ph type="ftr" sz="quarter" idx="11"/>
          </p:nvPr>
        </p:nvSpPr>
        <p:spPr/>
        <p:txBody>
          <a:bodyPr/>
          <a:lstStyle/>
          <a:p>
            <a:r>
              <a:rPr lang="hy-AM" smtClean="0"/>
              <a:t>ՀՀ ՏԿԵՆ</a:t>
            </a:r>
            <a:endParaRPr lang="en-US" dirty="0"/>
          </a:p>
        </p:txBody>
      </p:sp>
      <p:sp>
        <p:nvSpPr>
          <p:cNvPr id="6" name="Номер слайда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2C54384-5A72-4AD2-A7D9-A4BAE0CC5226}" type="datetime1">
              <a:rPr lang="en-US" smtClean="0"/>
              <a:t>12/7/2021</a:t>
            </a:fld>
            <a:endParaRPr lang="en-US" dirty="0"/>
          </a:p>
        </p:txBody>
      </p:sp>
      <p:sp>
        <p:nvSpPr>
          <p:cNvPr id="5" name="Нижний колонтитул 4"/>
          <p:cNvSpPr>
            <a:spLocks noGrp="1"/>
          </p:cNvSpPr>
          <p:nvPr>
            <p:ph type="ftr" sz="quarter" idx="11"/>
          </p:nvPr>
        </p:nvSpPr>
        <p:spPr/>
        <p:txBody>
          <a:bodyPr/>
          <a:lstStyle/>
          <a:p>
            <a:r>
              <a:rPr lang="hy-AM" smtClean="0"/>
              <a:t>ՀՀ ՏԿԵՆ</a:t>
            </a:r>
            <a:endParaRPr lang="en-US" dirty="0"/>
          </a:p>
        </p:txBody>
      </p:sp>
      <p:sp>
        <p:nvSpPr>
          <p:cNvPr id="6" name="Номер слайда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DF5ED08-B677-47BA-BF7D-199269416519}" type="datetime1">
              <a:rPr lang="en-US" smtClean="0"/>
              <a:t>12/7/2021</a:t>
            </a:fld>
            <a:endParaRPr lang="en-US" dirty="0"/>
          </a:p>
        </p:txBody>
      </p:sp>
      <p:sp>
        <p:nvSpPr>
          <p:cNvPr id="5" name="Нижний колонтитул 4"/>
          <p:cNvSpPr>
            <a:spLocks noGrp="1"/>
          </p:cNvSpPr>
          <p:nvPr>
            <p:ph type="ftr" sz="quarter" idx="11"/>
          </p:nvPr>
        </p:nvSpPr>
        <p:spPr/>
        <p:txBody>
          <a:bodyPr/>
          <a:lstStyle/>
          <a:p>
            <a:r>
              <a:rPr lang="hy-AM" smtClean="0"/>
              <a:t>ՀՀ ՏԿԵՆ</a:t>
            </a:r>
            <a:endParaRPr lang="en-US" dirty="0"/>
          </a:p>
        </p:txBody>
      </p:sp>
      <p:sp>
        <p:nvSpPr>
          <p:cNvPr id="6" name="Номер слайда 5"/>
          <p:cNvSpPr>
            <a:spLocks noGrp="1"/>
          </p:cNvSpPr>
          <p:nvPr>
            <p:ph type="sldNum" sz="quarter" idx="12"/>
          </p:nvPr>
        </p:nvSpPr>
        <p:spPr/>
        <p:txBody>
          <a:bodyPr/>
          <a:lstStyle/>
          <a:p>
            <a:fld id="{B6F15528-21DE-4FAA-801E-634DDDAF4B2B}" type="slidenum">
              <a:rPr lang="en-US" smtClean="0"/>
              <a:pPr/>
              <a:t>‹#›</a:t>
            </a:fld>
            <a:endParaRPr lang="en-US" dirty="0"/>
          </a:p>
        </p:txBody>
      </p:sp>
      <p:sp>
        <p:nvSpPr>
          <p:cNvPr id="7" name="Заголовок 6"/>
          <p:cNvSpPr>
            <a:spLocks noGrp="1"/>
          </p:cNvSpPr>
          <p:nvPr>
            <p:ph type="title"/>
          </p:nvPr>
        </p:nvSpPr>
        <p:spPr/>
        <p:txBody>
          <a:bodyPr rtlCol="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B98C928-9AA5-4C1B-9694-B84EC7D4403A}" type="datetime1">
              <a:rPr lang="en-US" smtClean="0"/>
              <a:t>12/7/2021</a:t>
            </a:fld>
            <a:endParaRPr lang="en-US" dirty="0"/>
          </a:p>
        </p:txBody>
      </p:sp>
      <p:sp>
        <p:nvSpPr>
          <p:cNvPr id="5" name="Нижний колонтитул 4"/>
          <p:cNvSpPr>
            <a:spLocks noGrp="1"/>
          </p:cNvSpPr>
          <p:nvPr>
            <p:ph type="ftr" sz="quarter" idx="11"/>
          </p:nvPr>
        </p:nvSpPr>
        <p:spPr/>
        <p:txBody>
          <a:bodyPr/>
          <a:lstStyle/>
          <a:p>
            <a:r>
              <a:rPr lang="hy-AM" smtClean="0"/>
              <a:t>ՀՀ ՏԿԵՆ</a:t>
            </a:r>
            <a:endParaRPr lang="en-US" dirty="0"/>
          </a:p>
        </p:txBody>
      </p:sp>
      <p:sp>
        <p:nvSpPr>
          <p:cNvPr id="6" name="Номер слайда 5"/>
          <p:cNvSpPr>
            <a:spLocks noGrp="1"/>
          </p:cNvSpPr>
          <p:nvPr>
            <p:ph type="sldNum" sz="quarter" idx="12"/>
          </p:nvPr>
        </p:nvSpPr>
        <p:spPr/>
        <p:txBody>
          <a:bodyPr/>
          <a:lstStyle/>
          <a:p>
            <a:fld id="{B6F15528-21DE-4FAA-801E-634DDDAF4B2B}" type="slidenum">
              <a:rPr lang="en-US" smtClean="0"/>
              <a:pPr/>
              <a:t>‹#›</a:t>
            </a:fld>
            <a:endParaRPr lang="en-US"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CFF47C67-C357-4B5F-ACFC-B2D959609C14}" type="datetime1">
              <a:rPr lang="en-US" smtClean="0"/>
              <a:t>12/7/2021</a:t>
            </a:fld>
            <a:endParaRPr lang="en-US" dirty="0"/>
          </a:p>
        </p:txBody>
      </p:sp>
      <p:sp>
        <p:nvSpPr>
          <p:cNvPr id="6" name="Нижний колонтитул 5"/>
          <p:cNvSpPr>
            <a:spLocks noGrp="1"/>
          </p:cNvSpPr>
          <p:nvPr>
            <p:ph type="ftr" sz="quarter" idx="11"/>
          </p:nvPr>
        </p:nvSpPr>
        <p:spPr/>
        <p:txBody>
          <a:bodyPr/>
          <a:lstStyle/>
          <a:p>
            <a:r>
              <a:rPr lang="hy-AM" smtClean="0"/>
              <a:t>ՀՀ ՏԿԵՆ</a:t>
            </a:r>
            <a:endParaRPr lang="en-US" dirty="0"/>
          </a:p>
        </p:txBody>
      </p:sp>
      <p:sp>
        <p:nvSpPr>
          <p:cNvPr id="7" name="Номер слайда 6"/>
          <p:cNvSpPr>
            <a:spLocks noGrp="1"/>
          </p:cNvSpPr>
          <p:nvPr>
            <p:ph type="sldNum" sz="quarter" idx="12"/>
          </p:nvPr>
        </p:nvSpPr>
        <p:spPr/>
        <p:txBody>
          <a:bodyPr/>
          <a:lstStyle/>
          <a:p>
            <a:fld id="{B6F15528-21DE-4FAA-801E-634DDDAF4B2B}" type="slidenum">
              <a:rPr lang="en-US" smtClean="0"/>
              <a:pPr/>
              <a:t>‹#›</a:t>
            </a:fld>
            <a:endParaRPr lang="en-US" dirty="0"/>
          </a:p>
        </p:txBody>
      </p:sp>
      <p:sp>
        <p:nvSpPr>
          <p:cNvPr id="8" name="Заголовок 7"/>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085CD0D-6B48-433A-B527-9F2EE0C5565A}" type="datetime1">
              <a:rPr lang="en-US" smtClean="0"/>
              <a:t>12/7/2021</a:t>
            </a:fld>
            <a:endParaRPr lang="en-US" dirty="0"/>
          </a:p>
        </p:txBody>
      </p:sp>
      <p:sp>
        <p:nvSpPr>
          <p:cNvPr id="8" name="Нижний колонтитул 7"/>
          <p:cNvSpPr>
            <a:spLocks noGrp="1"/>
          </p:cNvSpPr>
          <p:nvPr>
            <p:ph type="ftr" sz="quarter" idx="11"/>
          </p:nvPr>
        </p:nvSpPr>
        <p:spPr/>
        <p:txBody>
          <a:bodyPr/>
          <a:lstStyle/>
          <a:p>
            <a:r>
              <a:rPr lang="hy-AM" smtClean="0"/>
              <a:t>ՀՀ ՏԿԵՆ</a:t>
            </a:r>
            <a:endParaRPr lang="en-US" dirty="0"/>
          </a:p>
        </p:txBody>
      </p:sp>
      <p:sp>
        <p:nvSpPr>
          <p:cNvPr id="9" name="Номер слайда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D16E2895-3785-4DF1-8175-A26C08DC0B79}" type="datetime1">
              <a:rPr lang="en-US" smtClean="0"/>
              <a:t>12/7/2021</a:t>
            </a:fld>
            <a:endParaRPr lang="en-US" dirty="0"/>
          </a:p>
        </p:txBody>
      </p:sp>
      <p:sp>
        <p:nvSpPr>
          <p:cNvPr id="4" name="Нижний колонтитул 3"/>
          <p:cNvSpPr>
            <a:spLocks noGrp="1"/>
          </p:cNvSpPr>
          <p:nvPr>
            <p:ph type="ftr" sz="quarter" idx="11"/>
          </p:nvPr>
        </p:nvSpPr>
        <p:spPr/>
        <p:txBody>
          <a:bodyPr/>
          <a:lstStyle/>
          <a:p>
            <a:r>
              <a:rPr lang="hy-AM" smtClean="0"/>
              <a:t>ՀՀ ՏԿԵՆ</a:t>
            </a:r>
            <a:endParaRPr lang="en-US" dirty="0"/>
          </a:p>
        </p:txBody>
      </p:sp>
      <p:sp>
        <p:nvSpPr>
          <p:cNvPr id="5" name="Номер слайда 4"/>
          <p:cNvSpPr>
            <a:spLocks noGrp="1"/>
          </p:cNvSpPr>
          <p:nvPr>
            <p:ph type="sldNum" sz="quarter" idx="12"/>
          </p:nvPr>
        </p:nvSpPr>
        <p:spPr/>
        <p:txBody>
          <a:bodyPr/>
          <a:lstStyle/>
          <a:p>
            <a:fld id="{B6F15528-21DE-4FAA-801E-634DDDAF4B2B}" type="slidenum">
              <a:rPr lang="en-US" smtClean="0"/>
              <a:pPr/>
              <a:t>‹#›</a:t>
            </a:fld>
            <a:endParaRPr lang="en-US" dirty="0"/>
          </a:p>
        </p:txBody>
      </p:sp>
      <p:sp>
        <p:nvSpPr>
          <p:cNvPr id="6" name="Заголовок 5"/>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EB4F706-2087-4EE8-BBE7-2ADE91B2FD2C}" type="datetime1">
              <a:rPr lang="en-US" smtClean="0"/>
              <a:t>12/7/2021</a:t>
            </a:fld>
            <a:endParaRPr lang="en-US" dirty="0"/>
          </a:p>
        </p:txBody>
      </p:sp>
      <p:sp>
        <p:nvSpPr>
          <p:cNvPr id="3" name="Нижний колонтитул 2"/>
          <p:cNvSpPr>
            <a:spLocks noGrp="1"/>
          </p:cNvSpPr>
          <p:nvPr>
            <p:ph type="ftr" sz="quarter" idx="11"/>
          </p:nvPr>
        </p:nvSpPr>
        <p:spPr/>
        <p:txBody>
          <a:bodyPr/>
          <a:lstStyle/>
          <a:p>
            <a:r>
              <a:rPr lang="hy-AM" smtClean="0"/>
              <a:t>ՀՀ ՏԿԵՆ</a:t>
            </a:r>
            <a:endParaRPr lang="en-US" dirty="0"/>
          </a:p>
        </p:txBody>
      </p:sp>
      <p:sp>
        <p:nvSpPr>
          <p:cNvPr id="4" name="Номер слайда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1FA7BFA8-AAF1-4196-8A45-C1EA4B796B69}" type="datetime1">
              <a:rPr lang="en-US" smtClean="0"/>
              <a:t>12/7/2021</a:t>
            </a:fld>
            <a:endParaRPr lang="en-US" dirty="0"/>
          </a:p>
        </p:txBody>
      </p:sp>
      <p:sp>
        <p:nvSpPr>
          <p:cNvPr id="6" name="Нижний колонтитул 5"/>
          <p:cNvSpPr>
            <a:spLocks noGrp="1"/>
          </p:cNvSpPr>
          <p:nvPr>
            <p:ph type="ftr" sz="quarter" idx="11"/>
          </p:nvPr>
        </p:nvSpPr>
        <p:spPr/>
        <p:txBody>
          <a:bodyPr/>
          <a:lstStyle/>
          <a:p>
            <a:r>
              <a:rPr lang="hy-AM" smtClean="0"/>
              <a:t>ՀՀ ՏԿԵՆ</a:t>
            </a:r>
            <a:endParaRPr lang="en-US" dirty="0"/>
          </a:p>
        </p:txBody>
      </p:sp>
      <p:sp>
        <p:nvSpPr>
          <p:cNvPr id="7" name="Номер слайда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680FC16F-2042-47C8-8BF4-2BADC7ED7A0C}" type="datetime1">
              <a:rPr lang="en-US" smtClean="0"/>
              <a:t>12/7/2021</a:t>
            </a:fld>
            <a:endParaRPr lang="en-US"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hy-AM" smtClean="0"/>
              <a:t>ՀՀ ՏԿԵՆ</a:t>
            </a:r>
            <a:endParaRPr lang="en-US"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043916E-438D-4672-970B-A57222A406F4}" type="datetime1">
              <a:rPr lang="en-US" smtClean="0"/>
              <a:t>12/7/2021</a:t>
            </a:fld>
            <a:endParaRPr lang="en-US"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hy-AM" smtClean="0"/>
              <a:t>ՀՀ ՏԿԵՆ</a:t>
            </a:r>
            <a:endParaRPr lang="en-US"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5065" r:id="rId1"/>
    <p:sldLayoutId id="2147485066" r:id="rId2"/>
    <p:sldLayoutId id="2147485067" r:id="rId3"/>
    <p:sldLayoutId id="2147485068" r:id="rId4"/>
    <p:sldLayoutId id="2147485069" r:id="rId5"/>
    <p:sldLayoutId id="2147485070" r:id="rId6"/>
    <p:sldLayoutId id="2147485071" r:id="rId7"/>
    <p:sldLayoutId id="2147485072" r:id="rId8"/>
    <p:sldLayoutId id="2147485073" r:id="rId9"/>
    <p:sldLayoutId id="2147485074" r:id="rId10"/>
    <p:sldLayoutId id="2147485075"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4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6.emf"/></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7.emf"/><Relationship Id="rId4" Type="http://schemas.openxmlformats.org/officeDocument/2006/relationships/package" Target="../embeddings/Microsoft_Excel_Worksheet3.xlsx"/></Relationships>
</file>

<file path=ppt/slides/_rels/slide8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ctrTitle"/>
          </p:nvPr>
        </p:nvSpPr>
        <p:spPr>
          <a:xfrm>
            <a:off x="457200" y="381003"/>
            <a:ext cx="8001000" cy="4648199"/>
          </a:xfrm>
        </p:spPr>
        <p:txBody>
          <a:bodyPr>
            <a:noAutofit/>
          </a:bodyPr>
          <a:lstStyle/>
          <a:p>
            <a:pPr algn="ctr"/>
            <a:r>
              <a:rPr lang="ru-RU" sz="2800" b="1" i="1" dirty="0" smtClean="0">
                <a:solidFill>
                  <a:schemeClr val="tx1"/>
                </a:solidFill>
                <a:latin typeface="GHEA Grapalat" pitchFamily="50" charset="0"/>
              </a:rPr>
              <a:t>ՀԱՅԱՍՏԱՆ ՀԱՆՐԱՊԵՏՈՒԹՅԱՆ ՏԱՐԱԾՔԱՅԻՆ ԿԱՌԱՎԱՐՄԱՆ ԵՎ </a:t>
            </a:r>
            <a:r>
              <a:rPr lang="ru-RU" sz="2800" b="1" i="1" dirty="0">
                <a:solidFill>
                  <a:schemeClr val="tx1"/>
                </a:solidFill>
                <a:latin typeface="GHEA Grapalat" pitchFamily="50" charset="0"/>
              </a:rPr>
              <a:t>ԵՆԹԱԿԱՌՈՒՑՎԱԾՔՆԵՐԻ </a:t>
            </a:r>
            <a:r>
              <a:rPr lang="ru-RU" sz="2800" b="1" i="1" dirty="0" smtClean="0">
                <a:solidFill>
                  <a:schemeClr val="tx1"/>
                </a:solidFill>
                <a:latin typeface="GHEA Grapalat" pitchFamily="50" charset="0"/>
              </a:rPr>
              <a:t>ՆԱԽԱՐԱՐՈՒԹՅՈՒՆ</a:t>
            </a:r>
            <a:r>
              <a:rPr lang="en-US" sz="2800" b="1" i="1" dirty="0" smtClean="0">
                <a:solidFill>
                  <a:schemeClr val="tx1"/>
                </a:solidFill>
                <a:latin typeface="GHEA Grapalat" pitchFamily="50" charset="0"/>
              </a:rPr>
              <a:t> </a:t>
            </a:r>
            <a:r>
              <a:rPr lang="ru-RU" sz="2800" b="1" i="1" dirty="0" smtClean="0">
                <a:solidFill>
                  <a:schemeClr val="tx1"/>
                </a:solidFill>
                <a:latin typeface="GHEA Grapalat" pitchFamily="50" charset="0"/>
              </a:rPr>
              <a:t/>
            </a:r>
            <a:br>
              <a:rPr lang="ru-RU" sz="2800" b="1" i="1" dirty="0" smtClean="0">
                <a:solidFill>
                  <a:schemeClr val="tx1"/>
                </a:solidFill>
                <a:latin typeface="GHEA Grapalat" pitchFamily="50" charset="0"/>
              </a:rPr>
            </a:br>
            <a:r>
              <a:rPr lang="en-US" sz="2800" b="1" i="1" dirty="0" smtClean="0">
                <a:solidFill>
                  <a:schemeClr val="tx1"/>
                </a:solidFill>
                <a:latin typeface="GHEA Grapalat" pitchFamily="50" charset="0"/>
              </a:rPr>
              <a:t>2022 </a:t>
            </a:r>
            <a:r>
              <a:rPr lang="ru-RU" sz="2800" b="1" i="1" dirty="0" smtClean="0">
                <a:solidFill>
                  <a:schemeClr val="tx1"/>
                </a:solidFill>
                <a:latin typeface="GHEA Grapalat" pitchFamily="50" charset="0"/>
              </a:rPr>
              <a:t>ԹՎԱԿԱՆԻ ՊԵՏԱԿԱՆ ԲՅՈՒՋԵԻ ԾՐԱԳՐԱՅԻՆ </a:t>
            </a:r>
            <a:r>
              <a:rPr lang="ru-RU" sz="2800" i="1" dirty="0" smtClean="0">
                <a:solidFill>
                  <a:schemeClr val="tx1"/>
                </a:solidFill>
                <a:latin typeface="GHEA Grapalat" pitchFamily="50" charset="0"/>
              </a:rPr>
              <a:t>ՑՈՒՑԱՆԻՇՆԵՐ</a:t>
            </a:r>
            <a:endParaRPr lang="en-US" sz="2800" b="1" i="1" dirty="0">
              <a:solidFill>
                <a:schemeClr val="tx1"/>
              </a:solidFill>
              <a:latin typeface="GHEA Grapalat" pitchFamily="50" charset="0"/>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4200" y="457200"/>
            <a:ext cx="2362200" cy="1759970"/>
          </a:xfrm>
          <a:prstGeom prst="rect">
            <a:avLst/>
          </a:prstGeom>
        </p:spPr>
      </p:pic>
    </p:spTree>
    <p:extLst>
      <p:ext uri="{BB962C8B-B14F-4D97-AF65-F5344CB8AC3E}">
        <p14:creationId xmlns:p14="http://schemas.microsoft.com/office/powerpoint/2010/main" val="297747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13239"/>
            <a:ext cx="7886700" cy="5763725"/>
          </a:xfrm>
        </p:spPr>
        <p:txBody>
          <a:bodyPr>
            <a:normAutofit/>
          </a:bodyPr>
          <a:lstStyle/>
          <a:p>
            <a:endParaRPr lang="hy-AM" sz="1800" b="1" i="1" dirty="0" smtClean="0">
              <a:latin typeface="GHEA Grapalat" panose="02000506050000020003" pitchFamily="50" charset="0"/>
            </a:endParaRPr>
          </a:p>
          <a:p>
            <a:pPr marL="0" indent="0">
              <a:buNone/>
            </a:pPr>
            <a:r>
              <a:rPr lang="hy-AM" sz="1400" b="1" i="1" u="sng" dirty="0">
                <a:solidFill>
                  <a:srgbClr val="006699"/>
                </a:solidFill>
                <a:latin typeface="GHEA Grapalat" panose="02000506050000020003" pitchFamily="50" charset="0"/>
              </a:rPr>
              <a:t>Ոչ ֆինանսական ցուցանիշներ</a:t>
            </a:r>
          </a:p>
          <a:p>
            <a:pPr marL="0" indent="0">
              <a:buNone/>
            </a:pPr>
            <a:r>
              <a:rPr lang="hy-AM" sz="1400" b="1" i="1" dirty="0">
                <a:latin typeface="GHEA Grapalat" panose="02000506050000020003" pitchFamily="50" charset="0"/>
              </a:rPr>
              <a:t>2020 թվական</a:t>
            </a:r>
          </a:p>
          <a:p>
            <a:pPr marL="0" indent="0">
              <a:buNone/>
            </a:pPr>
            <a:r>
              <a:rPr lang="hy-AM" sz="1400" i="1" dirty="0">
                <a:latin typeface="GHEA Grapalat" panose="02000506050000020003" pitchFamily="50" charset="0"/>
              </a:rPr>
              <a:t>Հիմնանորոգվող ոռոգման ցանցերի երկարությունը - 9,53 կմ</a:t>
            </a:r>
          </a:p>
          <a:p>
            <a:pPr marL="0" indent="0">
              <a:buNone/>
            </a:pPr>
            <a:r>
              <a:rPr lang="hy-AM" sz="1400" i="1" dirty="0">
                <a:latin typeface="GHEA Grapalat" panose="02000506050000020003" pitchFamily="50" charset="0"/>
              </a:rPr>
              <a:t>Նորոգվող ոռոգման ցանցերի երկարությունը - 84,46 կմ</a:t>
            </a:r>
          </a:p>
          <a:p>
            <a:pPr marL="0" indent="0">
              <a:buNone/>
            </a:pPr>
            <a:r>
              <a:rPr lang="hy-AM" sz="1400" b="1" i="1" dirty="0">
                <a:latin typeface="GHEA Grapalat" panose="02000506050000020003" pitchFamily="50" charset="0"/>
              </a:rPr>
              <a:t>2021 թվական</a:t>
            </a:r>
          </a:p>
          <a:p>
            <a:pPr marL="0" indent="0">
              <a:buNone/>
            </a:pPr>
            <a:r>
              <a:rPr lang="hy-AM" sz="1400" i="1" dirty="0">
                <a:latin typeface="GHEA Grapalat" panose="02000506050000020003" pitchFamily="50" charset="0"/>
              </a:rPr>
              <a:t>Հիմնանորոգվող ոռոգման ցանցերի երկարությունը - 127,8 կմ</a:t>
            </a:r>
          </a:p>
          <a:p>
            <a:pPr marL="0" indent="0">
              <a:buNone/>
            </a:pPr>
            <a:r>
              <a:rPr lang="hy-AM" sz="1400" b="1" i="1" dirty="0">
                <a:latin typeface="GHEA Grapalat" panose="02000506050000020003" pitchFamily="50" charset="0"/>
              </a:rPr>
              <a:t>2022 թվական</a:t>
            </a:r>
          </a:p>
          <a:p>
            <a:pPr marL="0" indent="0">
              <a:buNone/>
            </a:pPr>
            <a:r>
              <a:rPr lang="hy-AM" sz="1400" i="1" dirty="0">
                <a:latin typeface="GHEA Grapalat" panose="02000506050000020003" pitchFamily="50" charset="0"/>
              </a:rPr>
              <a:t>Հիմնանորոգվող ոռոգման ցանցերի երկարությունը – 73,4 կմ</a:t>
            </a:r>
          </a:p>
          <a:p>
            <a:pPr marL="457200" lvl="1" indent="0">
              <a:buNone/>
            </a:pPr>
            <a:endParaRPr lang="hy-AM" sz="1400" i="1" dirty="0">
              <a:latin typeface="GHEA Grapalat" panose="02000506050000020003" pitchFamily="50" charset="0"/>
            </a:endParaRPr>
          </a:p>
          <a:p>
            <a:pPr marL="0" indent="0">
              <a:buNone/>
            </a:pPr>
            <a:r>
              <a:rPr lang="hy-AM" sz="1400" b="1" i="1" u="sng" dirty="0">
                <a:solidFill>
                  <a:srgbClr val="006699"/>
                </a:solidFill>
                <a:latin typeface="GHEA Grapalat" panose="02000506050000020003" pitchFamily="50" charset="0"/>
              </a:rPr>
              <a:t>Ֆինանսական ցուցանիշներ</a:t>
            </a:r>
          </a:p>
          <a:p>
            <a:pPr marL="0" indent="0">
              <a:buNone/>
            </a:pPr>
            <a:r>
              <a:rPr lang="hy-AM" sz="1400" b="1" i="1" dirty="0">
                <a:latin typeface="GHEA Grapalat" panose="02000506050000020003" pitchFamily="50" charset="0"/>
              </a:rPr>
              <a:t>2020 թվական – 4,875</a:t>
            </a:r>
            <a:r>
              <a:rPr lang="en-US" sz="1400" b="1" i="1" dirty="0">
                <a:latin typeface="GHEA Grapalat" panose="02000506050000020003" pitchFamily="50" charset="0"/>
              </a:rPr>
              <a:t>.</a:t>
            </a:r>
            <a:r>
              <a:rPr lang="hy-AM" sz="1400" b="1" i="1" dirty="0">
                <a:latin typeface="GHEA Grapalat" panose="02000506050000020003" pitchFamily="50" charset="0"/>
              </a:rPr>
              <a:t>3</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r>
              <a:rPr lang="hy-AM" sz="1400" b="1" i="1" dirty="0">
                <a:latin typeface="GHEA Grapalat" panose="02000506050000020003" pitchFamily="50" charset="0"/>
              </a:rPr>
              <a:t>2021 թվական - 6,294</a:t>
            </a:r>
            <a:r>
              <a:rPr lang="en-US" sz="1400" b="1" i="1" dirty="0">
                <a:latin typeface="GHEA Grapalat" panose="02000506050000020003" pitchFamily="50" charset="0"/>
              </a:rPr>
              <a:t>.</a:t>
            </a:r>
            <a:r>
              <a:rPr lang="hy-AM" sz="1400" b="1" i="1" dirty="0">
                <a:latin typeface="GHEA Grapalat" panose="02000506050000020003" pitchFamily="50" charset="0"/>
              </a:rPr>
              <a:t>2 մլն</a:t>
            </a:r>
            <a:r>
              <a:rPr lang="en-US" sz="1400" b="1" i="1" dirty="0">
                <a:latin typeface="GHEA Grapalat" panose="02000506050000020003" pitchFamily="50" charset="0"/>
              </a:rPr>
              <a:t> </a:t>
            </a:r>
            <a:r>
              <a:rPr lang="hy-AM" sz="1400" b="1" i="1" dirty="0" smtClean="0">
                <a:latin typeface="GHEA Grapalat" panose="02000506050000020003" pitchFamily="50" charset="0"/>
              </a:rPr>
              <a:t>դրամ</a:t>
            </a:r>
            <a:r>
              <a:rPr lang="en-US" sz="1400" b="1" i="1" dirty="0" smtClean="0">
                <a:latin typeface="GHEA Grapalat" panose="02000506050000020003" pitchFamily="50" charset="0"/>
              </a:rPr>
              <a:t>,</a:t>
            </a:r>
            <a:endParaRPr lang="hy-AM" sz="1400" b="1" i="1" dirty="0">
              <a:latin typeface="GHEA Grapalat" panose="02000506050000020003" pitchFamily="50" charset="0"/>
            </a:endParaRPr>
          </a:p>
          <a:p>
            <a:pPr marL="0" indent="0">
              <a:buNone/>
            </a:pPr>
            <a:r>
              <a:rPr lang="hy-AM" sz="1400" b="1" i="1" dirty="0">
                <a:latin typeface="GHEA Grapalat" panose="02000506050000020003" pitchFamily="50" charset="0"/>
              </a:rPr>
              <a:t>2022 թվական - 3,987.8 մլն դրամ։</a:t>
            </a:r>
          </a:p>
          <a:p>
            <a:pPr marL="0" indent="0">
              <a:buNone/>
            </a:pPr>
            <a:endParaRPr lang="hy-AM" sz="2000" b="1" i="1" dirty="0">
              <a:latin typeface="GHEA Grapalat" panose="02000506050000020003" pitchFamily="50" charset="0"/>
            </a:endParaRPr>
          </a:p>
          <a:p>
            <a:pPr marL="0" indent="0">
              <a:buNone/>
            </a:pPr>
            <a:r>
              <a:rPr lang="hy-AM" sz="1000" i="1" dirty="0" smtClean="0">
                <a:latin typeface="GHEA Grapalat" panose="02000506050000020003" pitchFamily="50" charset="0"/>
              </a:rPr>
              <a:t>* Ծրագրի համար ՀՀ 2021 թվականի պետական բյուջեով նախատեսված ֆինանսական և ոչ ֆինանսական ցուցանիշները ենթակա են վերանայման՝ կախված ծրագրի/միջոցառումների ընթացքից։</a:t>
            </a:r>
          </a:p>
          <a:p>
            <a:pPr marL="0" indent="0">
              <a:buNone/>
            </a:pPr>
            <a:endParaRPr lang="hy-AM" sz="2000" b="1" i="1" dirty="0" smtClean="0">
              <a:latin typeface="GHEA Grapalat" panose="02000506050000020003" pitchFamily="50" charset="0"/>
            </a:endParaRPr>
          </a:p>
        </p:txBody>
      </p:sp>
      <p:sp>
        <p:nvSpPr>
          <p:cNvPr id="2" name="Номер слайда 1"/>
          <p:cNvSpPr>
            <a:spLocks noGrp="1"/>
          </p:cNvSpPr>
          <p:nvPr>
            <p:ph type="sldNum" sz="quarter" idx="12"/>
          </p:nvPr>
        </p:nvSpPr>
        <p:spPr/>
        <p:txBody>
          <a:bodyPr/>
          <a:lstStyle/>
          <a:p>
            <a:fld id="{B6F15528-21DE-4FAA-801E-634DDDAF4B2B}" type="slidenum">
              <a:rPr lang="en-US" smtClean="0"/>
              <a:pPr/>
              <a:t>10</a:t>
            </a:fld>
            <a:endParaRPr lang="en-US" dirty="0"/>
          </a:p>
        </p:txBody>
      </p:sp>
    </p:spTree>
    <p:extLst>
      <p:ext uri="{BB962C8B-B14F-4D97-AF65-F5344CB8AC3E}">
        <p14:creationId xmlns:p14="http://schemas.microsoft.com/office/powerpoint/2010/main" val="16529587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247649"/>
            <a:ext cx="7886700" cy="1581151"/>
          </a:xfrm>
        </p:spPr>
        <p:txBody>
          <a:bodyPr>
            <a:noAutofit/>
          </a:bodyPr>
          <a:lstStyle/>
          <a:p>
            <a:pPr algn="ctr"/>
            <a:r>
              <a:rPr lang="hy-AM" sz="1400" b="1" dirty="0" smtClean="0">
                <a:solidFill>
                  <a:schemeClr val="accent6">
                    <a:lumMod val="75000"/>
                  </a:schemeClr>
                </a:solidFill>
                <a:latin typeface="Arial" panose="020B0604020202020204" pitchFamily="34" charset="0"/>
                <a:cs typeface="Arial" panose="020B0604020202020204" pitchFamily="34" charset="0"/>
              </a:rPr>
              <a:t>ԵՐԵՎԱՆԻ ՔԱՂԱՔԱՊԵՏԱՐԱՆԻ</a:t>
            </a:r>
            <a:r>
              <a:rPr lang="en-US" sz="1400" b="1" dirty="0" smtClean="0">
                <a:solidFill>
                  <a:schemeClr val="accent6">
                    <a:lumMod val="75000"/>
                  </a:schemeClr>
                </a:solidFill>
                <a:latin typeface="Arial" panose="020B0604020202020204" pitchFamily="34" charset="0"/>
                <a:cs typeface="Arial" panose="020B0604020202020204" pitchFamily="34" charset="0"/>
              </a:rPr>
              <a:t> </a:t>
            </a:r>
            <a:r>
              <a:rPr lang="en-US" sz="1400" b="1" dirty="0">
                <a:solidFill>
                  <a:schemeClr val="accent6">
                    <a:lumMod val="75000"/>
                  </a:schemeClr>
                </a:solidFill>
                <a:latin typeface="Arial" panose="020B0604020202020204" pitchFamily="34" charset="0"/>
                <a:cs typeface="Arial" panose="020B0604020202020204" pitchFamily="34" charset="0"/>
              </a:rPr>
              <a:t>ԲՅՈՒՋԵՏԱՅԻՆ ԾՐԱԳԻՐ </a:t>
            </a:r>
            <a:r>
              <a:rPr lang="en-US" sz="1400" b="1" dirty="0" smtClean="0">
                <a:solidFill>
                  <a:schemeClr val="accent6">
                    <a:lumMod val="75000"/>
                  </a:schemeClr>
                </a:solidFill>
                <a:latin typeface="Arial" panose="020B0604020202020204" pitchFamily="34" charset="0"/>
                <a:cs typeface="Arial" panose="020B0604020202020204" pitchFamily="34" charset="0"/>
              </a:rPr>
              <a:t>1</a:t>
            </a:r>
            <a:r>
              <a:rPr lang="hy-AM" sz="1400" b="1" dirty="0" smtClean="0">
                <a:solidFill>
                  <a:schemeClr val="accent6">
                    <a:lumMod val="75000"/>
                  </a:schemeClr>
                </a:solidFill>
                <a:latin typeface="Arial" panose="020B0604020202020204" pitchFamily="34" charset="0"/>
                <a:cs typeface="Arial" panose="020B0604020202020204" pitchFamily="34" charset="0"/>
              </a:rPr>
              <a:t>157</a:t>
            </a:r>
            <a:r>
              <a:rPr lang="en-US" sz="1400" b="1" dirty="0">
                <a:solidFill>
                  <a:schemeClr val="accent6">
                    <a:lumMod val="75000"/>
                  </a:schemeClr>
                </a:solidFill>
                <a:latin typeface="Arial" panose="020B0604020202020204" pitchFamily="34" charset="0"/>
                <a:cs typeface="Arial" panose="020B0604020202020204" pitchFamily="34" charset="0"/>
              </a:rPr>
              <a:t/>
            </a:r>
            <a:br>
              <a:rPr lang="en-US" sz="1400" b="1" dirty="0">
                <a:solidFill>
                  <a:schemeClr val="accent6">
                    <a:lumMod val="75000"/>
                  </a:schemeClr>
                </a:solidFill>
                <a:latin typeface="Arial" panose="020B0604020202020204" pitchFamily="34" charset="0"/>
                <a:cs typeface="Arial" panose="020B0604020202020204" pitchFamily="34" charset="0"/>
              </a:rPr>
            </a:br>
            <a:r>
              <a:rPr lang="hy-AM" sz="1400" dirty="0" smtClean="0">
                <a:latin typeface="Arial" panose="020B0604020202020204" pitchFamily="34" charset="0"/>
                <a:cs typeface="Arial" panose="020B0604020202020204" pitchFamily="34" charset="0"/>
              </a:rPr>
              <a:t> </a:t>
            </a:r>
            <a:r>
              <a:rPr lang="hy-AM" sz="1400" b="1" dirty="0">
                <a:latin typeface="Arial" panose="020B0604020202020204" pitchFamily="34" charset="0"/>
                <a:cs typeface="Arial" panose="020B0604020202020204" pitchFamily="34" charset="0"/>
              </a:rPr>
              <a:t>Ասիական զարգացման բանկի աջակցությամբ իրականացվող </a:t>
            </a:r>
            <a:r>
              <a:rPr lang="hy-AM" sz="1400" b="1" dirty="0" smtClean="0">
                <a:latin typeface="Arial" panose="020B0604020202020204" pitchFamily="34" charset="0"/>
                <a:cs typeface="Arial" panose="020B0604020202020204" pitchFamily="34" charset="0"/>
              </a:rPr>
              <a:t>քաղաքային </a:t>
            </a:r>
            <a:r>
              <a:rPr lang="hy-AM" sz="1400" b="1" dirty="0">
                <a:latin typeface="Arial" panose="020B0604020202020204" pitchFamily="34" charset="0"/>
                <a:cs typeface="Arial" panose="020B0604020202020204" pitchFamily="34" charset="0"/>
              </a:rPr>
              <a:t>ենթակառուցվածքների և քաղաքի կայուն զարգացման ներդրումային </a:t>
            </a:r>
            <a:r>
              <a:rPr lang="hy-AM" sz="1400" b="1" dirty="0" smtClean="0">
                <a:latin typeface="Arial" panose="020B0604020202020204" pitchFamily="34" charset="0"/>
                <a:cs typeface="Arial" panose="020B0604020202020204" pitchFamily="34" charset="0"/>
              </a:rPr>
              <a:t>ծրագիր </a:t>
            </a:r>
            <a:br>
              <a:rPr lang="hy-AM" sz="1400" b="1" dirty="0" smtClean="0">
                <a:latin typeface="Arial" panose="020B0604020202020204" pitchFamily="34" charset="0"/>
                <a:cs typeface="Arial" panose="020B0604020202020204" pitchFamily="34" charset="0"/>
              </a:rPr>
            </a:br>
            <a:r>
              <a:rPr lang="hy-AM" sz="1400" b="1" dirty="0" smtClean="0">
                <a:latin typeface="Arial" panose="020B0604020202020204" pitchFamily="34" charset="0"/>
                <a:cs typeface="Arial" panose="020B0604020202020204" pitchFamily="34" charset="0"/>
              </a:rPr>
              <a:t>Հայաստանի </a:t>
            </a:r>
            <a:r>
              <a:rPr lang="hy-AM" sz="1400" b="1" dirty="0">
                <a:latin typeface="Arial" panose="020B0604020202020204" pitchFamily="34" charset="0"/>
                <a:cs typeface="Arial" panose="020B0604020202020204" pitchFamily="34" charset="0"/>
              </a:rPr>
              <a:t>Հանրապետության և Ասիական զարգացման բանկի միջև կնքված </a:t>
            </a:r>
            <a:r>
              <a:rPr lang="hy-AM" sz="1400" b="1" dirty="0" smtClean="0">
                <a:latin typeface="Arial" panose="020B0604020202020204" pitchFamily="34" charset="0"/>
                <a:cs typeface="Arial" panose="020B0604020202020204" pitchFamily="34" charset="0"/>
              </a:rPr>
              <a:t/>
            </a:r>
            <a:br>
              <a:rPr lang="hy-AM" sz="1400" b="1" dirty="0" smtClean="0">
                <a:latin typeface="Arial" panose="020B0604020202020204" pitchFamily="34" charset="0"/>
                <a:cs typeface="Arial" panose="020B0604020202020204" pitchFamily="34" charset="0"/>
              </a:rPr>
            </a:br>
            <a:r>
              <a:rPr lang="hy-AM" sz="1400" b="1" dirty="0" smtClean="0">
                <a:latin typeface="Arial" panose="020B0604020202020204" pitchFamily="34" charset="0"/>
                <a:cs typeface="Arial" panose="020B0604020202020204" pitchFamily="34" charset="0"/>
              </a:rPr>
              <a:t>թիվ </a:t>
            </a:r>
            <a:r>
              <a:rPr lang="hy-AM" sz="1400" b="1" dirty="0">
                <a:latin typeface="Arial" panose="020B0604020202020204" pitchFamily="34" charset="0"/>
                <a:cs typeface="Arial" panose="020B0604020202020204" pitchFamily="34" charset="0"/>
              </a:rPr>
              <a:t>2752-</a:t>
            </a:r>
            <a:r>
              <a:rPr lang="en-US" sz="1400" b="1" dirty="0">
                <a:latin typeface="Arial" panose="020B0604020202020204" pitchFamily="34" charset="0"/>
                <a:cs typeface="Arial" panose="020B0604020202020204" pitchFamily="34" charset="0"/>
              </a:rPr>
              <a:t>ARM </a:t>
            </a:r>
            <a:r>
              <a:rPr lang="en-US" sz="1400" b="1" dirty="0" smtClean="0">
                <a:latin typeface="Arial" panose="020B0604020202020204" pitchFamily="34" charset="0"/>
                <a:cs typeface="Arial" panose="020B0604020202020204" pitchFamily="34" charset="0"/>
              </a:rPr>
              <a:t>(</a:t>
            </a:r>
            <a:r>
              <a:rPr lang="hy-AM" sz="1400" b="1" dirty="0" smtClean="0">
                <a:latin typeface="Arial" panose="020B0604020202020204" pitchFamily="34" charset="0"/>
                <a:cs typeface="Arial" panose="020B0604020202020204" pitchFamily="34" charset="0"/>
              </a:rPr>
              <a:t>միջոցառումներ</a:t>
            </a:r>
            <a:r>
              <a:rPr lang="hy-AM" sz="1400" b="1" dirty="0">
                <a:latin typeface="Arial" panose="020B0604020202020204" pitchFamily="34" charset="0"/>
                <a:cs typeface="Arial" panose="020B0604020202020204" pitchFamily="34" charset="0"/>
              </a:rPr>
              <a:t>` 12012 և 12020</a:t>
            </a:r>
            <a:r>
              <a:rPr lang="hy-AM" sz="1400" b="1" dirty="0" smtClean="0">
                <a:latin typeface="Arial" panose="020B0604020202020204" pitchFamily="34" charset="0"/>
                <a:cs typeface="Arial" panose="020B0604020202020204" pitchFamily="34" charset="0"/>
              </a:rPr>
              <a:t>) և </a:t>
            </a:r>
            <a:r>
              <a:rPr lang="hy-AM" sz="1400" b="1" dirty="0">
                <a:latin typeface="Arial" panose="020B0604020202020204" pitchFamily="34" charset="0"/>
                <a:cs typeface="Arial" panose="020B0604020202020204" pitchFamily="34" charset="0"/>
              </a:rPr>
              <a:t>թիվ 3293-</a:t>
            </a:r>
            <a:r>
              <a:rPr lang="en-US" sz="1400" b="1" dirty="0">
                <a:latin typeface="Arial" panose="020B0604020202020204" pitchFamily="34" charset="0"/>
                <a:cs typeface="Arial" panose="020B0604020202020204" pitchFamily="34" charset="0"/>
              </a:rPr>
              <a:t>ARM </a:t>
            </a:r>
            <a:r>
              <a:rPr lang="en-US" sz="1400" b="1" dirty="0" smtClean="0">
                <a:latin typeface="Arial" panose="020B0604020202020204" pitchFamily="34" charset="0"/>
                <a:cs typeface="Arial" panose="020B0604020202020204" pitchFamily="34" charset="0"/>
              </a:rPr>
              <a:t>(</a:t>
            </a:r>
            <a:r>
              <a:rPr lang="hy-AM" sz="1400" b="1" dirty="0" smtClean="0">
                <a:latin typeface="Arial" panose="020B0604020202020204" pitchFamily="34" charset="0"/>
                <a:cs typeface="Arial" panose="020B0604020202020204" pitchFamily="34" charset="0"/>
              </a:rPr>
              <a:t>միջոցառումներ</a:t>
            </a:r>
            <a:r>
              <a:rPr lang="hy-AM" sz="1400" b="1" dirty="0">
                <a:latin typeface="Arial" panose="020B0604020202020204" pitchFamily="34" charset="0"/>
                <a:cs typeface="Arial" panose="020B0604020202020204" pitchFamily="34" charset="0"/>
              </a:rPr>
              <a:t>` 12013 և 12021) վարկային </a:t>
            </a:r>
            <a:r>
              <a:rPr lang="hy-AM" sz="1400" b="1" dirty="0" smtClean="0">
                <a:latin typeface="Arial" panose="020B0604020202020204" pitchFamily="34" charset="0"/>
                <a:cs typeface="Arial" panose="020B0604020202020204" pitchFamily="34" charset="0"/>
              </a:rPr>
              <a:t>համաձայնագրեր</a:t>
            </a:r>
            <a:endParaRPr lang="en-US" sz="1400" b="1"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450559" y="1828800"/>
            <a:ext cx="8132657" cy="4343400"/>
          </a:xfrm>
        </p:spPr>
        <p:txBody>
          <a:bodyPr>
            <a:normAutofit fontScale="85000" lnSpcReduction="10000"/>
          </a:bodyPr>
          <a:lstStyle/>
          <a:p>
            <a:pPr marL="72000" indent="0" algn="just">
              <a:lnSpc>
                <a:spcPct val="120000"/>
              </a:lnSpc>
              <a:buNone/>
            </a:pPr>
            <a:r>
              <a:rPr lang="en-US" sz="1400" b="1" dirty="0" smtClean="0">
                <a:solidFill>
                  <a:schemeClr val="accent6">
                    <a:lumMod val="75000"/>
                  </a:schemeClr>
                </a:solidFill>
                <a:latin typeface="GHEA Grapalat" panose="02000506050000020003" pitchFamily="50" charset="0"/>
                <a:ea typeface="+mj-ea"/>
                <a:cs typeface="Arial" panose="020B0604020202020204" pitchFamily="34" charset="0"/>
              </a:rPr>
              <a:t>ՆՊԱՏԱԿԸ</a:t>
            </a:r>
            <a:endParaRPr lang="en-US" sz="1400" b="1" dirty="0" smtClean="0">
              <a:solidFill>
                <a:schemeClr val="accent6">
                  <a:lumMod val="75000"/>
                </a:schemeClr>
              </a:solidFill>
              <a:latin typeface="GHEA Grapalat" panose="02000506050000020003" pitchFamily="50" charset="0"/>
              <a:cs typeface="Arial" panose="020B0604020202020204" pitchFamily="34" charset="0"/>
            </a:endParaRPr>
          </a:p>
          <a:p>
            <a:pPr marL="72000" algn="just">
              <a:lnSpc>
                <a:spcPct val="120000"/>
              </a:lnSpc>
              <a:buFont typeface="Wingdings" panose="05000000000000000000" pitchFamily="2" charset="2"/>
              <a:buChar char="Ø"/>
            </a:pPr>
            <a:r>
              <a:rPr lang="hy-AM" sz="1400" dirty="0" smtClean="0">
                <a:latin typeface="GHEA Grapalat" panose="02000506050000020003" pitchFamily="50" charset="0"/>
                <a:cs typeface="Arial" panose="020B0604020202020204" pitchFamily="34" charset="0"/>
              </a:rPr>
              <a:t>Քաղաքային տրանսպորտի ենթակառուցվածքի բարելավում, Երևանի արևմտյան օղակաձև ճանապարհի հատվածների կառուցում, ինստիտուցիոնալ կարողությունների զարգացում, ծրագրի կառավարում և կարողությունների զարգացում</a:t>
            </a:r>
            <a:r>
              <a:rPr lang="en-US" sz="1400" dirty="0" smtClean="0">
                <a:latin typeface="GHEA Grapalat" panose="02000506050000020003" pitchFamily="50" charset="0"/>
                <a:cs typeface="Arial" panose="020B0604020202020204" pitchFamily="34" charset="0"/>
              </a:rPr>
              <a:t>:</a:t>
            </a:r>
          </a:p>
          <a:p>
            <a:pPr marL="72000" indent="0" algn="just">
              <a:lnSpc>
                <a:spcPct val="120000"/>
              </a:lnSpc>
              <a:buNone/>
            </a:pPr>
            <a:r>
              <a:rPr lang="en-US" sz="1400" b="1" dirty="0" smtClean="0">
                <a:solidFill>
                  <a:schemeClr val="accent6">
                    <a:lumMod val="75000"/>
                  </a:schemeClr>
                </a:solidFill>
                <a:latin typeface="GHEA Grapalat" panose="02000506050000020003" pitchFamily="50" charset="0"/>
                <a:ea typeface="+mj-ea"/>
                <a:cs typeface="Arial" panose="020B0604020202020204" pitchFamily="34" charset="0"/>
              </a:rPr>
              <a:t>ՆԿԱՐԱԳՐՈՒԹՅՈՒՆԸ ԵՎ </a:t>
            </a:r>
            <a:r>
              <a:rPr lang="hy-AM" sz="1400" b="1" dirty="0" smtClean="0">
                <a:solidFill>
                  <a:schemeClr val="accent6">
                    <a:lumMod val="75000"/>
                  </a:schemeClr>
                </a:solidFill>
                <a:latin typeface="GHEA Grapalat" panose="02000506050000020003" pitchFamily="50" charset="0"/>
                <a:cs typeface="Arial" panose="020B0604020202020204" pitchFamily="34" charset="0"/>
              </a:rPr>
              <a:t>ԱԿՆԿԱԼՎՈՂ </a:t>
            </a:r>
            <a:r>
              <a:rPr lang="en-US" sz="1400" b="1" dirty="0" smtClean="0">
                <a:solidFill>
                  <a:schemeClr val="accent6">
                    <a:lumMod val="75000"/>
                  </a:schemeClr>
                </a:solidFill>
                <a:latin typeface="GHEA Grapalat" panose="02000506050000020003" pitchFamily="50" charset="0"/>
                <a:cs typeface="Arial" panose="020B0604020202020204" pitchFamily="34" charset="0"/>
              </a:rPr>
              <a:t>ԱՐԴՅՈՒՆՔԸ </a:t>
            </a:r>
          </a:p>
          <a:p>
            <a:pPr marL="72000" algn="just">
              <a:lnSpc>
                <a:spcPct val="120000"/>
              </a:lnSpc>
              <a:buFont typeface="Wingdings" panose="05000000000000000000" pitchFamily="2" charset="2"/>
              <a:buChar char="Ø"/>
            </a:pPr>
            <a:r>
              <a:rPr lang="hy-AM" sz="1400" dirty="0" smtClean="0">
                <a:latin typeface="GHEA Grapalat" panose="02000506050000020003" pitchFamily="50" charset="0"/>
                <a:cs typeface="Arial" panose="020B0604020202020204" pitchFamily="34" charset="0"/>
              </a:rPr>
              <a:t>Քաղաքային կայուն զարգացման ներդրումային ծրագիր Տրանշ 1-ը կենտրոնացված է քաղաքային տրանսպորտի բարելավման ուղղությամբ Երևանում, համաձայն Երևան քաղաքի քաղաքային զարգացման գլխավոր հատակագծի և նպատակն է խթանել կայուն, ինտեգրված, սոցիալապես հասանելի ու ծախսերի տեսանկյունից արդյունավետ քաղաքային տրանսպորտի համակարգի ստեղծմանը Հայաստանում:</a:t>
            </a:r>
          </a:p>
          <a:p>
            <a:pPr marL="72000" algn="just">
              <a:lnSpc>
                <a:spcPct val="120000"/>
              </a:lnSpc>
              <a:spcBef>
                <a:spcPts val="600"/>
              </a:spcBef>
              <a:buFont typeface="Wingdings" panose="05000000000000000000" pitchFamily="2" charset="2"/>
              <a:buChar char="Ø"/>
            </a:pPr>
            <a:r>
              <a:rPr lang="hy-AM" sz="1400" dirty="0">
                <a:latin typeface="GHEA Grapalat" panose="02000506050000020003" pitchFamily="50" charset="0"/>
                <a:cs typeface="Arial" panose="020B0604020202020204" pitchFamily="34" charset="0"/>
              </a:rPr>
              <a:t>2014թ վերջին եռամսյակում Երևանի և մյուս երկրորդական քաղաքների զարգացման և ենթակառուցվածքի բարելավման ռազմավարական պլանի մշակման նպատակով Ասիական զարգացման բանկի ֆինանսավորմամբ նախաձեռնվել է Քաղաքային կայուն զարգացման ներդրումային ծրագիր – Տրանշ 2-ը և 2015 թվականի հոկտեմբերի 13-ին կնքվել է համապատասխան վարկային համաձայնագիրը (շրջանակային համաձայնագրի այլ մասնաբաժին), որն ուժի մեջ է մտել 2016թ. մարտի 4-ին:</a:t>
            </a:r>
            <a:endParaRPr lang="en-US" sz="1400" dirty="0">
              <a:latin typeface="GHEA Grapalat" panose="02000506050000020003" pitchFamily="50" charset="0"/>
              <a:cs typeface="Arial" panose="020B0604020202020204" pitchFamily="34" charset="0"/>
            </a:endParaRPr>
          </a:p>
          <a:p>
            <a:pPr marL="0" indent="0" algn="just">
              <a:lnSpc>
                <a:spcPct val="120000"/>
              </a:lnSpc>
              <a:spcBef>
                <a:spcPts val="600"/>
              </a:spcBef>
              <a:buNone/>
            </a:pPr>
            <a:r>
              <a:rPr lang="en-US" sz="1400" b="1" dirty="0">
                <a:solidFill>
                  <a:schemeClr val="accent6">
                    <a:lumMod val="75000"/>
                  </a:schemeClr>
                </a:solidFill>
                <a:latin typeface="GHEA Grapalat" panose="02000506050000020003" pitchFamily="50" charset="0"/>
                <a:cs typeface="Arial" panose="020B0604020202020204" pitchFamily="34" charset="0"/>
              </a:rPr>
              <a:t>ԿԱՌԱՎԱՐՈՒԹՅԱՆ ԵՎ </a:t>
            </a:r>
            <a:r>
              <a:rPr lang="hy-AM" sz="1400" b="1" dirty="0">
                <a:solidFill>
                  <a:schemeClr val="accent6">
                    <a:lumMod val="75000"/>
                  </a:schemeClr>
                </a:solidFill>
                <a:latin typeface="GHEA Grapalat" panose="02000506050000020003" pitchFamily="50" charset="0"/>
                <a:cs typeface="Arial" panose="020B0604020202020204" pitchFamily="34" charset="0"/>
              </a:rPr>
              <a:t>ՌԱԶՄԱՎԱՐԱԿԱՆ ԾՐԱԳՐԵՐԻ</a:t>
            </a:r>
            <a:r>
              <a:rPr lang="en-US" sz="1400" b="1" dirty="0">
                <a:solidFill>
                  <a:schemeClr val="accent6">
                    <a:lumMod val="75000"/>
                  </a:schemeClr>
                </a:solidFill>
                <a:latin typeface="GHEA Grapalat" panose="02000506050000020003" pitchFamily="50" charset="0"/>
                <a:cs typeface="Arial" panose="020B0604020202020204" pitchFamily="34" charset="0"/>
              </a:rPr>
              <a:t> ՀԵՏ ԿԱՊԸ</a:t>
            </a:r>
            <a:endParaRPr lang="en-US" sz="1400" dirty="0">
              <a:latin typeface="GHEA Grapalat" panose="02000506050000020003" pitchFamily="50" charset="0"/>
              <a:cs typeface="Arial" panose="020B0604020202020204" pitchFamily="34" charset="0"/>
            </a:endParaRPr>
          </a:p>
          <a:p>
            <a:pPr marL="72000" algn="just">
              <a:lnSpc>
                <a:spcPct val="120000"/>
              </a:lnSpc>
              <a:spcBef>
                <a:spcPts val="600"/>
              </a:spcBef>
              <a:buFont typeface="Wingdings" panose="05000000000000000000" pitchFamily="2" charset="2"/>
              <a:buChar char="Ø"/>
            </a:pPr>
            <a:r>
              <a:rPr lang="hy-AM" sz="1400" dirty="0">
                <a:latin typeface="GHEA Grapalat" panose="02000506050000020003" pitchFamily="50" charset="0"/>
                <a:cs typeface="Arial" panose="020B0604020202020204" pitchFamily="34" charset="0"/>
              </a:rPr>
              <a:t>Քաղաքային կայուն զարգացման ներդրումային ծրագիրը նախաձեռնվել է ՀՀ կառավարության և Երևանի քաղաքապետարանի կողմից ԱԶԲ-ին ներկայացված խնդրանք-դիմումի արդյունքում` Երևանի և մյուս երկրորդական քաղաքների զարգացման և ենթակառուցվածքի բարելավման ռազմավարական պլանի մշակման նպատակով</a:t>
            </a:r>
            <a:r>
              <a:rPr lang="hy-AM" sz="1400" dirty="0" smtClean="0">
                <a:latin typeface="GHEA Grapalat" panose="02000506050000020003" pitchFamily="50" charset="0"/>
                <a:cs typeface="Arial" panose="020B0604020202020204" pitchFamily="34" charset="0"/>
              </a:rPr>
              <a:t>:</a:t>
            </a:r>
            <a:endParaRPr lang="en-US" sz="1400" dirty="0">
              <a:latin typeface="GHEA Grapalat" panose="02000506050000020003" pitchFamily="50" charset="0"/>
              <a:cs typeface="Arial" panose="020B0604020202020204" pitchFamily="34"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t>100</a:t>
            </a:fld>
            <a:endParaRPr lang="en-US" dirty="0"/>
          </a:p>
        </p:txBody>
      </p:sp>
      <p:pic>
        <p:nvPicPr>
          <p:cNvPr id="7" name="Picture 2" descr="Home - Երևանի Ժամանակակից արվեստի թանգարան"/>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2819" y="228600"/>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15305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42902" y="209551"/>
            <a:ext cx="8115298" cy="857249"/>
          </a:xfrm>
        </p:spPr>
        <p:txBody>
          <a:bodyPr vert="horz" lIns="91440" tIns="45720" rIns="91440" bIns="45720" rtlCol="0" anchor="ctr">
            <a:noAutofit/>
          </a:bodyPr>
          <a:lstStyle/>
          <a:p>
            <a:pPr algn="ctr"/>
            <a:r>
              <a:rPr lang="hy-AM" sz="14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400" b="1" dirty="0" smtClean="0">
                <a:solidFill>
                  <a:schemeClr val="accent6">
                    <a:lumMod val="75000"/>
                  </a:schemeClr>
                </a:solidFill>
                <a:latin typeface="Arial" panose="020B0604020202020204" pitchFamily="34" charset="0"/>
                <a:cs typeface="Arial" panose="020B0604020202020204" pitchFamily="34" charset="0"/>
              </a:rPr>
              <a:t>/ՄԻՋՈՑՌՈՒՄ 1</a:t>
            </a:r>
            <a:r>
              <a:rPr lang="hy-AM" sz="1400" b="1" dirty="0" smtClean="0">
                <a:solidFill>
                  <a:schemeClr val="accent6">
                    <a:lumMod val="75000"/>
                  </a:schemeClr>
                </a:solidFill>
                <a:latin typeface="Arial" panose="020B0604020202020204" pitchFamily="34" charset="0"/>
                <a:cs typeface="Arial" panose="020B0604020202020204" pitchFamily="34" charset="0"/>
              </a:rPr>
              <a:t>157</a:t>
            </a:r>
            <a:r>
              <a:rPr lang="en-US" sz="1400" b="1" dirty="0" smtClean="0">
                <a:solidFill>
                  <a:schemeClr val="accent6">
                    <a:lumMod val="75000"/>
                  </a:schemeClr>
                </a:solidFill>
                <a:latin typeface="Arial" panose="020B0604020202020204" pitchFamily="34" charset="0"/>
                <a:cs typeface="Arial" panose="020B0604020202020204" pitchFamily="34" charset="0"/>
              </a:rPr>
              <a:t>/1</a:t>
            </a:r>
            <a:r>
              <a:rPr lang="hy-AM" sz="1400" b="1" dirty="0" smtClean="0">
                <a:solidFill>
                  <a:schemeClr val="accent6">
                    <a:lumMod val="75000"/>
                  </a:schemeClr>
                </a:solidFill>
                <a:latin typeface="Arial" panose="020B0604020202020204" pitchFamily="34" charset="0"/>
                <a:cs typeface="Arial" panose="020B0604020202020204" pitchFamily="34" charset="0"/>
              </a:rPr>
              <a:t>2012</a:t>
            </a:r>
            <a:r>
              <a:rPr lang="en-US" sz="1400" b="1" dirty="0" smtClean="0">
                <a:solidFill>
                  <a:schemeClr val="accent6">
                    <a:lumMod val="75000"/>
                  </a:schemeClr>
                </a:solidFill>
                <a:latin typeface="Arial" panose="020B0604020202020204" pitchFamily="34" charset="0"/>
                <a:cs typeface="Arial" panose="020B0604020202020204" pitchFamily="34" charset="0"/>
              </a:rPr>
              <a:t> </a:t>
            </a:r>
            <a:r>
              <a:rPr lang="en-US" sz="1400" b="1" dirty="0">
                <a:solidFill>
                  <a:schemeClr val="accent6">
                    <a:lumMod val="75000"/>
                  </a:schemeClr>
                </a:solidFill>
                <a:latin typeface="Arial" panose="020B0604020202020204" pitchFamily="34" charset="0"/>
                <a:cs typeface="Arial" panose="020B0604020202020204" pitchFamily="34" charset="0"/>
              </a:rPr>
              <a:t/>
            </a:r>
            <a:br>
              <a:rPr lang="en-US" sz="1400" b="1" dirty="0">
                <a:solidFill>
                  <a:schemeClr val="accent6">
                    <a:lumMod val="75000"/>
                  </a:schemeClr>
                </a:solidFill>
                <a:latin typeface="Arial" panose="020B0604020202020204" pitchFamily="34" charset="0"/>
                <a:cs typeface="Arial" panose="020B0604020202020204" pitchFamily="34" charset="0"/>
              </a:rPr>
            </a:br>
            <a:r>
              <a:rPr lang="hy-AM" sz="1400" b="1" i="1" dirty="0" smtClean="0">
                <a:latin typeface="Arial" panose="020B0604020202020204" pitchFamily="34" charset="0"/>
                <a:cs typeface="Arial" panose="020B0604020202020204" pitchFamily="34" charset="0"/>
              </a:rPr>
              <a:t> </a:t>
            </a:r>
            <a:r>
              <a:rPr lang="hy-AM" sz="1400" b="1" i="1" dirty="0">
                <a:latin typeface="Arial" panose="020B0604020202020204" pitchFamily="34" charset="0"/>
                <a:cs typeface="Arial" panose="020B0604020202020204" pitchFamily="34" charset="0"/>
              </a:rPr>
              <a:t>Ասիական զարգացման բանկի աջակցությամբ իրականացվող քաղաքային </a:t>
            </a:r>
            <a:r>
              <a:rPr lang="hy-AM" sz="1400" b="1" i="1" dirty="0" smtClean="0">
                <a:latin typeface="Arial" panose="020B0604020202020204" pitchFamily="34" charset="0"/>
                <a:cs typeface="Arial" panose="020B0604020202020204" pitchFamily="34" charset="0"/>
              </a:rPr>
              <a:t>ենթակառուցվածքների և </a:t>
            </a:r>
            <a:r>
              <a:rPr lang="hy-AM" sz="1400" b="1" i="1" dirty="0">
                <a:latin typeface="Arial" panose="020B0604020202020204" pitchFamily="34" charset="0"/>
                <a:cs typeface="Arial" panose="020B0604020202020204" pitchFamily="34" charset="0"/>
              </a:rPr>
              <a:t>քաղաքի կայուն զարգացման ներդրումային </a:t>
            </a:r>
            <a:r>
              <a:rPr lang="hy-AM" sz="1400" b="1" i="1" dirty="0" smtClean="0">
                <a:latin typeface="Arial" panose="020B0604020202020204" pitchFamily="34" charset="0"/>
                <a:cs typeface="Arial" panose="020B0604020202020204" pitchFamily="34" charset="0"/>
              </a:rPr>
              <a:t>ծրագրի համակարգում </a:t>
            </a:r>
            <a:r>
              <a:rPr lang="hy-AM" sz="1400" b="1" i="1" dirty="0">
                <a:latin typeface="Arial" panose="020B0604020202020204" pitchFamily="34" charset="0"/>
                <a:cs typeface="Arial" panose="020B0604020202020204" pitchFamily="34" charset="0"/>
              </a:rPr>
              <a:t>և կառավարում</a:t>
            </a:r>
            <a:endParaRPr lang="en-US" sz="1400" b="1" i="1" dirty="0">
              <a:solidFill>
                <a:schemeClr val="accent6">
                  <a:lumMod val="75000"/>
                </a:schemeClr>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42887" y="1066800"/>
            <a:ext cx="8729663" cy="4114800"/>
          </a:xfrm>
        </p:spPr>
        <p:txBody>
          <a:bodyPr>
            <a:noAutofit/>
          </a:bodyPr>
          <a:lstStyle/>
          <a:p>
            <a:pPr algn="l"/>
            <a:r>
              <a:rPr lang="en-US" sz="12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marL="342900" indent="-342900" algn="l">
              <a:buFont typeface="Wingdings" panose="05000000000000000000" pitchFamily="2" charset="2"/>
              <a:buChar char="Ø"/>
            </a:pPr>
            <a:r>
              <a:rPr lang="en-US" sz="1200" dirty="0" err="1">
                <a:latin typeface="GHEA Grapalat" panose="02000506050000020003" pitchFamily="50" charset="0"/>
              </a:rPr>
              <a:t>Քաղաքային</a:t>
            </a:r>
            <a:r>
              <a:rPr lang="en-US" sz="1200" dirty="0">
                <a:latin typeface="GHEA Grapalat" panose="02000506050000020003" pitchFamily="50" charset="0"/>
              </a:rPr>
              <a:t> </a:t>
            </a:r>
            <a:r>
              <a:rPr lang="en-US" sz="1200" dirty="0" err="1">
                <a:latin typeface="GHEA Grapalat" panose="02000506050000020003" pitchFamily="50" charset="0"/>
              </a:rPr>
              <a:t>ենթակառուցվածքների</a:t>
            </a:r>
            <a:r>
              <a:rPr lang="en-US" sz="1200" dirty="0">
                <a:latin typeface="GHEA Grapalat" panose="02000506050000020003" pitchFamily="50" charset="0"/>
              </a:rPr>
              <a:t> </a:t>
            </a:r>
            <a:r>
              <a:rPr lang="en-US" sz="1200" dirty="0" err="1">
                <a:latin typeface="GHEA Grapalat" panose="02000506050000020003" pitchFamily="50" charset="0"/>
              </a:rPr>
              <a:t>զարգացում</a:t>
            </a:r>
            <a:r>
              <a:rPr lang="en-US" sz="1200" dirty="0">
                <a:latin typeface="GHEA Grapalat" panose="02000506050000020003" pitchFamily="50" charset="0"/>
              </a:rPr>
              <a:t>:</a:t>
            </a:r>
          </a:p>
          <a:p>
            <a:pPr algn="l"/>
            <a:r>
              <a:rPr lang="hy-AM" sz="12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200" b="1" dirty="0">
              <a:solidFill>
                <a:schemeClr val="accent6">
                  <a:lumMod val="75000"/>
                </a:schemeClr>
              </a:solidFill>
              <a:latin typeface="GHEA Grapalat" panose="02000506050000020003" pitchFamily="50" charset="0"/>
              <a:cs typeface="Arial" panose="020B0604020202020204" pitchFamily="34" charset="0"/>
            </a:endParaRPr>
          </a:p>
          <a:p>
            <a:pPr marL="342900" indent="-342900" algn="l">
              <a:buFont typeface="Wingdings" panose="05000000000000000000" pitchFamily="2" charset="2"/>
              <a:buChar char="Ø"/>
            </a:pPr>
            <a:r>
              <a:rPr lang="hy-AM" sz="1200" dirty="0">
                <a:latin typeface="GHEA Grapalat" panose="02000506050000020003" pitchFamily="50" charset="0"/>
              </a:rPr>
              <a:t>ՀՀ բնակչություն</a:t>
            </a:r>
            <a:r>
              <a:rPr lang="ru-RU" sz="1200" dirty="0">
                <a:latin typeface="GHEA Grapalat" panose="02000506050000020003" pitchFamily="50" charset="0"/>
              </a:rPr>
              <a:t>՝ մասնավորապես Երևան քաղաքի բնակչություն</a:t>
            </a:r>
            <a:r>
              <a:rPr lang="hy-AM" sz="1200" dirty="0">
                <a:latin typeface="GHEA Grapalat" panose="02000506050000020003" pitchFamily="50" charset="0"/>
              </a:rPr>
              <a:t>: </a:t>
            </a:r>
            <a:endParaRPr lang="en-US" sz="1200" dirty="0">
              <a:latin typeface="GHEA Grapalat" panose="02000506050000020003" pitchFamily="50" charset="0"/>
            </a:endParaRPr>
          </a:p>
          <a:p>
            <a:pPr algn="l"/>
            <a:r>
              <a:rPr lang="en-US" sz="1200" b="1"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85750" indent="-285750" algn="l">
              <a:spcBef>
                <a:spcPts val="0"/>
              </a:spcBef>
              <a:buFont typeface="Wingdings" panose="05000000000000000000" pitchFamily="2" charset="2"/>
              <a:buChar char="§"/>
            </a:pPr>
            <a:r>
              <a:rPr lang="hy-AM" sz="1200" dirty="0">
                <a:latin typeface="GHEA Grapalat" panose="02000506050000020003" pitchFamily="50" charset="0"/>
              </a:rPr>
              <a:t>Հողի օտարման և տարաբնակեցման ծրագրով ավարտվել են իրացման </a:t>
            </a:r>
            <a:r>
              <a:rPr lang="hy-AM" sz="1200" dirty="0" smtClean="0">
                <a:latin typeface="GHEA Grapalat" panose="02000506050000020003" pitchFamily="50" charset="0"/>
              </a:rPr>
              <a:t>աշխատանքները</a:t>
            </a:r>
            <a:r>
              <a:rPr lang="hy-AM" sz="1200" b="1" dirty="0" smtClean="0">
                <a:latin typeface="GHEA Grapalat" panose="02000506050000020003" pitchFamily="50" charset="0"/>
                <a:cs typeface="Arial" panose="020B0604020202020204" pitchFamily="34" charset="0"/>
              </a:rPr>
              <a:t>,</a:t>
            </a:r>
          </a:p>
          <a:p>
            <a:pPr marL="285750" lvl="0" indent="-285750" algn="l">
              <a:spcBef>
                <a:spcPts val="0"/>
              </a:spcBef>
              <a:buClr>
                <a:srgbClr val="2DA2BF"/>
              </a:buClr>
              <a:buFont typeface="Wingdings" panose="05000000000000000000" pitchFamily="2" charset="2"/>
              <a:buChar char="§"/>
            </a:pPr>
            <a:r>
              <a:rPr lang="hy-AM" sz="1200" dirty="0" smtClean="0">
                <a:latin typeface="GHEA Grapalat" panose="02000506050000020003" pitchFamily="50" charset="0"/>
              </a:rPr>
              <a:t>2012 թվականին կնքվել է համապատասխան պայմանագիր ճանապարհաշինարարական աշխատանքների նախագծի տրամադրման և շինարարական աշխատանքների վերահսկողության համար, որը իրականացվել է Արշակունյաց պողոտայի վերակառուցման/լայնացման, Արտաշատի խճուղու վերակառուցման/լայնացման և Նոր Շիրակ ճանապարհահատվածի կառուցման մասով:</a:t>
            </a:r>
          </a:p>
          <a:p>
            <a:pPr marL="285750" lvl="0" indent="-285750" algn="l">
              <a:spcBef>
                <a:spcPts val="0"/>
              </a:spcBef>
              <a:buClr>
                <a:srgbClr val="2DA2BF"/>
              </a:buClr>
              <a:buFont typeface="Wingdings" panose="05000000000000000000" pitchFamily="2" charset="2"/>
              <a:buChar char="§"/>
            </a:pPr>
            <a:r>
              <a:rPr lang="hy-AM" sz="1200" dirty="0" smtClean="0">
                <a:solidFill>
                  <a:srgbClr val="464646"/>
                </a:solidFill>
                <a:latin typeface="GHEA Grapalat" panose="02000506050000020003" pitchFamily="50" charset="0"/>
              </a:rPr>
              <a:t>Ներկայումս </a:t>
            </a:r>
            <a:r>
              <a:rPr lang="hy-AM" sz="1200" dirty="0">
                <a:solidFill>
                  <a:srgbClr val="464646"/>
                </a:solidFill>
                <a:latin typeface="GHEA Grapalat" panose="02000506050000020003" pitchFamily="50" charset="0"/>
              </a:rPr>
              <a:t>նույն պայմանագրի շրջանակներում իրականացվում է Արգավանդ-Շիրակ ճանապարհահատվածի վերահսկողությունը, ինչպես նաև Խորհրդատուն կազմել է Իսակով-Արշակունյաց ճանապարհահատվածի կառուցման նախագիծը և կազմում է Ջրվեժի ավտոբուսների հավաքակայանի վերակառուցման և Շիրակ փողոցի հարևանությամբ նախատեսված ավտոբուսների հավաքակայանի կառուցման նախագիծը,</a:t>
            </a:r>
          </a:p>
          <a:p>
            <a:pPr marL="285750" lvl="0" indent="-285750" algn="l">
              <a:spcBef>
                <a:spcPts val="0"/>
              </a:spcBef>
              <a:buClr>
                <a:srgbClr val="2DA2BF"/>
              </a:buClr>
              <a:buFont typeface="Wingdings" panose="05000000000000000000" pitchFamily="2" charset="2"/>
              <a:buChar char="§"/>
            </a:pPr>
            <a:r>
              <a:rPr lang="hy-AM" sz="1200" dirty="0">
                <a:solidFill>
                  <a:srgbClr val="464646"/>
                </a:solidFill>
                <a:latin typeface="GHEA Grapalat" panose="02000506050000020003" pitchFamily="50" charset="0"/>
              </a:rPr>
              <a:t>Իրականացվել են նաև ծրագրի արտաքին աուդիտը, մոնիտորինգը և գնահատումը:</a:t>
            </a:r>
            <a:endParaRPr lang="en-US" sz="1200" b="1" dirty="0">
              <a:solidFill>
                <a:srgbClr val="464646"/>
              </a:solidFill>
              <a:latin typeface="GHEA Grapalat" panose="02000506050000020003" pitchFamily="50" charset="0"/>
              <a:cs typeface="Arial" panose="020B0604020202020204" pitchFamily="34" charset="0"/>
            </a:endParaRPr>
          </a:p>
          <a:p>
            <a:pPr lvl="0" algn="l">
              <a:buClr>
                <a:srgbClr val="2DA2BF"/>
              </a:buClr>
            </a:pPr>
            <a:r>
              <a:rPr lang="en-US" sz="1200" b="1" dirty="0">
                <a:solidFill>
                  <a:srgbClr val="7D3C4A">
                    <a:lumMod val="75000"/>
                  </a:srgbClr>
                </a:solidFill>
                <a:latin typeface="GHEA Grapalat" panose="02000506050000020003" pitchFamily="50" charset="0"/>
                <a:cs typeface="Arial" panose="020B0604020202020204" pitchFamily="34" charset="0"/>
              </a:rPr>
              <a:t>ՖԻՆԱՆՍԱԿԱՆ ՑՈՒՑԱՆԻՇ</a:t>
            </a:r>
          </a:p>
          <a:p>
            <a:pPr marL="285750" lvl="0" indent="-285750" algn="l">
              <a:spcBef>
                <a:spcPts val="0"/>
              </a:spcBef>
              <a:buClr>
                <a:srgbClr val="2DA2BF"/>
              </a:buClr>
              <a:buFont typeface="Wingdings" panose="05000000000000000000" pitchFamily="2" charset="2"/>
              <a:buChar char="§"/>
            </a:pPr>
            <a:r>
              <a:rPr lang="en-US" sz="1200" dirty="0">
                <a:solidFill>
                  <a:srgbClr val="464646"/>
                </a:solidFill>
                <a:latin typeface="GHEA Grapalat" panose="02000506050000020003" pitchFamily="50" charset="0"/>
              </a:rPr>
              <a:t>2019 </a:t>
            </a:r>
            <a:r>
              <a:rPr lang="en-US" sz="1200" dirty="0" err="1">
                <a:solidFill>
                  <a:srgbClr val="464646"/>
                </a:solidFill>
                <a:latin typeface="GHEA Grapalat" panose="02000506050000020003" pitchFamily="50" charset="0"/>
              </a:rPr>
              <a:t>թվականին</a:t>
            </a:r>
            <a:r>
              <a:rPr lang="en-US" sz="1200" dirty="0">
                <a:solidFill>
                  <a:srgbClr val="464646"/>
                </a:solidFill>
                <a:latin typeface="GHEA Grapalat" panose="02000506050000020003" pitchFamily="50" charset="0"/>
              </a:rPr>
              <a:t> </a:t>
            </a:r>
            <a:r>
              <a:rPr lang="en-US" sz="1200" dirty="0" smtClean="0">
                <a:solidFill>
                  <a:srgbClr val="464646"/>
                </a:solidFill>
                <a:latin typeface="GHEA Grapalat" panose="02000506050000020003" pitchFamily="50" charset="0"/>
              </a:rPr>
              <a:t>286.</a:t>
            </a:r>
            <a:r>
              <a:rPr lang="hy-AM" sz="1200" dirty="0" smtClean="0">
                <a:solidFill>
                  <a:srgbClr val="464646"/>
                </a:solidFill>
                <a:latin typeface="GHEA Grapalat" panose="02000506050000020003" pitchFamily="50" charset="0"/>
              </a:rPr>
              <a:t>5</a:t>
            </a:r>
            <a:r>
              <a:rPr lang="en-US" sz="1200" dirty="0" smtClean="0">
                <a:solidFill>
                  <a:srgbClr val="464646"/>
                </a:solidFill>
                <a:latin typeface="GHEA Grapalat" panose="02000506050000020003" pitchFamily="50" charset="0"/>
              </a:rPr>
              <a:t> </a:t>
            </a:r>
            <a:r>
              <a:rPr lang="hy-AM" sz="1200" dirty="0" smtClean="0">
                <a:solidFill>
                  <a:srgbClr val="464646"/>
                </a:solidFill>
                <a:latin typeface="GHEA Grapalat" panose="02000506050000020003" pitchFamily="50" charset="0"/>
              </a:rPr>
              <a:t>մլն</a:t>
            </a:r>
            <a:r>
              <a:rPr lang="en-US" sz="1200" dirty="0" smtClean="0">
                <a:solidFill>
                  <a:srgbClr val="464646"/>
                </a:solidFill>
                <a:latin typeface="GHEA Grapalat" panose="02000506050000020003" pitchFamily="50" charset="0"/>
              </a:rPr>
              <a:t> </a:t>
            </a:r>
            <a:r>
              <a:rPr lang="en-US" sz="1200" dirty="0" err="1">
                <a:solidFill>
                  <a:srgbClr val="464646"/>
                </a:solidFill>
                <a:latin typeface="GHEA Grapalat" panose="02000506050000020003" pitchFamily="50" charset="0"/>
              </a:rPr>
              <a:t>դրամ</a:t>
            </a:r>
            <a:endParaRPr lang="en-US" sz="1200" dirty="0">
              <a:solidFill>
                <a:srgbClr val="464646"/>
              </a:solidFill>
              <a:latin typeface="GHEA Grapalat" panose="02000506050000020003" pitchFamily="50" charset="0"/>
            </a:endParaRPr>
          </a:p>
          <a:p>
            <a:pPr marL="285750" lvl="0" indent="-285750" algn="l">
              <a:spcBef>
                <a:spcPts val="0"/>
              </a:spcBef>
              <a:buClr>
                <a:srgbClr val="2DA2BF"/>
              </a:buClr>
              <a:buFont typeface="Wingdings" panose="05000000000000000000" pitchFamily="2" charset="2"/>
              <a:buChar char="§"/>
            </a:pPr>
            <a:r>
              <a:rPr lang="en-US" sz="1200" dirty="0">
                <a:solidFill>
                  <a:srgbClr val="464646"/>
                </a:solidFill>
                <a:latin typeface="GHEA Grapalat" panose="02000506050000020003" pitchFamily="50" charset="0"/>
              </a:rPr>
              <a:t>2020 </a:t>
            </a:r>
            <a:r>
              <a:rPr lang="en-US" sz="1200" dirty="0" err="1">
                <a:solidFill>
                  <a:srgbClr val="464646"/>
                </a:solidFill>
                <a:latin typeface="GHEA Grapalat" panose="02000506050000020003" pitchFamily="50" charset="0"/>
              </a:rPr>
              <a:t>թվականին</a:t>
            </a:r>
            <a:r>
              <a:rPr lang="en-US" sz="1200" dirty="0">
                <a:solidFill>
                  <a:srgbClr val="464646"/>
                </a:solidFill>
                <a:latin typeface="GHEA Grapalat" panose="02000506050000020003" pitchFamily="50" charset="0"/>
              </a:rPr>
              <a:t> </a:t>
            </a:r>
            <a:r>
              <a:rPr lang="en-US" sz="1200" dirty="0" smtClean="0">
                <a:solidFill>
                  <a:srgbClr val="464646"/>
                </a:solidFill>
                <a:latin typeface="GHEA Grapalat" panose="02000506050000020003" pitchFamily="50" charset="0"/>
              </a:rPr>
              <a:t>402.</a:t>
            </a:r>
            <a:r>
              <a:rPr lang="hy-AM" sz="1200" dirty="0" smtClean="0">
                <a:solidFill>
                  <a:srgbClr val="464646"/>
                </a:solidFill>
                <a:latin typeface="GHEA Grapalat" panose="02000506050000020003" pitchFamily="50" charset="0"/>
              </a:rPr>
              <a:t>6</a:t>
            </a:r>
            <a:r>
              <a:rPr lang="en-US" sz="1200" dirty="0" smtClean="0">
                <a:solidFill>
                  <a:srgbClr val="464646"/>
                </a:solidFill>
                <a:latin typeface="GHEA Grapalat" panose="02000506050000020003" pitchFamily="50" charset="0"/>
              </a:rPr>
              <a:t> </a:t>
            </a:r>
            <a:r>
              <a:rPr lang="hy-AM" sz="1200" dirty="0" smtClean="0">
                <a:solidFill>
                  <a:srgbClr val="464646"/>
                </a:solidFill>
                <a:latin typeface="GHEA Grapalat" panose="02000506050000020003" pitchFamily="50" charset="0"/>
              </a:rPr>
              <a:t>մլն</a:t>
            </a:r>
            <a:r>
              <a:rPr lang="en-US" sz="1200" dirty="0" smtClean="0">
                <a:solidFill>
                  <a:srgbClr val="464646"/>
                </a:solidFill>
                <a:latin typeface="GHEA Grapalat" panose="02000506050000020003" pitchFamily="50" charset="0"/>
              </a:rPr>
              <a:t> </a:t>
            </a:r>
            <a:r>
              <a:rPr lang="en-US" sz="1200" dirty="0" err="1">
                <a:solidFill>
                  <a:srgbClr val="464646"/>
                </a:solidFill>
                <a:latin typeface="GHEA Grapalat" panose="02000506050000020003" pitchFamily="50" charset="0"/>
              </a:rPr>
              <a:t>դրամ</a:t>
            </a:r>
            <a:endParaRPr lang="en-US" sz="1200" dirty="0">
              <a:solidFill>
                <a:srgbClr val="464646"/>
              </a:solidFill>
              <a:latin typeface="GHEA Grapalat" panose="02000506050000020003" pitchFamily="50" charset="0"/>
            </a:endParaRPr>
          </a:p>
          <a:p>
            <a:pPr marL="285750" lvl="0" indent="-285750" algn="l">
              <a:spcBef>
                <a:spcPts val="0"/>
              </a:spcBef>
              <a:buClr>
                <a:srgbClr val="2DA2BF"/>
              </a:buClr>
              <a:buFont typeface="Wingdings" panose="05000000000000000000" pitchFamily="2" charset="2"/>
              <a:buChar char="§"/>
            </a:pPr>
            <a:r>
              <a:rPr lang="en-US" sz="1200" dirty="0">
                <a:solidFill>
                  <a:srgbClr val="464646"/>
                </a:solidFill>
                <a:latin typeface="GHEA Grapalat" panose="02000506050000020003" pitchFamily="50" charset="0"/>
              </a:rPr>
              <a:t>2021 </a:t>
            </a:r>
            <a:r>
              <a:rPr lang="en-US" sz="1200" dirty="0" err="1">
                <a:solidFill>
                  <a:srgbClr val="464646"/>
                </a:solidFill>
                <a:latin typeface="GHEA Grapalat" panose="02000506050000020003" pitchFamily="50" charset="0"/>
              </a:rPr>
              <a:t>թվականին</a:t>
            </a:r>
            <a:r>
              <a:rPr lang="en-US" sz="1200" dirty="0">
                <a:solidFill>
                  <a:srgbClr val="464646"/>
                </a:solidFill>
                <a:latin typeface="GHEA Grapalat" panose="02000506050000020003" pitchFamily="50" charset="0"/>
              </a:rPr>
              <a:t> </a:t>
            </a:r>
            <a:r>
              <a:rPr lang="en-US" sz="1200" dirty="0" smtClean="0">
                <a:solidFill>
                  <a:srgbClr val="464646"/>
                </a:solidFill>
                <a:latin typeface="GHEA Grapalat" panose="02000506050000020003" pitchFamily="50" charset="0"/>
              </a:rPr>
              <a:t>426.</a:t>
            </a:r>
            <a:r>
              <a:rPr lang="hy-AM" sz="1200" dirty="0" smtClean="0">
                <a:solidFill>
                  <a:srgbClr val="464646"/>
                </a:solidFill>
                <a:latin typeface="GHEA Grapalat" panose="02000506050000020003" pitchFamily="50" charset="0"/>
              </a:rPr>
              <a:t>7</a:t>
            </a:r>
            <a:r>
              <a:rPr lang="en-US" sz="1200" dirty="0" smtClean="0">
                <a:solidFill>
                  <a:srgbClr val="464646"/>
                </a:solidFill>
                <a:latin typeface="GHEA Grapalat" panose="02000506050000020003" pitchFamily="50" charset="0"/>
              </a:rPr>
              <a:t> </a:t>
            </a:r>
            <a:r>
              <a:rPr lang="hy-AM" sz="1200" dirty="0" smtClean="0">
                <a:solidFill>
                  <a:srgbClr val="464646"/>
                </a:solidFill>
                <a:latin typeface="GHEA Grapalat" panose="02000506050000020003" pitchFamily="50" charset="0"/>
              </a:rPr>
              <a:t>մլն</a:t>
            </a:r>
            <a:r>
              <a:rPr lang="en-US" sz="1200" dirty="0" smtClean="0">
                <a:solidFill>
                  <a:srgbClr val="464646"/>
                </a:solidFill>
                <a:latin typeface="GHEA Grapalat" panose="02000506050000020003" pitchFamily="50" charset="0"/>
              </a:rPr>
              <a:t> </a:t>
            </a:r>
            <a:r>
              <a:rPr lang="en-US" sz="1200" dirty="0" err="1" smtClean="0">
                <a:solidFill>
                  <a:srgbClr val="464646"/>
                </a:solidFill>
                <a:latin typeface="GHEA Grapalat" panose="02000506050000020003" pitchFamily="50" charset="0"/>
              </a:rPr>
              <a:t>դրամ</a:t>
            </a:r>
            <a:endParaRPr lang="hy-AM" sz="1200" dirty="0" smtClean="0">
              <a:solidFill>
                <a:srgbClr val="464646"/>
              </a:solidFill>
              <a:latin typeface="GHEA Grapalat" panose="02000506050000020003" pitchFamily="50" charset="0"/>
            </a:endParaRPr>
          </a:p>
          <a:p>
            <a:pPr marL="285750" indent="-285750" algn="l">
              <a:spcBef>
                <a:spcPts val="0"/>
              </a:spcBef>
              <a:buClr>
                <a:srgbClr val="2DA2BF"/>
              </a:buClr>
              <a:buFont typeface="Wingdings" panose="05000000000000000000" pitchFamily="2" charset="2"/>
              <a:buChar char="§"/>
            </a:pPr>
            <a:r>
              <a:rPr lang="en-US" sz="1200" dirty="0" smtClean="0">
                <a:solidFill>
                  <a:srgbClr val="464646"/>
                </a:solidFill>
                <a:latin typeface="GHEA Grapalat" panose="02000506050000020003" pitchFamily="50" charset="0"/>
              </a:rPr>
              <a:t>202</a:t>
            </a:r>
            <a:r>
              <a:rPr lang="hy-AM" sz="1200" dirty="0" smtClean="0">
                <a:solidFill>
                  <a:srgbClr val="464646"/>
                </a:solidFill>
                <a:latin typeface="GHEA Grapalat" panose="02000506050000020003" pitchFamily="50" charset="0"/>
              </a:rPr>
              <a:t>2</a:t>
            </a:r>
            <a:r>
              <a:rPr lang="en-US" sz="1200" dirty="0" smtClean="0">
                <a:solidFill>
                  <a:srgbClr val="464646"/>
                </a:solidFill>
                <a:latin typeface="GHEA Grapalat" panose="02000506050000020003" pitchFamily="50" charset="0"/>
              </a:rPr>
              <a:t> </a:t>
            </a:r>
            <a:r>
              <a:rPr lang="en-US" sz="1200" dirty="0" err="1">
                <a:solidFill>
                  <a:srgbClr val="464646"/>
                </a:solidFill>
                <a:latin typeface="GHEA Grapalat" panose="02000506050000020003" pitchFamily="50" charset="0"/>
              </a:rPr>
              <a:t>թվականին</a:t>
            </a:r>
            <a:r>
              <a:rPr lang="en-US" sz="1200" dirty="0">
                <a:solidFill>
                  <a:srgbClr val="464646"/>
                </a:solidFill>
                <a:latin typeface="GHEA Grapalat" panose="02000506050000020003" pitchFamily="50" charset="0"/>
              </a:rPr>
              <a:t> </a:t>
            </a:r>
            <a:r>
              <a:rPr lang="en-US" sz="1200" dirty="0" smtClean="0">
                <a:solidFill>
                  <a:srgbClr val="464646"/>
                </a:solidFill>
                <a:latin typeface="GHEA Grapalat" panose="02000506050000020003" pitchFamily="50" charset="0"/>
              </a:rPr>
              <a:t>2</a:t>
            </a:r>
            <a:r>
              <a:rPr lang="hy-AM" sz="1200" dirty="0" smtClean="0">
                <a:solidFill>
                  <a:srgbClr val="464646"/>
                </a:solidFill>
                <a:latin typeface="GHEA Grapalat" panose="02000506050000020003" pitchFamily="50" charset="0"/>
              </a:rPr>
              <a:t>59</a:t>
            </a:r>
            <a:r>
              <a:rPr lang="en-US" sz="1200" dirty="0" smtClean="0">
                <a:solidFill>
                  <a:srgbClr val="464646"/>
                </a:solidFill>
                <a:latin typeface="GHEA Grapalat" panose="02000506050000020003" pitchFamily="50" charset="0"/>
              </a:rPr>
              <a:t>.</a:t>
            </a:r>
            <a:r>
              <a:rPr lang="hy-AM" sz="1200" dirty="0" smtClean="0">
                <a:solidFill>
                  <a:srgbClr val="464646"/>
                </a:solidFill>
                <a:latin typeface="GHEA Grapalat" panose="02000506050000020003" pitchFamily="50" charset="0"/>
              </a:rPr>
              <a:t>8</a:t>
            </a:r>
            <a:r>
              <a:rPr lang="en-US" sz="1200" dirty="0" smtClean="0">
                <a:solidFill>
                  <a:srgbClr val="464646"/>
                </a:solidFill>
                <a:latin typeface="GHEA Grapalat" panose="02000506050000020003" pitchFamily="50" charset="0"/>
              </a:rPr>
              <a:t> </a:t>
            </a:r>
            <a:r>
              <a:rPr lang="hy-AM" sz="1200" dirty="0">
                <a:solidFill>
                  <a:srgbClr val="464646"/>
                </a:solidFill>
                <a:latin typeface="GHEA Grapalat" panose="02000506050000020003" pitchFamily="50" charset="0"/>
              </a:rPr>
              <a:t>մլն</a:t>
            </a:r>
            <a:r>
              <a:rPr lang="en-US" sz="1200" dirty="0">
                <a:solidFill>
                  <a:srgbClr val="464646"/>
                </a:solidFill>
                <a:latin typeface="GHEA Grapalat" panose="02000506050000020003" pitchFamily="50" charset="0"/>
              </a:rPr>
              <a:t> </a:t>
            </a:r>
            <a:r>
              <a:rPr lang="en-US" sz="1200" dirty="0" err="1">
                <a:solidFill>
                  <a:srgbClr val="464646"/>
                </a:solidFill>
                <a:latin typeface="GHEA Grapalat" panose="02000506050000020003" pitchFamily="50" charset="0"/>
              </a:rPr>
              <a:t>դրամ</a:t>
            </a:r>
            <a:endParaRPr lang="en-US" sz="1200" dirty="0">
              <a:solidFill>
                <a:srgbClr val="464646"/>
              </a:solidFill>
              <a:latin typeface="GHEA Grapalat" panose="02000506050000020003" pitchFamily="50" charset="0"/>
            </a:endParaRPr>
          </a:p>
          <a:p>
            <a:pPr marL="285750" lvl="0" indent="-285750" algn="l">
              <a:spcBef>
                <a:spcPts val="0"/>
              </a:spcBef>
              <a:buClr>
                <a:srgbClr val="2DA2BF"/>
              </a:buClr>
              <a:buFont typeface="Wingdings" panose="05000000000000000000" pitchFamily="2" charset="2"/>
              <a:buChar char="§"/>
            </a:pPr>
            <a:endParaRPr lang="en-US" sz="1200" dirty="0">
              <a:solidFill>
                <a:srgbClr val="464646"/>
              </a:solidFill>
              <a:latin typeface="GHEA Grapalat" panose="02000506050000020003" pitchFamily="50" charset="0"/>
            </a:endParaRPr>
          </a:p>
          <a:p>
            <a:pPr marL="285750" indent="-285750" algn="l">
              <a:spcBef>
                <a:spcPts val="0"/>
              </a:spcBef>
              <a:buFont typeface="Wingdings" panose="05000000000000000000" pitchFamily="2" charset="2"/>
              <a:buChar char="§"/>
            </a:pPr>
            <a:endParaRPr lang="hy-AM" sz="1600" dirty="0" smtClean="0"/>
          </a:p>
          <a:p>
            <a:pPr marL="285750" indent="-285750" algn="l">
              <a:spcBef>
                <a:spcPts val="0"/>
              </a:spcBef>
              <a:buFont typeface="Wingdings" panose="05000000000000000000" pitchFamily="2" charset="2"/>
              <a:buChar char="§"/>
            </a:pPr>
            <a:endParaRPr lang="en-US" sz="20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xmlns="" id="{1960526D-9FA1-4AC6-92B3-5C910F303CCD}"/>
              </a:ext>
            </a:extLst>
          </p:cNvPr>
          <p:cNvSpPr>
            <a:spLocks noGrp="1"/>
          </p:cNvSpPr>
          <p:nvPr>
            <p:ph type="sldNum" sz="quarter" idx="12"/>
          </p:nvPr>
        </p:nvSpPr>
        <p:spPr>
          <a:xfrm>
            <a:off x="8531782" y="6407944"/>
            <a:ext cx="481250" cy="365125"/>
          </a:xfrm>
        </p:spPr>
        <p:txBody>
          <a:bodyPr/>
          <a:lstStyle/>
          <a:p>
            <a:fld id="{030B7EF0-EE9E-4962-B5F4-8354B15D9BA2}" type="slidenum">
              <a:rPr lang="en-US" smtClean="0"/>
              <a:t>101</a:t>
            </a:fld>
            <a:endParaRPr lang="en-US"/>
          </a:p>
        </p:txBody>
      </p:sp>
      <p:pic>
        <p:nvPicPr>
          <p:cNvPr id="6" name="Picture 2" descr="Home - Երևանի Ժամանակակից արվեստի թանգարան"/>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58200" y="76200"/>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06391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5"/>
            <a:ext cx="7886700" cy="1082675"/>
          </a:xfrm>
        </p:spPr>
        <p:txBody>
          <a:bodyPr>
            <a:normAutofit fontScale="90000"/>
          </a:bodyPr>
          <a:lstStyle/>
          <a:p>
            <a:pPr algn="ctr"/>
            <a:r>
              <a:rPr lang="hy-AM" sz="16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600" b="1" dirty="0" smtClean="0">
                <a:solidFill>
                  <a:schemeClr val="accent6">
                    <a:lumMod val="75000"/>
                  </a:schemeClr>
                </a:solidFill>
                <a:latin typeface="Arial" panose="020B0604020202020204" pitchFamily="34" charset="0"/>
                <a:cs typeface="Arial" panose="020B0604020202020204" pitchFamily="34" charset="0"/>
              </a:rPr>
              <a:t>/ՄԻՋՈՑՌՈՒՄ 1157/12020</a:t>
            </a:r>
            <a:r>
              <a:rPr lang="en-US" sz="1600" b="1" dirty="0">
                <a:solidFill>
                  <a:schemeClr val="accent6">
                    <a:lumMod val="75000"/>
                  </a:schemeClr>
                </a:solidFill>
                <a:latin typeface="Arial" panose="020B0604020202020204" pitchFamily="34" charset="0"/>
                <a:cs typeface="Arial" panose="020B0604020202020204" pitchFamily="34" charset="0"/>
              </a:rPr>
              <a:t/>
            </a:r>
            <a:br>
              <a:rPr lang="en-US" sz="1600" b="1" dirty="0">
                <a:solidFill>
                  <a:schemeClr val="accent6">
                    <a:lumMod val="75000"/>
                  </a:schemeClr>
                </a:solidFill>
                <a:latin typeface="Arial" panose="020B0604020202020204" pitchFamily="34" charset="0"/>
                <a:cs typeface="Arial" panose="020B0604020202020204" pitchFamily="34" charset="0"/>
              </a:rPr>
            </a:br>
            <a:r>
              <a:rPr lang="hy-AM" sz="1600" b="1" i="1" dirty="0" smtClean="0">
                <a:latin typeface="Arial" panose="020B0604020202020204" pitchFamily="34" charset="0"/>
                <a:cs typeface="Arial" panose="020B0604020202020204" pitchFamily="34" charset="0"/>
              </a:rPr>
              <a:t>Ասիական </a:t>
            </a:r>
            <a:r>
              <a:rPr lang="hy-AM" sz="1600" b="1" i="1" dirty="0">
                <a:latin typeface="Arial" panose="020B0604020202020204" pitchFamily="34" charset="0"/>
                <a:cs typeface="Arial" panose="020B0604020202020204" pitchFamily="34" charset="0"/>
              </a:rPr>
              <a:t>զարգացման բանկի աջակցությամբ իրականացվող քաղաքային ենթակառուցվածքների և քաղաքի կայուն զարգացման ներդրումային ծրագրի շրջանակներում </a:t>
            </a:r>
            <a:r>
              <a:rPr lang="hy-AM" sz="1600" b="1" i="1" dirty="0" smtClean="0">
                <a:latin typeface="Arial" panose="020B0604020202020204" pitchFamily="34" charset="0"/>
                <a:cs typeface="Arial" panose="020B0604020202020204" pitchFamily="34" charset="0"/>
              </a:rPr>
              <a:t>ճանապարհային շինարարություն</a:t>
            </a:r>
            <a:r>
              <a:rPr lang="en-US" sz="1600" b="1" i="1" dirty="0">
                <a:latin typeface="Arial" panose="020B0604020202020204" pitchFamily="34" charset="0"/>
                <a:cs typeface="Arial" panose="020B0604020202020204" pitchFamily="34" charset="0"/>
              </a:rPr>
              <a:t/>
            </a:r>
            <a:br>
              <a:rPr lang="en-US" sz="1600" b="1" i="1" dirty="0">
                <a:latin typeface="Arial" panose="020B0604020202020204" pitchFamily="34" charset="0"/>
                <a:cs typeface="Arial" panose="020B0604020202020204" pitchFamily="34" charset="0"/>
              </a:rPr>
            </a:br>
            <a:endParaRPr lang="en-US" sz="1600" b="1" i="1"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14325" y="1600200"/>
            <a:ext cx="8529638" cy="4191000"/>
          </a:xfrm>
        </p:spPr>
        <p:txBody>
          <a:bodyPr>
            <a:normAutofit/>
          </a:bodyPr>
          <a:lstStyle/>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marL="342900" indent="-342900">
              <a:lnSpc>
                <a:spcPct val="100000"/>
              </a:lnSpc>
              <a:buFont typeface="Wingdings" panose="05000000000000000000" pitchFamily="2" charset="2"/>
              <a:buChar char="Ø"/>
            </a:pPr>
            <a:r>
              <a:rPr lang="hy-AM" sz="1400" dirty="0">
                <a:latin typeface="GHEA Grapalat" panose="02000506050000020003" pitchFamily="50" charset="0"/>
              </a:rPr>
              <a:t> </a:t>
            </a:r>
            <a:r>
              <a:rPr lang="en-US" sz="1400" dirty="0" err="1">
                <a:latin typeface="GHEA Grapalat" panose="02000506050000020003" pitchFamily="50" charset="0"/>
              </a:rPr>
              <a:t>Քաղաքային</a:t>
            </a:r>
            <a:r>
              <a:rPr lang="en-US" sz="1400" dirty="0">
                <a:latin typeface="GHEA Grapalat" panose="02000506050000020003" pitchFamily="50" charset="0"/>
              </a:rPr>
              <a:t> </a:t>
            </a:r>
            <a:r>
              <a:rPr lang="en-US" sz="1400" dirty="0" err="1">
                <a:latin typeface="GHEA Grapalat" panose="02000506050000020003" pitchFamily="50" charset="0"/>
              </a:rPr>
              <a:t>ենթակառուցվածքների</a:t>
            </a:r>
            <a:r>
              <a:rPr lang="en-US" sz="1400" dirty="0">
                <a:latin typeface="GHEA Grapalat" panose="02000506050000020003" pitchFamily="50" charset="0"/>
              </a:rPr>
              <a:t> </a:t>
            </a:r>
            <a:r>
              <a:rPr lang="en-US" sz="1400" dirty="0" err="1">
                <a:latin typeface="GHEA Grapalat" panose="02000506050000020003" pitchFamily="50" charset="0"/>
              </a:rPr>
              <a:t>զարգացում</a:t>
            </a:r>
            <a:r>
              <a:rPr lang="en-US" sz="1400" dirty="0">
                <a:latin typeface="GHEA Grapalat" panose="02000506050000020003" pitchFamily="50" charset="0"/>
                <a:cs typeface="Arial" panose="020B0604020202020204" pitchFamily="34" charset="0"/>
              </a:rPr>
              <a:t>:</a:t>
            </a:r>
          </a:p>
          <a:p>
            <a:pPr marL="0" indent="0">
              <a:buNone/>
            </a:pPr>
            <a:r>
              <a:rPr lang="hy-AM" sz="1400" b="1" dirty="0" smtClean="0">
                <a:solidFill>
                  <a:schemeClr val="accent6">
                    <a:lumMod val="75000"/>
                  </a:schemeClr>
                </a:solidFill>
                <a:latin typeface="GHEA Grapalat" panose="02000506050000020003" pitchFamily="50" charset="0"/>
                <a:cs typeface="Arial" panose="020B0604020202020204" pitchFamily="34" charset="0"/>
              </a:rPr>
              <a:t>ՄԻՋՈՑԱՌՄԱՆ </a:t>
            </a:r>
            <a:r>
              <a:rPr lang="hy-AM" sz="1400" b="1" dirty="0">
                <a:solidFill>
                  <a:schemeClr val="accent6">
                    <a:lumMod val="75000"/>
                  </a:schemeClr>
                </a:solidFill>
                <a:latin typeface="GHEA Grapalat" panose="02000506050000020003" pitchFamily="50" charset="0"/>
                <a:cs typeface="Arial" panose="020B0604020202020204" pitchFamily="34" charset="0"/>
              </a:rPr>
              <a:t>ՇԱՀԱՌՈՒՆԵՐ</a:t>
            </a:r>
            <a:endParaRPr lang="en-US" sz="1400" b="1" dirty="0">
              <a:solidFill>
                <a:schemeClr val="accent6">
                  <a:lumMod val="75000"/>
                </a:schemeClr>
              </a:solidFill>
              <a:latin typeface="GHEA Grapalat" panose="02000506050000020003" pitchFamily="50" charset="0"/>
              <a:cs typeface="Arial" panose="020B0604020202020204" pitchFamily="34" charset="0"/>
            </a:endParaRPr>
          </a:p>
          <a:p>
            <a:pPr marL="342900" indent="-342900">
              <a:buFont typeface="Wingdings" panose="05000000000000000000" pitchFamily="2" charset="2"/>
              <a:buChar char="Ø"/>
            </a:pPr>
            <a:r>
              <a:rPr lang="hy-AM" sz="1400" dirty="0">
                <a:latin typeface="GHEA Grapalat" panose="02000506050000020003" pitchFamily="50" charset="0"/>
                <a:cs typeface="Arial" panose="020B0604020202020204" pitchFamily="34" charset="0"/>
              </a:rPr>
              <a:t> </a:t>
            </a:r>
            <a:r>
              <a:rPr lang="hy-AM" sz="1400" dirty="0">
                <a:latin typeface="GHEA Grapalat" panose="02000506050000020003" pitchFamily="50" charset="0"/>
              </a:rPr>
              <a:t>ՀՀ բնակչություն</a:t>
            </a:r>
            <a:r>
              <a:rPr lang="ru-RU" sz="1400" dirty="0">
                <a:latin typeface="GHEA Grapalat" panose="02000506050000020003" pitchFamily="50" charset="0"/>
              </a:rPr>
              <a:t>՝ մասնավորապես Երևան քաղաքի </a:t>
            </a:r>
            <a:r>
              <a:rPr lang="ru-RU" sz="1400" dirty="0" err="1">
                <a:latin typeface="GHEA Grapalat" panose="02000506050000020003" pitchFamily="50" charset="0"/>
              </a:rPr>
              <a:t>բնակչություն</a:t>
            </a:r>
            <a:r>
              <a:rPr lang="hy-AM" sz="1400" dirty="0" smtClean="0">
                <a:latin typeface="GHEA Grapalat" panose="02000506050000020003" pitchFamily="50" charset="0"/>
              </a:rPr>
              <a:t>: </a:t>
            </a:r>
            <a:endParaRPr lang="en-US" sz="1400" dirty="0">
              <a:latin typeface="GHEA Grapalat" panose="02000506050000020003" pitchFamily="50" charset="0"/>
            </a:endParaRPr>
          </a:p>
          <a:p>
            <a:pPr marL="0" indent="0">
              <a:buNone/>
            </a:pPr>
            <a:r>
              <a:rPr lang="en-US" sz="1400" b="1" dirty="0" smtClean="0">
                <a:solidFill>
                  <a:schemeClr val="accent6">
                    <a:lumMod val="75000"/>
                  </a:schemeClr>
                </a:solidFill>
                <a:latin typeface="GHEA Grapalat" panose="02000506050000020003" pitchFamily="50" charset="0"/>
                <a:cs typeface="Arial" panose="020B0604020202020204" pitchFamily="34" charset="0"/>
              </a:rPr>
              <a:t>ՈՉ </a:t>
            </a:r>
            <a:r>
              <a:rPr lang="en-US" sz="1400" b="1" dirty="0">
                <a:solidFill>
                  <a:schemeClr val="accent6">
                    <a:lumMod val="75000"/>
                  </a:schemeClr>
                </a:solidFill>
                <a:latin typeface="GHEA Grapalat" panose="02000506050000020003" pitchFamily="50" charset="0"/>
                <a:cs typeface="Arial" panose="020B0604020202020204" pitchFamily="34" charset="0"/>
              </a:rPr>
              <a:t>ՖԻՆԱՆՍԱԿԱՆ ՑՈՒՑԱՆԻՇ</a:t>
            </a:r>
          </a:p>
          <a:p>
            <a:pPr marL="285750" indent="-285750">
              <a:spcBef>
                <a:spcPts val="0"/>
              </a:spcBef>
              <a:buFont typeface="Wingdings" panose="05000000000000000000" pitchFamily="2" charset="2"/>
              <a:buChar char="§"/>
            </a:pPr>
            <a:r>
              <a:rPr lang="hy-AM" sz="1400" dirty="0">
                <a:latin typeface="GHEA Grapalat" panose="02000506050000020003" pitchFamily="50" charset="0"/>
              </a:rPr>
              <a:t>Շինարարական աշխատանքների մասով՝ 2016թ. դեկտեմբեր ամսին ավարտվել են Արշակունյաց պողոտայի վերակառուցման/լայնացման, Արտաշատի խճուղու վերակառուցման/լայնացման և Նոր Շիրակ ճանապարհահատվածի կառուցման շինարարական </a:t>
            </a:r>
            <a:r>
              <a:rPr lang="hy-AM" sz="1400" dirty="0" smtClean="0">
                <a:latin typeface="GHEA Grapalat" panose="02000506050000020003" pitchFamily="50" charset="0"/>
              </a:rPr>
              <a:t>աշխատանքները</a:t>
            </a:r>
            <a:r>
              <a:rPr lang="en-US" sz="1400" dirty="0" smtClean="0">
                <a:latin typeface="GHEA Grapalat" panose="02000506050000020003" pitchFamily="50" charset="0"/>
              </a:rPr>
              <a:t>,</a:t>
            </a:r>
          </a:p>
          <a:p>
            <a:pPr marL="285750" indent="-285750">
              <a:spcBef>
                <a:spcPts val="0"/>
              </a:spcBef>
              <a:buFont typeface="Wingdings" panose="05000000000000000000" pitchFamily="2" charset="2"/>
              <a:buChar char="§"/>
            </a:pPr>
            <a:r>
              <a:rPr lang="hy-AM" sz="1400" dirty="0">
                <a:latin typeface="GHEA Grapalat" panose="02000506050000020003" pitchFamily="50" charset="0"/>
              </a:rPr>
              <a:t>Ծրագրի ծրագիծը տեղակայված է ճանապարհի օտարման գոտում: Այն հողերն ու գույքերն, որոնք գտնվում են օտարման գոտում, քանդվել են, իսկ սեփականատերերը/օգտագործողները արդեն փոխհատուցվել են համաձայն Հողի օտարման և տարաբնակեցման ծրագրի (ՀՕՏԾ), որը մշակվել է սույն Ծրագրի համար:</a:t>
            </a:r>
            <a:r>
              <a:rPr lang="hy-AM" sz="1400" dirty="0" smtClean="0">
                <a:latin typeface="GHEA Grapalat" panose="02000506050000020003" pitchFamily="50" charset="0"/>
              </a:rPr>
              <a:t> </a:t>
            </a:r>
            <a:endParaRPr lang="en-US" sz="1400" dirty="0">
              <a:latin typeface="GHEA Grapalat" panose="02000506050000020003" pitchFamily="50" charset="0"/>
            </a:endParaRPr>
          </a:p>
          <a:p>
            <a:pPr marL="0" indent="0">
              <a:buNone/>
            </a:pPr>
            <a:r>
              <a:rPr lang="en-US" sz="1400" b="1" dirty="0" smtClean="0">
                <a:solidFill>
                  <a:schemeClr val="accent6">
                    <a:lumMod val="75000"/>
                  </a:schemeClr>
                </a:solidFill>
                <a:latin typeface="GHEA Grapalat" panose="02000506050000020003" pitchFamily="50" charset="0"/>
                <a:cs typeface="Arial" panose="020B0604020202020204" pitchFamily="34" charset="0"/>
              </a:rPr>
              <a:t>ՖԻՆԱՆՍԱԿԱՆ </a:t>
            </a:r>
            <a:r>
              <a:rPr lang="en-US" sz="1400" b="1" dirty="0">
                <a:solidFill>
                  <a:schemeClr val="accent6">
                    <a:lumMod val="75000"/>
                  </a:schemeClr>
                </a:solidFill>
                <a:latin typeface="GHEA Grapalat" panose="02000506050000020003" pitchFamily="50" charset="0"/>
                <a:cs typeface="Arial" panose="020B0604020202020204" pitchFamily="34" charset="0"/>
              </a:rPr>
              <a:t>ՑՈՒՑԱՆԻՇ</a:t>
            </a:r>
          </a:p>
          <a:p>
            <a:pPr marL="285750" indent="-285750">
              <a:spcBef>
                <a:spcPts val="0"/>
              </a:spcBef>
              <a:buFont typeface="Wingdings" panose="05000000000000000000" pitchFamily="2" charset="2"/>
              <a:buChar char="§"/>
            </a:pPr>
            <a:r>
              <a:rPr lang="en-US" sz="1400" dirty="0" smtClean="0">
                <a:latin typeface="GHEA Grapalat" panose="02000506050000020003" pitchFamily="50" charset="0"/>
              </a:rPr>
              <a:t>201</a:t>
            </a:r>
            <a:r>
              <a:rPr lang="hy-AM" sz="1400" dirty="0" smtClean="0">
                <a:latin typeface="GHEA Grapalat" panose="02000506050000020003" pitchFamily="50" charset="0"/>
              </a:rPr>
              <a:t>9</a:t>
            </a:r>
            <a:r>
              <a:rPr lang="en-US" sz="1400" dirty="0" smtClean="0">
                <a:latin typeface="GHEA Grapalat" panose="02000506050000020003" pitchFamily="50" charset="0"/>
              </a:rPr>
              <a:t> </a:t>
            </a:r>
            <a:r>
              <a:rPr lang="en-US" sz="1400" dirty="0" err="1" smtClean="0">
                <a:latin typeface="GHEA Grapalat" panose="02000506050000020003" pitchFamily="50" charset="0"/>
              </a:rPr>
              <a:t>թվականին</a:t>
            </a:r>
            <a:r>
              <a:rPr lang="en-US" sz="1400" dirty="0" smtClean="0">
                <a:latin typeface="GHEA Grapalat" panose="02000506050000020003" pitchFamily="50" charset="0"/>
              </a:rPr>
              <a:t> 3,152.</a:t>
            </a:r>
            <a:r>
              <a:rPr lang="hy-AM" sz="1400" dirty="0" smtClean="0">
                <a:latin typeface="GHEA Grapalat" panose="02000506050000020003" pitchFamily="50" charset="0"/>
              </a:rPr>
              <a:t>9</a:t>
            </a:r>
            <a:r>
              <a:rPr lang="en-US" sz="1400" dirty="0" smtClean="0">
                <a:latin typeface="GHEA Grapalat" panose="02000506050000020003" pitchFamily="50" charset="0"/>
              </a:rPr>
              <a:t> </a:t>
            </a:r>
            <a:r>
              <a:rPr lang="hy-AM" sz="1400" dirty="0" smtClean="0">
                <a:latin typeface="GHEA Grapalat" panose="02000506050000020003" pitchFamily="50" charset="0"/>
              </a:rPr>
              <a:t>մլն</a:t>
            </a:r>
            <a:r>
              <a:rPr lang="en-US" sz="1400" dirty="0" smtClean="0">
                <a:latin typeface="GHEA Grapalat" panose="02000506050000020003" pitchFamily="50" charset="0"/>
              </a:rPr>
              <a:t> </a:t>
            </a:r>
            <a:r>
              <a:rPr lang="en-US" sz="1400" dirty="0" err="1">
                <a:latin typeface="GHEA Grapalat" panose="02000506050000020003" pitchFamily="50" charset="0"/>
              </a:rPr>
              <a:t>դրամ</a:t>
            </a:r>
            <a:endParaRPr lang="en-US" sz="1400" dirty="0">
              <a:latin typeface="GHEA Grapalat" panose="02000506050000020003" pitchFamily="50" charset="0"/>
            </a:endParaRPr>
          </a:p>
          <a:p>
            <a:pPr marL="285750" indent="-285750">
              <a:spcBef>
                <a:spcPts val="0"/>
              </a:spcBef>
              <a:buFont typeface="Wingdings" panose="05000000000000000000" pitchFamily="2" charset="2"/>
              <a:buChar char="§"/>
            </a:pPr>
            <a:r>
              <a:rPr lang="en-US" sz="1400" dirty="0" smtClean="0">
                <a:latin typeface="GHEA Grapalat" panose="02000506050000020003" pitchFamily="50" charset="0"/>
              </a:rPr>
              <a:t>20</a:t>
            </a:r>
            <a:r>
              <a:rPr lang="hy-AM" sz="1400" dirty="0" smtClean="0">
                <a:latin typeface="GHEA Grapalat" panose="02000506050000020003" pitchFamily="50" charset="0"/>
              </a:rPr>
              <a:t>20</a:t>
            </a:r>
            <a:r>
              <a:rPr lang="en-US" sz="1400" dirty="0" smtClean="0">
                <a:latin typeface="GHEA Grapalat" panose="02000506050000020003" pitchFamily="50" charset="0"/>
              </a:rPr>
              <a:t> </a:t>
            </a:r>
            <a:r>
              <a:rPr lang="en-US" sz="1400" dirty="0" err="1" smtClean="0">
                <a:latin typeface="GHEA Grapalat" panose="02000506050000020003" pitchFamily="50" charset="0"/>
              </a:rPr>
              <a:t>թվականին</a:t>
            </a:r>
            <a:r>
              <a:rPr lang="en-US" sz="1400" dirty="0" smtClean="0">
                <a:latin typeface="GHEA Grapalat" panose="02000506050000020003" pitchFamily="50" charset="0"/>
              </a:rPr>
              <a:t> 2,624.</a:t>
            </a:r>
            <a:r>
              <a:rPr lang="hy-AM" sz="1400" dirty="0" smtClean="0">
                <a:latin typeface="GHEA Grapalat" panose="02000506050000020003" pitchFamily="50" charset="0"/>
              </a:rPr>
              <a:t>3</a:t>
            </a:r>
            <a:r>
              <a:rPr lang="en-US" sz="1400" dirty="0" smtClean="0">
                <a:latin typeface="GHEA Grapalat" panose="02000506050000020003" pitchFamily="50" charset="0"/>
              </a:rPr>
              <a:t> </a:t>
            </a:r>
            <a:r>
              <a:rPr lang="hy-AM" sz="1400" dirty="0" smtClean="0">
                <a:latin typeface="GHEA Grapalat" panose="02000506050000020003" pitchFamily="50" charset="0"/>
              </a:rPr>
              <a:t>մլն</a:t>
            </a:r>
            <a:r>
              <a:rPr lang="en-US" sz="1400" dirty="0" smtClean="0">
                <a:latin typeface="GHEA Grapalat" panose="02000506050000020003" pitchFamily="50" charset="0"/>
              </a:rPr>
              <a:t> </a:t>
            </a:r>
            <a:r>
              <a:rPr lang="en-US" sz="1400" dirty="0" err="1">
                <a:latin typeface="GHEA Grapalat" panose="02000506050000020003" pitchFamily="50" charset="0"/>
              </a:rPr>
              <a:t>դրամ</a:t>
            </a:r>
            <a:endParaRPr lang="en-US" sz="1400" dirty="0">
              <a:latin typeface="GHEA Grapalat" panose="02000506050000020003" pitchFamily="50" charset="0"/>
            </a:endParaRPr>
          </a:p>
          <a:p>
            <a:pPr marL="285750" indent="-285750">
              <a:spcBef>
                <a:spcPts val="0"/>
              </a:spcBef>
              <a:buFont typeface="Wingdings" panose="05000000000000000000" pitchFamily="2" charset="2"/>
              <a:buChar char="§"/>
            </a:pPr>
            <a:r>
              <a:rPr lang="en-US" sz="1400" dirty="0" smtClean="0">
                <a:latin typeface="GHEA Grapalat" panose="02000506050000020003" pitchFamily="50" charset="0"/>
              </a:rPr>
              <a:t>20</a:t>
            </a:r>
            <a:r>
              <a:rPr lang="hy-AM" sz="1400" dirty="0" smtClean="0">
                <a:latin typeface="GHEA Grapalat" panose="02000506050000020003" pitchFamily="50" charset="0"/>
              </a:rPr>
              <a:t>21</a:t>
            </a:r>
            <a:r>
              <a:rPr lang="en-US" sz="1400" dirty="0" smtClean="0">
                <a:latin typeface="GHEA Grapalat" panose="02000506050000020003" pitchFamily="50" charset="0"/>
              </a:rPr>
              <a:t> </a:t>
            </a:r>
            <a:r>
              <a:rPr lang="en-US" sz="1400" dirty="0" err="1" smtClean="0">
                <a:latin typeface="GHEA Grapalat" panose="02000506050000020003" pitchFamily="50" charset="0"/>
              </a:rPr>
              <a:t>թվականին</a:t>
            </a:r>
            <a:r>
              <a:rPr lang="en-US" sz="1400" dirty="0" smtClean="0">
                <a:latin typeface="GHEA Grapalat" panose="02000506050000020003" pitchFamily="50" charset="0"/>
              </a:rPr>
              <a:t> 4,956.</a:t>
            </a:r>
            <a:r>
              <a:rPr lang="hy-AM" sz="1400" dirty="0" smtClean="0">
                <a:latin typeface="GHEA Grapalat" panose="02000506050000020003" pitchFamily="50" charset="0"/>
              </a:rPr>
              <a:t>3</a:t>
            </a:r>
            <a:r>
              <a:rPr lang="en-US" sz="1400" dirty="0" smtClean="0">
                <a:latin typeface="GHEA Grapalat" panose="02000506050000020003" pitchFamily="50" charset="0"/>
              </a:rPr>
              <a:t> </a:t>
            </a:r>
            <a:r>
              <a:rPr lang="hy-AM" sz="1400" dirty="0" smtClean="0">
                <a:latin typeface="GHEA Grapalat" panose="02000506050000020003" pitchFamily="50" charset="0"/>
              </a:rPr>
              <a:t>մլն</a:t>
            </a:r>
            <a:r>
              <a:rPr lang="en-US" sz="1400" dirty="0" smtClean="0">
                <a:latin typeface="GHEA Grapalat" panose="02000506050000020003" pitchFamily="50" charset="0"/>
              </a:rPr>
              <a:t> </a:t>
            </a:r>
            <a:r>
              <a:rPr lang="en-US" sz="1400" dirty="0" err="1" smtClean="0">
                <a:latin typeface="GHEA Grapalat" panose="02000506050000020003" pitchFamily="50" charset="0"/>
              </a:rPr>
              <a:t>դրամ</a:t>
            </a:r>
            <a:endParaRPr lang="hy-AM" sz="1400" dirty="0" smtClean="0">
              <a:latin typeface="GHEA Grapalat" panose="02000506050000020003" pitchFamily="50" charset="0"/>
            </a:endParaRPr>
          </a:p>
          <a:p>
            <a:pPr marL="285750" indent="-285750">
              <a:spcBef>
                <a:spcPts val="0"/>
              </a:spcBef>
              <a:buFont typeface="Wingdings" panose="05000000000000000000" pitchFamily="2" charset="2"/>
              <a:buChar char="§"/>
            </a:pPr>
            <a:r>
              <a:rPr lang="en-US" sz="1400" dirty="0">
                <a:latin typeface="GHEA Grapalat" panose="02000506050000020003" pitchFamily="50" charset="0"/>
              </a:rPr>
              <a:t>20</a:t>
            </a:r>
            <a:r>
              <a:rPr lang="hy-AM" sz="1400" dirty="0" smtClean="0">
                <a:latin typeface="GHEA Grapalat" panose="02000506050000020003" pitchFamily="50" charset="0"/>
              </a:rPr>
              <a:t>22</a:t>
            </a:r>
            <a:r>
              <a:rPr lang="en-US" sz="1400" dirty="0" smtClean="0">
                <a:latin typeface="GHEA Grapalat" panose="02000506050000020003" pitchFamily="50" charset="0"/>
              </a:rPr>
              <a:t> </a:t>
            </a:r>
            <a:r>
              <a:rPr lang="en-US" sz="1400" dirty="0" err="1">
                <a:latin typeface="GHEA Grapalat" panose="02000506050000020003" pitchFamily="50" charset="0"/>
              </a:rPr>
              <a:t>թվականին</a:t>
            </a:r>
            <a:r>
              <a:rPr lang="en-US" sz="1400" dirty="0">
                <a:latin typeface="GHEA Grapalat" panose="02000506050000020003" pitchFamily="50" charset="0"/>
              </a:rPr>
              <a:t> </a:t>
            </a:r>
            <a:r>
              <a:rPr lang="hy-AM" sz="1400" dirty="0" smtClean="0">
                <a:latin typeface="GHEA Grapalat" panose="02000506050000020003" pitchFamily="50" charset="0"/>
              </a:rPr>
              <a:t>2</a:t>
            </a:r>
            <a:r>
              <a:rPr lang="en-US" sz="1400" dirty="0" smtClean="0">
                <a:latin typeface="GHEA Grapalat" panose="02000506050000020003" pitchFamily="50" charset="0"/>
              </a:rPr>
              <a:t>,</a:t>
            </a:r>
            <a:r>
              <a:rPr lang="hy-AM" sz="1400" dirty="0" smtClean="0">
                <a:latin typeface="GHEA Grapalat" panose="02000506050000020003" pitchFamily="50" charset="0"/>
              </a:rPr>
              <a:t>887</a:t>
            </a:r>
            <a:r>
              <a:rPr lang="en-US" sz="1400" dirty="0" smtClean="0">
                <a:latin typeface="GHEA Grapalat" panose="02000506050000020003" pitchFamily="50" charset="0"/>
              </a:rPr>
              <a:t>.</a:t>
            </a:r>
            <a:r>
              <a:rPr lang="hy-AM" sz="1400" dirty="0" smtClean="0">
                <a:latin typeface="GHEA Grapalat" panose="02000506050000020003" pitchFamily="50" charset="0"/>
              </a:rPr>
              <a:t>6</a:t>
            </a:r>
            <a:r>
              <a:rPr lang="en-US" sz="1400" dirty="0" smtClean="0">
                <a:latin typeface="GHEA Grapalat" panose="02000506050000020003" pitchFamily="50" charset="0"/>
              </a:rPr>
              <a:t> </a:t>
            </a:r>
            <a:r>
              <a:rPr lang="hy-AM" sz="1400" dirty="0">
                <a:latin typeface="GHEA Grapalat" panose="02000506050000020003" pitchFamily="50" charset="0"/>
              </a:rPr>
              <a:t>մլն</a:t>
            </a:r>
            <a:r>
              <a:rPr lang="en-US" sz="1400" dirty="0">
                <a:latin typeface="GHEA Grapalat" panose="02000506050000020003" pitchFamily="50" charset="0"/>
              </a:rPr>
              <a:t> </a:t>
            </a:r>
            <a:r>
              <a:rPr lang="en-US" sz="1400" dirty="0" err="1">
                <a:latin typeface="GHEA Grapalat" panose="02000506050000020003" pitchFamily="50" charset="0"/>
              </a:rPr>
              <a:t>դրամ</a:t>
            </a:r>
            <a:endParaRPr lang="hy-AM" sz="1400" dirty="0">
              <a:latin typeface="GHEA Grapalat" panose="02000506050000020003" pitchFamily="50" charset="0"/>
            </a:endParaRPr>
          </a:p>
          <a:p>
            <a:pPr marL="285750" indent="-285750">
              <a:spcBef>
                <a:spcPts val="0"/>
              </a:spcBef>
              <a:buFont typeface="Wingdings" panose="05000000000000000000" pitchFamily="2" charset="2"/>
              <a:buChar char="§"/>
            </a:pPr>
            <a:endParaRPr lang="en-US" sz="1400" dirty="0">
              <a:latin typeface="GHEA Grapalat" panose="02000506050000020003" pitchFamily="50" charset="0"/>
            </a:endParaRPr>
          </a:p>
          <a:p>
            <a:pPr marL="0" indent="0">
              <a:buNone/>
            </a:pPr>
            <a:endParaRPr lang="en-US" dirty="0"/>
          </a:p>
          <a:p>
            <a:pPr>
              <a:buFont typeface="Wingdings" panose="05000000000000000000" pitchFamily="2" charset="2"/>
              <a:buChar char="Ø"/>
            </a:pPr>
            <a:endParaRPr lang="en-US" sz="1600" b="1" dirty="0">
              <a:latin typeface="Arial" panose="020B0604020202020204" pitchFamily="34" charset="0"/>
              <a:cs typeface="Arial" panose="020B0604020202020204" pitchFamily="34" charset="0"/>
            </a:endParaRPr>
          </a:p>
          <a:p>
            <a:endParaRPr lang="en-US" dirty="0"/>
          </a:p>
        </p:txBody>
      </p:sp>
      <p:sp>
        <p:nvSpPr>
          <p:cNvPr id="5" name="Slide Number Placeholder 4">
            <a:extLst>
              <a:ext uri="{FF2B5EF4-FFF2-40B4-BE49-F238E27FC236}">
                <a16:creationId xmlns:a16="http://schemas.microsoft.com/office/drawing/2014/main" xmlns="" id="{36F19764-CD88-44FD-8916-C31C9E6E8EEC}"/>
              </a:ext>
            </a:extLst>
          </p:cNvPr>
          <p:cNvSpPr>
            <a:spLocks noGrp="1"/>
          </p:cNvSpPr>
          <p:nvPr>
            <p:ph type="sldNum" sz="quarter" idx="12"/>
          </p:nvPr>
        </p:nvSpPr>
        <p:spPr>
          <a:xfrm>
            <a:off x="8492842" y="6407944"/>
            <a:ext cx="520190" cy="365125"/>
          </a:xfrm>
        </p:spPr>
        <p:txBody>
          <a:bodyPr/>
          <a:lstStyle/>
          <a:p>
            <a:fld id="{030B7EF0-EE9E-4962-B5F4-8354B15D9BA2}" type="slidenum">
              <a:rPr lang="en-US" smtClean="0"/>
              <a:t>102</a:t>
            </a:fld>
            <a:endParaRPr lang="en-US" dirty="0"/>
          </a:p>
        </p:txBody>
      </p:sp>
      <p:pic>
        <p:nvPicPr>
          <p:cNvPr id="6" name="Picture 2" descr="Home - Երևանի Ժամանակակից արվեստի թանգարան"/>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2842" y="86585"/>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04457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5"/>
            <a:ext cx="7886700" cy="1158875"/>
          </a:xfrm>
        </p:spPr>
        <p:txBody>
          <a:bodyPr>
            <a:normAutofit/>
          </a:bodyPr>
          <a:lstStyle/>
          <a:p>
            <a:pPr algn="ctr"/>
            <a:r>
              <a:rPr lang="hy-AM" sz="14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400" b="1" dirty="0">
                <a:solidFill>
                  <a:schemeClr val="accent6">
                    <a:lumMod val="75000"/>
                  </a:schemeClr>
                </a:solidFill>
                <a:latin typeface="Arial" panose="020B0604020202020204" pitchFamily="34" charset="0"/>
                <a:cs typeface="Arial" panose="020B0604020202020204" pitchFamily="34" charset="0"/>
              </a:rPr>
              <a:t>/ՄԻՋՈՑՌՈՒՄ </a:t>
            </a:r>
            <a:r>
              <a:rPr lang="en-US" sz="1400" b="1" dirty="0" smtClean="0">
                <a:solidFill>
                  <a:schemeClr val="accent6">
                    <a:lumMod val="75000"/>
                  </a:schemeClr>
                </a:solidFill>
                <a:latin typeface="Arial" panose="020B0604020202020204" pitchFamily="34" charset="0"/>
                <a:cs typeface="Arial" panose="020B0604020202020204" pitchFamily="34" charset="0"/>
              </a:rPr>
              <a:t>1</a:t>
            </a:r>
            <a:r>
              <a:rPr lang="hy-AM" sz="1400" b="1" dirty="0" smtClean="0">
                <a:solidFill>
                  <a:schemeClr val="accent6">
                    <a:lumMod val="75000"/>
                  </a:schemeClr>
                </a:solidFill>
                <a:latin typeface="Arial" panose="020B0604020202020204" pitchFamily="34" charset="0"/>
                <a:cs typeface="Arial" panose="020B0604020202020204" pitchFamily="34" charset="0"/>
              </a:rPr>
              <a:t>157</a:t>
            </a:r>
            <a:r>
              <a:rPr lang="en-US" sz="1400" b="1" dirty="0" smtClean="0">
                <a:solidFill>
                  <a:schemeClr val="accent6">
                    <a:lumMod val="75000"/>
                  </a:schemeClr>
                </a:solidFill>
                <a:latin typeface="Arial" panose="020B0604020202020204" pitchFamily="34" charset="0"/>
                <a:cs typeface="Arial" panose="020B0604020202020204" pitchFamily="34" charset="0"/>
              </a:rPr>
              <a:t>/1</a:t>
            </a:r>
            <a:r>
              <a:rPr lang="hy-AM" sz="1400" b="1" dirty="0" smtClean="0">
                <a:solidFill>
                  <a:schemeClr val="accent6">
                    <a:lumMod val="75000"/>
                  </a:schemeClr>
                </a:solidFill>
                <a:latin typeface="Arial" panose="020B0604020202020204" pitchFamily="34" charset="0"/>
                <a:cs typeface="Arial" panose="020B0604020202020204" pitchFamily="34" charset="0"/>
              </a:rPr>
              <a:t>2013</a:t>
            </a:r>
            <a:r>
              <a:rPr lang="en-US" sz="1400" b="1" dirty="0">
                <a:solidFill>
                  <a:schemeClr val="accent6">
                    <a:lumMod val="75000"/>
                  </a:schemeClr>
                </a:solidFill>
                <a:latin typeface="Arial" panose="020B0604020202020204" pitchFamily="34" charset="0"/>
                <a:cs typeface="Arial" panose="020B0604020202020204" pitchFamily="34" charset="0"/>
              </a:rPr>
              <a:t/>
            </a:r>
            <a:br>
              <a:rPr lang="en-US" sz="1400" b="1" dirty="0">
                <a:solidFill>
                  <a:schemeClr val="accent6">
                    <a:lumMod val="75000"/>
                  </a:schemeClr>
                </a:solidFill>
                <a:latin typeface="Arial" panose="020B0604020202020204" pitchFamily="34" charset="0"/>
                <a:cs typeface="Arial" panose="020B0604020202020204" pitchFamily="34" charset="0"/>
              </a:rPr>
            </a:br>
            <a:r>
              <a:rPr lang="hy-AM" sz="1400" b="1" i="1" dirty="0" smtClean="0">
                <a:latin typeface="Arial" panose="020B0604020202020204" pitchFamily="34" charset="0"/>
                <a:cs typeface="Arial" panose="020B0604020202020204" pitchFamily="34" charset="0"/>
              </a:rPr>
              <a:t>Ասիական </a:t>
            </a:r>
            <a:r>
              <a:rPr lang="hy-AM" sz="1400" b="1" i="1" dirty="0">
                <a:latin typeface="Arial" panose="020B0604020202020204" pitchFamily="34" charset="0"/>
                <a:cs typeface="Arial" panose="020B0604020202020204" pitchFamily="34" charset="0"/>
              </a:rPr>
              <a:t>զարգացման բանկի աջակցությամբ իրականացվող քաղաքային ենթակառուցվածքների և քաղաքի կայուն զարգացման ներդրումային երկրորդ ծրագրի համակարգում և կառավարում</a:t>
            </a:r>
            <a:endParaRPr lang="en-US" sz="1400" b="1" i="1"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14325" y="1657350"/>
            <a:ext cx="8201025" cy="4057650"/>
          </a:xfrm>
        </p:spPr>
        <p:txBody>
          <a:bodyPr>
            <a:noAutofit/>
          </a:bodyPr>
          <a:lstStyle/>
          <a:p>
            <a:pPr marL="0" indent="0" algn="just">
              <a:buNone/>
            </a:pPr>
            <a:r>
              <a:rPr lang="en-US" sz="1300" b="1" dirty="0" smtClean="0">
                <a:solidFill>
                  <a:schemeClr val="accent6">
                    <a:lumMod val="75000"/>
                  </a:schemeClr>
                </a:solidFill>
                <a:latin typeface="GHEA Grapalat" pitchFamily="50" charset="0"/>
                <a:cs typeface="Arial" panose="020B0604020202020204" pitchFamily="34" charset="0"/>
              </a:rPr>
              <a:t>ՆՊԱՏԱԿԸ ԵՎ ՆԿԱՐԱԳՐՈՒԹՅՈՒՆԸ </a:t>
            </a:r>
          </a:p>
          <a:p>
            <a:pPr marL="342900" indent="-342900">
              <a:lnSpc>
                <a:spcPct val="100000"/>
              </a:lnSpc>
              <a:buFont typeface="Wingdings" panose="05000000000000000000" pitchFamily="2" charset="2"/>
              <a:buChar char="Ø"/>
            </a:pPr>
            <a:r>
              <a:rPr lang="en-US" sz="1300" dirty="0" err="1" smtClean="0">
                <a:latin typeface="GHEA Grapalat" pitchFamily="50" charset="0"/>
                <a:cs typeface="Arial" panose="020B0604020202020204" pitchFamily="34" charset="0"/>
              </a:rPr>
              <a:t>Քաղաքային</a:t>
            </a:r>
            <a:r>
              <a:rPr lang="en-US" sz="1300" dirty="0" smtClean="0">
                <a:latin typeface="GHEA Grapalat" pitchFamily="50" charset="0"/>
                <a:cs typeface="Arial" panose="020B0604020202020204" pitchFamily="34" charset="0"/>
              </a:rPr>
              <a:t> </a:t>
            </a:r>
            <a:r>
              <a:rPr lang="en-US" sz="1300" dirty="0" err="1" smtClean="0">
                <a:latin typeface="GHEA Grapalat" pitchFamily="50" charset="0"/>
                <a:cs typeface="Arial" panose="020B0604020202020204" pitchFamily="34" charset="0"/>
              </a:rPr>
              <a:t>ենթակառուցվածքների</a:t>
            </a:r>
            <a:r>
              <a:rPr lang="en-US" sz="1300" dirty="0" smtClean="0">
                <a:latin typeface="GHEA Grapalat" pitchFamily="50" charset="0"/>
                <a:cs typeface="Arial" panose="020B0604020202020204" pitchFamily="34" charset="0"/>
              </a:rPr>
              <a:t> </a:t>
            </a:r>
            <a:r>
              <a:rPr lang="en-US" sz="1300" dirty="0" err="1" smtClean="0">
                <a:latin typeface="GHEA Grapalat" pitchFamily="50" charset="0"/>
                <a:cs typeface="Arial" panose="020B0604020202020204" pitchFamily="34" charset="0"/>
              </a:rPr>
              <a:t>զարգացում</a:t>
            </a:r>
            <a:r>
              <a:rPr lang="en-US" sz="1300" dirty="0" smtClean="0">
                <a:latin typeface="GHEA Grapalat" pitchFamily="50" charset="0"/>
                <a:cs typeface="Arial" panose="020B0604020202020204" pitchFamily="34" charset="0"/>
              </a:rPr>
              <a:t>:</a:t>
            </a:r>
          </a:p>
          <a:p>
            <a:pPr marL="0" indent="0" algn="just">
              <a:buNone/>
            </a:pPr>
            <a:r>
              <a:rPr lang="hy-AM" sz="1300" b="1" dirty="0" smtClean="0">
                <a:solidFill>
                  <a:schemeClr val="accent6">
                    <a:lumMod val="75000"/>
                  </a:schemeClr>
                </a:solidFill>
                <a:latin typeface="GHEA Grapalat" pitchFamily="50" charset="0"/>
                <a:cs typeface="Arial" panose="020B0604020202020204" pitchFamily="34" charset="0"/>
              </a:rPr>
              <a:t>ՄԻՋՈՑԱՌՄԱՆ ՇԱՀԱՌՈՒՆԵՐ</a:t>
            </a:r>
            <a:endParaRPr lang="en-US" sz="1300" b="1" dirty="0" smtClean="0">
              <a:solidFill>
                <a:schemeClr val="accent6">
                  <a:lumMod val="75000"/>
                </a:schemeClr>
              </a:solidFill>
              <a:latin typeface="GHEA Grapalat" pitchFamily="50" charset="0"/>
              <a:cs typeface="Arial" panose="020B0604020202020204" pitchFamily="34" charset="0"/>
            </a:endParaRPr>
          </a:p>
          <a:p>
            <a:pPr marL="342900" indent="-342900">
              <a:buFont typeface="Wingdings" panose="05000000000000000000" pitchFamily="2" charset="2"/>
              <a:buChar char="Ø"/>
            </a:pPr>
            <a:r>
              <a:rPr lang="hy-AM" sz="1300" dirty="0" smtClean="0">
                <a:latin typeface="GHEA Grapalat" pitchFamily="50" charset="0"/>
                <a:cs typeface="Arial" panose="020B0604020202020204" pitchFamily="34" charset="0"/>
              </a:rPr>
              <a:t> </a:t>
            </a:r>
            <a:r>
              <a:rPr lang="hy-AM" sz="1300" dirty="0">
                <a:latin typeface="GHEA Grapalat" pitchFamily="50" charset="0"/>
                <a:cs typeface="Arial" panose="020B0604020202020204" pitchFamily="34" charset="0"/>
              </a:rPr>
              <a:t>ՀՀ բնակչություն</a:t>
            </a:r>
            <a:r>
              <a:rPr lang="ru-RU" sz="1300" dirty="0">
                <a:latin typeface="GHEA Grapalat" pitchFamily="50" charset="0"/>
                <a:cs typeface="Arial" panose="020B0604020202020204" pitchFamily="34" charset="0"/>
              </a:rPr>
              <a:t>՝ մասնավորապես Երևան քաղաքի բնակչություն</a:t>
            </a:r>
            <a:r>
              <a:rPr lang="hy-AM" sz="1300" dirty="0">
                <a:latin typeface="GHEA Grapalat" pitchFamily="50" charset="0"/>
                <a:cs typeface="Arial" panose="020B0604020202020204" pitchFamily="34" charset="0"/>
              </a:rPr>
              <a:t>: </a:t>
            </a:r>
            <a:endParaRPr lang="en-US" sz="1300" dirty="0">
              <a:latin typeface="GHEA Grapalat" pitchFamily="50" charset="0"/>
              <a:cs typeface="Arial" panose="020B0604020202020204" pitchFamily="34" charset="0"/>
            </a:endParaRPr>
          </a:p>
          <a:p>
            <a:pPr marL="0" indent="0">
              <a:buNone/>
            </a:pPr>
            <a:r>
              <a:rPr lang="hy-AM" sz="1300" dirty="0" smtClean="0">
                <a:latin typeface="GHEA Grapalat" pitchFamily="50" charset="0"/>
                <a:cs typeface="Arial" panose="020B0604020202020204" pitchFamily="34" charset="0"/>
              </a:rPr>
              <a:t> </a:t>
            </a:r>
            <a:r>
              <a:rPr lang="en-US" sz="1300" b="1" dirty="0">
                <a:solidFill>
                  <a:schemeClr val="accent6">
                    <a:lumMod val="75000"/>
                  </a:schemeClr>
                </a:solidFill>
                <a:latin typeface="GHEA Grapalat" pitchFamily="50" charset="0"/>
                <a:cs typeface="Arial" panose="020B0604020202020204" pitchFamily="34" charset="0"/>
              </a:rPr>
              <a:t>ՈՉ ՖԻՆԱՆՍԱԿԱՆ ՑՈՒՑԱՆԻՇ</a:t>
            </a:r>
          </a:p>
          <a:p>
            <a:pPr marL="285750" indent="-285750">
              <a:spcBef>
                <a:spcPts val="0"/>
              </a:spcBef>
              <a:buFont typeface="Wingdings" panose="05000000000000000000" pitchFamily="2" charset="2"/>
              <a:buChar char="§"/>
            </a:pPr>
            <a:r>
              <a:rPr lang="hy-AM" sz="1300" dirty="0">
                <a:latin typeface="GHEA Grapalat" pitchFamily="50" charset="0"/>
              </a:rPr>
              <a:t>2012 թվականին կնքվել է համապատասխան պայմանագիր ճանապարհաշինարարական աշխատանքների նախագծի տրամադրման և շինարարական աշխատանքների վերահսկողության համար, </a:t>
            </a:r>
            <a:r>
              <a:rPr lang="hy-AM" sz="1300" dirty="0" smtClean="0">
                <a:latin typeface="GHEA Grapalat" pitchFamily="50" charset="0"/>
              </a:rPr>
              <a:t>որի շրջանակներում </a:t>
            </a:r>
            <a:r>
              <a:rPr lang="hy-AM" sz="1300" dirty="0">
                <a:latin typeface="GHEA Grapalat" pitchFamily="50" charset="0"/>
              </a:rPr>
              <a:t>իրականացվում է Արգավանդ-Շիրակ ճանապարհահատվածի վերահսկողությունը, ինչպես նաև Խորհրդատուն կազմել է Իսակով-Արշակունյաց ճանապարհահատվածի կառուցման նախագիծը և կազմում է Ջրվեժի ավտոբուսների հավաքակայանի վերակառուցման և Շիրակ փողոցի հարևանությամբ նախատեսված ավտոբուսների հավաքակայանի կառուցման նախագիծը,</a:t>
            </a:r>
          </a:p>
          <a:p>
            <a:pPr marL="285750" indent="-285750">
              <a:spcBef>
                <a:spcPts val="0"/>
              </a:spcBef>
              <a:buFont typeface="Wingdings" panose="05000000000000000000" pitchFamily="2" charset="2"/>
              <a:buChar char="§"/>
            </a:pPr>
            <a:r>
              <a:rPr lang="hy-AM" sz="1300" dirty="0">
                <a:latin typeface="GHEA Grapalat" pitchFamily="50" charset="0"/>
              </a:rPr>
              <a:t>Իրականացվել են նաև </a:t>
            </a:r>
            <a:r>
              <a:rPr lang="hy-AM" sz="1300" dirty="0" smtClean="0">
                <a:latin typeface="GHEA Grapalat" pitchFamily="50" charset="0"/>
              </a:rPr>
              <a:t>ծրագրի արտաքին աուդիտը</a:t>
            </a:r>
            <a:r>
              <a:rPr lang="hy-AM" sz="1300" dirty="0">
                <a:latin typeface="GHEA Grapalat" pitchFamily="50" charset="0"/>
              </a:rPr>
              <a:t>, մոնիտորինգը և գնահատումը:</a:t>
            </a:r>
            <a:endParaRPr lang="en-US" sz="1300" b="1" dirty="0">
              <a:latin typeface="GHEA Grapalat" pitchFamily="50" charset="0"/>
              <a:cs typeface="Arial" panose="020B0604020202020204" pitchFamily="34" charset="0"/>
            </a:endParaRPr>
          </a:p>
          <a:p>
            <a:pPr marL="0" indent="0">
              <a:buNone/>
            </a:pPr>
            <a:r>
              <a:rPr lang="en-US" sz="1300" b="1" dirty="0" smtClean="0">
                <a:solidFill>
                  <a:schemeClr val="accent6">
                    <a:lumMod val="75000"/>
                  </a:schemeClr>
                </a:solidFill>
                <a:latin typeface="GHEA Grapalat" pitchFamily="50" charset="0"/>
                <a:cs typeface="Arial" panose="020B0604020202020204" pitchFamily="34" charset="0"/>
              </a:rPr>
              <a:t>ՖԻՆԱՆՍԱԿԱՆ </a:t>
            </a:r>
            <a:r>
              <a:rPr lang="en-US" sz="1300" b="1" dirty="0">
                <a:solidFill>
                  <a:schemeClr val="accent6">
                    <a:lumMod val="75000"/>
                  </a:schemeClr>
                </a:solidFill>
                <a:latin typeface="GHEA Grapalat" pitchFamily="50" charset="0"/>
                <a:cs typeface="Arial" panose="020B0604020202020204" pitchFamily="34" charset="0"/>
              </a:rPr>
              <a:t>ՑՈՒՑԱՆԻՇ</a:t>
            </a:r>
          </a:p>
          <a:p>
            <a:pPr marL="285750" indent="-285750">
              <a:spcBef>
                <a:spcPts val="0"/>
              </a:spcBef>
              <a:buFont typeface="Wingdings" panose="05000000000000000000" pitchFamily="2" charset="2"/>
              <a:buChar char="§"/>
            </a:pPr>
            <a:r>
              <a:rPr lang="en-US" sz="1300" dirty="0" smtClean="0">
                <a:latin typeface="GHEA Grapalat" pitchFamily="50" charset="0"/>
              </a:rPr>
              <a:t>20</a:t>
            </a:r>
            <a:r>
              <a:rPr lang="hy-AM" sz="1300" dirty="0" smtClean="0">
                <a:latin typeface="GHEA Grapalat" pitchFamily="50" charset="0"/>
              </a:rPr>
              <a:t>19</a:t>
            </a:r>
            <a:r>
              <a:rPr lang="en-US" sz="1300" dirty="0" smtClean="0">
                <a:latin typeface="GHEA Grapalat" pitchFamily="50" charset="0"/>
              </a:rPr>
              <a:t> </a:t>
            </a:r>
            <a:r>
              <a:rPr lang="en-US" sz="1300" dirty="0" err="1" smtClean="0">
                <a:latin typeface="GHEA Grapalat" pitchFamily="50" charset="0"/>
              </a:rPr>
              <a:t>թվականին</a:t>
            </a:r>
            <a:r>
              <a:rPr lang="en-US" sz="1300" dirty="0" smtClean="0">
                <a:latin typeface="GHEA Grapalat" pitchFamily="50" charset="0"/>
              </a:rPr>
              <a:t> 714.</a:t>
            </a:r>
            <a:r>
              <a:rPr lang="hy-AM" sz="1300" dirty="0" smtClean="0">
                <a:latin typeface="GHEA Grapalat" pitchFamily="50" charset="0"/>
              </a:rPr>
              <a:t>6</a:t>
            </a:r>
            <a:r>
              <a:rPr lang="en-US" sz="1300" dirty="0" smtClean="0">
                <a:latin typeface="GHEA Grapalat" pitchFamily="50" charset="0"/>
              </a:rPr>
              <a:t> </a:t>
            </a:r>
            <a:r>
              <a:rPr lang="hy-AM" sz="1300" dirty="0" smtClean="0">
                <a:latin typeface="GHEA Grapalat" pitchFamily="50" charset="0"/>
              </a:rPr>
              <a:t>մլն</a:t>
            </a:r>
            <a:r>
              <a:rPr lang="en-US" sz="1300" dirty="0" smtClean="0">
                <a:latin typeface="GHEA Grapalat" pitchFamily="50" charset="0"/>
              </a:rPr>
              <a:t> </a:t>
            </a:r>
            <a:r>
              <a:rPr lang="en-US" sz="1300" dirty="0" err="1">
                <a:latin typeface="GHEA Grapalat" pitchFamily="50" charset="0"/>
              </a:rPr>
              <a:t>դրամ</a:t>
            </a:r>
            <a:endParaRPr lang="en-US" sz="1300" dirty="0">
              <a:latin typeface="GHEA Grapalat" pitchFamily="50" charset="0"/>
            </a:endParaRPr>
          </a:p>
          <a:p>
            <a:pPr marL="285750" indent="-285750">
              <a:spcBef>
                <a:spcPts val="0"/>
              </a:spcBef>
              <a:buFont typeface="Wingdings" panose="05000000000000000000" pitchFamily="2" charset="2"/>
              <a:buChar char="§"/>
            </a:pPr>
            <a:r>
              <a:rPr lang="en-US" sz="1300" dirty="0" smtClean="0">
                <a:latin typeface="GHEA Grapalat" pitchFamily="50" charset="0"/>
              </a:rPr>
              <a:t>20</a:t>
            </a:r>
            <a:r>
              <a:rPr lang="hy-AM" sz="1300" dirty="0" smtClean="0">
                <a:latin typeface="GHEA Grapalat" pitchFamily="50" charset="0"/>
              </a:rPr>
              <a:t>20</a:t>
            </a:r>
            <a:r>
              <a:rPr lang="en-US" sz="1300" dirty="0" smtClean="0">
                <a:latin typeface="GHEA Grapalat" pitchFamily="50" charset="0"/>
              </a:rPr>
              <a:t> </a:t>
            </a:r>
            <a:r>
              <a:rPr lang="en-US" sz="1300" dirty="0" err="1" smtClean="0">
                <a:latin typeface="GHEA Grapalat" pitchFamily="50" charset="0"/>
              </a:rPr>
              <a:t>թվականին</a:t>
            </a:r>
            <a:r>
              <a:rPr lang="en-US" sz="1300" dirty="0" smtClean="0">
                <a:latin typeface="GHEA Grapalat" pitchFamily="50" charset="0"/>
              </a:rPr>
              <a:t> 370.</a:t>
            </a:r>
            <a:r>
              <a:rPr lang="hy-AM" sz="1300" dirty="0" smtClean="0">
                <a:latin typeface="GHEA Grapalat" pitchFamily="50" charset="0"/>
              </a:rPr>
              <a:t>8</a:t>
            </a:r>
            <a:r>
              <a:rPr lang="en-US" sz="1300" dirty="0" smtClean="0">
                <a:latin typeface="GHEA Grapalat" pitchFamily="50" charset="0"/>
              </a:rPr>
              <a:t> </a:t>
            </a:r>
            <a:r>
              <a:rPr lang="hy-AM" sz="1300" dirty="0" smtClean="0">
                <a:latin typeface="GHEA Grapalat" pitchFamily="50" charset="0"/>
              </a:rPr>
              <a:t>մլն</a:t>
            </a:r>
            <a:r>
              <a:rPr lang="en-US" sz="1300" dirty="0" smtClean="0">
                <a:latin typeface="GHEA Grapalat" pitchFamily="50" charset="0"/>
              </a:rPr>
              <a:t> </a:t>
            </a:r>
            <a:r>
              <a:rPr lang="en-US" sz="1300" dirty="0" err="1">
                <a:latin typeface="GHEA Grapalat" pitchFamily="50" charset="0"/>
              </a:rPr>
              <a:t>դրամ</a:t>
            </a:r>
            <a:endParaRPr lang="en-US" sz="1300" dirty="0">
              <a:latin typeface="GHEA Grapalat" pitchFamily="50" charset="0"/>
            </a:endParaRPr>
          </a:p>
          <a:p>
            <a:pPr marL="285750" indent="-285750">
              <a:spcBef>
                <a:spcPts val="0"/>
              </a:spcBef>
              <a:buFont typeface="Wingdings" panose="05000000000000000000" pitchFamily="2" charset="2"/>
              <a:buChar char="§"/>
            </a:pPr>
            <a:r>
              <a:rPr lang="en-US" sz="1300" dirty="0" smtClean="0">
                <a:latin typeface="GHEA Grapalat" pitchFamily="50" charset="0"/>
              </a:rPr>
              <a:t>20</a:t>
            </a:r>
            <a:r>
              <a:rPr lang="hy-AM" sz="1300" dirty="0" smtClean="0">
                <a:latin typeface="GHEA Grapalat" pitchFamily="50" charset="0"/>
              </a:rPr>
              <a:t>21</a:t>
            </a:r>
            <a:r>
              <a:rPr lang="en-US" sz="1300" dirty="0" smtClean="0">
                <a:latin typeface="GHEA Grapalat" pitchFamily="50" charset="0"/>
              </a:rPr>
              <a:t> </a:t>
            </a:r>
            <a:r>
              <a:rPr lang="en-US" sz="1300" dirty="0" err="1" smtClean="0">
                <a:latin typeface="GHEA Grapalat" pitchFamily="50" charset="0"/>
              </a:rPr>
              <a:t>թվականին</a:t>
            </a:r>
            <a:r>
              <a:rPr lang="en-US" sz="1300" dirty="0" smtClean="0">
                <a:latin typeface="GHEA Grapalat" pitchFamily="50" charset="0"/>
              </a:rPr>
              <a:t> 464.</a:t>
            </a:r>
            <a:r>
              <a:rPr lang="hy-AM" sz="1300" dirty="0" smtClean="0">
                <a:latin typeface="GHEA Grapalat" pitchFamily="50" charset="0"/>
              </a:rPr>
              <a:t>5</a:t>
            </a:r>
            <a:r>
              <a:rPr lang="en-US" sz="1300" dirty="0" smtClean="0">
                <a:latin typeface="GHEA Grapalat" pitchFamily="50" charset="0"/>
              </a:rPr>
              <a:t> </a:t>
            </a:r>
            <a:r>
              <a:rPr lang="hy-AM" sz="1300" dirty="0" smtClean="0">
                <a:latin typeface="GHEA Grapalat" pitchFamily="50" charset="0"/>
              </a:rPr>
              <a:t>մլն</a:t>
            </a:r>
            <a:r>
              <a:rPr lang="en-US" sz="1300" dirty="0" smtClean="0">
                <a:latin typeface="GHEA Grapalat" pitchFamily="50" charset="0"/>
              </a:rPr>
              <a:t> </a:t>
            </a:r>
            <a:r>
              <a:rPr lang="hy-AM" sz="1300" dirty="0" smtClean="0">
                <a:latin typeface="GHEA Grapalat" pitchFamily="50" charset="0"/>
              </a:rPr>
              <a:t>դ</a:t>
            </a:r>
            <a:r>
              <a:rPr lang="en-US" sz="1300" dirty="0" err="1" smtClean="0">
                <a:latin typeface="GHEA Grapalat" pitchFamily="50" charset="0"/>
              </a:rPr>
              <a:t>րամ</a:t>
            </a:r>
            <a:endParaRPr lang="hy-AM" sz="1300" dirty="0" smtClean="0">
              <a:latin typeface="GHEA Grapalat" pitchFamily="50" charset="0"/>
            </a:endParaRPr>
          </a:p>
          <a:p>
            <a:pPr marL="285750" indent="-285750">
              <a:spcBef>
                <a:spcPts val="0"/>
              </a:spcBef>
              <a:buFont typeface="Wingdings" panose="05000000000000000000" pitchFamily="2" charset="2"/>
              <a:buChar char="§"/>
            </a:pPr>
            <a:r>
              <a:rPr lang="en-US" sz="1300" dirty="0">
                <a:latin typeface="GHEA Grapalat" pitchFamily="50" charset="0"/>
              </a:rPr>
              <a:t>20</a:t>
            </a:r>
            <a:r>
              <a:rPr lang="hy-AM" sz="1300" dirty="0" smtClean="0">
                <a:latin typeface="GHEA Grapalat" pitchFamily="50" charset="0"/>
              </a:rPr>
              <a:t>22</a:t>
            </a:r>
            <a:r>
              <a:rPr lang="en-US" sz="1300" dirty="0" smtClean="0">
                <a:latin typeface="GHEA Grapalat" pitchFamily="50" charset="0"/>
              </a:rPr>
              <a:t> </a:t>
            </a:r>
            <a:r>
              <a:rPr lang="en-US" sz="1300" dirty="0" err="1">
                <a:latin typeface="GHEA Grapalat" pitchFamily="50" charset="0"/>
              </a:rPr>
              <a:t>թվականին</a:t>
            </a:r>
            <a:r>
              <a:rPr lang="en-US" sz="1300" dirty="0">
                <a:latin typeface="GHEA Grapalat" pitchFamily="50" charset="0"/>
              </a:rPr>
              <a:t> </a:t>
            </a:r>
            <a:r>
              <a:rPr lang="hy-AM" sz="1300" dirty="0" smtClean="0">
                <a:latin typeface="GHEA Grapalat" pitchFamily="50" charset="0"/>
              </a:rPr>
              <a:t>804</a:t>
            </a:r>
            <a:r>
              <a:rPr lang="en-US" sz="1300" dirty="0" smtClean="0">
                <a:latin typeface="GHEA Grapalat" pitchFamily="50" charset="0"/>
              </a:rPr>
              <a:t>.1 </a:t>
            </a:r>
            <a:r>
              <a:rPr lang="hy-AM" sz="1300" dirty="0" smtClean="0">
                <a:latin typeface="GHEA Grapalat" pitchFamily="50" charset="0"/>
              </a:rPr>
              <a:t>մլն</a:t>
            </a:r>
            <a:r>
              <a:rPr lang="en-US" sz="1300" dirty="0" smtClean="0">
                <a:latin typeface="GHEA Grapalat" pitchFamily="50" charset="0"/>
              </a:rPr>
              <a:t> </a:t>
            </a:r>
            <a:r>
              <a:rPr lang="en-US" sz="1300" dirty="0" err="1">
                <a:latin typeface="GHEA Grapalat" pitchFamily="50" charset="0"/>
              </a:rPr>
              <a:t>դրամ</a:t>
            </a:r>
            <a:endParaRPr lang="en-US" sz="1300" dirty="0">
              <a:latin typeface="GHEA Grapalat" pitchFamily="50" charset="0"/>
            </a:endParaRPr>
          </a:p>
          <a:p>
            <a:pPr marL="285750" indent="-285750">
              <a:spcBef>
                <a:spcPts val="0"/>
              </a:spcBef>
              <a:buFont typeface="Wingdings" panose="05000000000000000000" pitchFamily="2" charset="2"/>
              <a:buChar char="§"/>
            </a:pPr>
            <a:endParaRPr lang="en-US" sz="1400" dirty="0">
              <a:latin typeface="GHEA Grapalat" pitchFamily="50" charset="0"/>
            </a:endParaRPr>
          </a:p>
        </p:txBody>
      </p:sp>
      <p:sp>
        <p:nvSpPr>
          <p:cNvPr id="5" name="Slide Number Placeholder 4">
            <a:extLst>
              <a:ext uri="{FF2B5EF4-FFF2-40B4-BE49-F238E27FC236}">
                <a16:creationId xmlns:a16="http://schemas.microsoft.com/office/drawing/2014/main" xmlns="" id="{1CA83533-7F5B-43AB-9792-5F550417B2C8}"/>
              </a:ext>
            </a:extLst>
          </p:cNvPr>
          <p:cNvSpPr>
            <a:spLocks noGrp="1"/>
          </p:cNvSpPr>
          <p:nvPr>
            <p:ph type="sldNum" sz="quarter" idx="12"/>
          </p:nvPr>
        </p:nvSpPr>
        <p:spPr>
          <a:xfrm>
            <a:off x="8458200" y="6407944"/>
            <a:ext cx="554832" cy="365125"/>
          </a:xfrm>
        </p:spPr>
        <p:txBody>
          <a:bodyPr/>
          <a:lstStyle/>
          <a:p>
            <a:fld id="{030B7EF0-EE9E-4962-B5F4-8354B15D9BA2}" type="slidenum">
              <a:rPr lang="en-US" smtClean="0"/>
              <a:t>103</a:t>
            </a:fld>
            <a:endParaRPr lang="en-US" dirty="0"/>
          </a:p>
        </p:txBody>
      </p:sp>
      <p:pic>
        <p:nvPicPr>
          <p:cNvPr id="6" name="Picture 2" descr="Home - Երևանի Ժամանակակից արվեստի թանգարան"/>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0" y="152400"/>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32959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111250"/>
          </a:xfrm>
        </p:spPr>
        <p:txBody>
          <a:bodyPr>
            <a:normAutofit/>
          </a:bodyPr>
          <a:lstStyle/>
          <a:p>
            <a:pPr algn="ctr"/>
            <a:r>
              <a:rPr lang="hy-AM" sz="1400" b="1" dirty="0">
                <a:solidFill>
                  <a:schemeClr val="accent6">
                    <a:lumMod val="75000"/>
                  </a:schemeClr>
                </a:solidFill>
                <a:latin typeface="GHEA Grapalat" panose="02000506050000020003" pitchFamily="50" charset="0"/>
                <a:cs typeface="Arial" panose="020B0604020202020204" pitchFamily="34" charset="0"/>
              </a:rPr>
              <a:t>ԲՅՈՒՋԵՏԱՅԻՆ ԾՐԱԳԻՐ</a:t>
            </a:r>
            <a:r>
              <a:rPr lang="en-US" sz="1400" b="1" dirty="0">
                <a:solidFill>
                  <a:schemeClr val="accent6">
                    <a:lumMod val="75000"/>
                  </a:schemeClr>
                </a:solidFill>
                <a:latin typeface="GHEA Grapalat" panose="02000506050000020003" pitchFamily="50" charset="0"/>
                <a:cs typeface="Arial" panose="020B0604020202020204" pitchFamily="34" charset="0"/>
              </a:rPr>
              <a:t>/ՄԻՋՈՑՌՈՒՄ </a:t>
            </a:r>
            <a:r>
              <a:rPr lang="en-US" sz="1400" b="1" dirty="0" smtClean="0">
                <a:solidFill>
                  <a:schemeClr val="accent6">
                    <a:lumMod val="75000"/>
                  </a:schemeClr>
                </a:solidFill>
                <a:latin typeface="GHEA Grapalat" panose="02000506050000020003" pitchFamily="50" charset="0"/>
                <a:cs typeface="Arial" panose="020B0604020202020204" pitchFamily="34" charset="0"/>
              </a:rPr>
              <a:t>1157/12021</a:t>
            </a:r>
            <a:r>
              <a:rPr lang="en-US" sz="1400" b="1" dirty="0">
                <a:solidFill>
                  <a:schemeClr val="accent6">
                    <a:lumMod val="75000"/>
                  </a:schemeClr>
                </a:solidFill>
                <a:latin typeface="GHEA Grapalat" panose="02000506050000020003" pitchFamily="50" charset="0"/>
                <a:cs typeface="Arial" panose="020B0604020202020204" pitchFamily="34" charset="0"/>
              </a:rPr>
              <a:t/>
            </a:r>
            <a:br>
              <a:rPr lang="en-US" sz="1400" b="1" dirty="0">
                <a:solidFill>
                  <a:schemeClr val="accent6">
                    <a:lumMod val="75000"/>
                  </a:schemeClr>
                </a:solidFill>
                <a:latin typeface="GHEA Grapalat" panose="02000506050000020003" pitchFamily="50" charset="0"/>
                <a:cs typeface="Arial" panose="020B0604020202020204" pitchFamily="34" charset="0"/>
              </a:rPr>
            </a:br>
            <a:r>
              <a:rPr lang="hy-AM" sz="1400" b="1" i="1" dirty="0" smtClean="0">
                <a:latin typeface="GHEA Grapalat" panose="02000506050000020003" pitchFamily="50" charset="0"/>
                <a:cs typeface="Arial" panose="020B0604020202020204" pitchFamily="34" charset="0"/>
              </a:rPr>
              <a:t>Ասիական </a:t>
            </a:r>
            <a:r>
              <a:rPr lang="hy-AM" sz="1400" b="1" i="1" dirty="0">
                <a:latin typeface="GHEA Grapalat" panose="02000506050000020003" pitchFamily="50" charset="0"/>
                <a:cs typeface="Arial" panose="020B0604020202020204" pitchFamily="34" charset="0"/>
              </a:rPr>
              <a:t>զարգացման բանկի աջակցությամբ իրականացվող քաղաքային ենթակառուցվածքների և քաղաքի կայուն զարգացման ներդրումային երկրորդ ծրագրի շրջանակներում ճանապարհային շինարարություն</a:t>
            </a:r>
            <a:endParaRPr lang="en-US" sz="1400" b="1" i="1" dirty="0">
              <a:latin typeface="GHEA Grapalat" panose="02000506050000020003" pitchFamily="50" charset="0"/>
              <a:cs typeface="Arial" panose="020B0604020202020204" pitchFamily="34" charset="0"/>
            </a:endParaRPr>
          </a:p>
        </p:txBody>
      </p:sp>
      <p:sp>
        <p:nvSpPr>
          <p:cNvPr id="3" name="Объект 2"/>
          <p:cNvSpPr>
            <a:spLocks noGrp="1"/>
          </p:cNvSpPr>
          <p:nvPr>
            <p:ph idx="1"/>
          </p:nvPr>
        </p:nvSpPr>
        <p:spPr>
          <a:xfrm>
            <a:off x="300037" y="1466850"/>
            <a:ext cx="8215313" cy="4171950"/>
          </a:xfrm>
        </p:spPr>
        <p:txBody>
          <a:bodyPr>
            <a:normAutofit/>
          </a:bodyPr>
          <a:lstStyle/>
          <a:p>
            <a:pPr marL="0" indent="0" algn="just">
              <a:lnSpc>
                <a:spcPct val="100000"/>
              </a:lnSpc>
              <a:buNone/>
            </a:pPr>
            <a:r>
              <a:rPr lang="en-US" sz="1400" b="1" dirty="0" smtClean="0">
                <a:solidFill>
                  <a:schemeClr val="accent6">
                    <a:lumMod val="75000"/>
                  </a:schemeClr>
                </a:solidFill>
                <a:latin typeface="GHEA Grapalat" pitchFamily="50" charset="0"/>
                <a:cs typeface="Arial" panose="020B0604020202020204" pitchFamily="34" charset="0"/>
              </a:rPr>
              <a:t>ՆՊԱՏԱԿԸ </a:t>
            </a:r>
            <a:r>
              <a:rPr lang="en-US" sz="1400" b="1" dirty="0">
                <a:solidFill>
                  <a:schemeClr val="accent6">
                    <a:lumMod val="75000"/>
                  </a:schemeClr>
                </a:solidFill>
                <a:latin typeface="GHEA Grapalat" pitchFamily="50" charset="0"/>
                <a:cs typeface="Arial" panose="020B0604020202020204" pitchFamily="34" charset="0"/>
              </a:rPr>
              <a:t>ԵՎ ՆԿԱՐԱԳՐՈՒԹՅՈՒՆԸ </a:t>
            </a:r>
          </a:p>
          <a:p>
            <a:pPr marL="342900" indent="-342900">
              <a:lnSpc>
                <a:spcPct val="100000"/>
              </a:lnSpc>
              <a:buFont typeface="Wingdings" panose="05000000000000000000" pitchFamily="2" charset="2"/>
              <a:buChar char="Ø"/>
            </a:pPr>
            <a:r>
              <a:rPr lang="hy-AM"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Քաղաքային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ենթակառուցվածքների</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զարգացում</a:t>
            </a:r>
            <a:r>
              <a:rPr lang="en-US" sz="1400" dirty="0">
                <a:latin typeface="GHEA Grapalat" pitchFamily="50" charset="0"/>
                <a:cs typeface="Arial" panose="020B0604020202020204" pitchFamily="34" charset="0"/>
              </a:rPr>
              <a:t>:</a:t>
            </a:r>
          </a:p>
          <a:p>
            <a:pPr marL="0" indent="0" algn="just">
              <a:lnSpc>
                <a:spcPct val="100000"/>
              </a:lnSpc>
              <a:buNone/>
            </a:pPr>
            <a:r>
              <a:rPr lang="hy-AM" sz="1400" b="1" dirty="0" smtClean="0">
                <a:solidFill>
                  <a:schemeClr val="accent6">
                    <a:lumMod val="75000"/>
                  </a:schemeClr>
                </a:solidFill>
                <a:latin typeface="GHEA Grapalat" pitchFamily="50" charset="0"/>
                <a:cs typeface="Arial" panose="020B0604020202020204" pitchFamily="34" charset="0"/>
              </a:rPr>
              <a:t>ՄԻՋՈՑԱՌՄԱՆ </a:t>
            </a:r>
            <a:r>
              <a:rPr lang="hy-AM" sz="1400" b="1" dirty="0">
                <a:solidFill>
                  <a:schemeClr val="accent6">
                    <a:lumMod val="75000"/>
                  </a:schemeClr>
                </a:solidFill>
                <a:latin typeface="GHEA Grapalat" pitchFamily="50" charset="0"/>
                <a:cs typeface="Arial" panose="020B0604020202020204" pitchFamily="34" charset="0"/>
              </a:rPr>
              <a:t>ՇԱՀԱՌՈՒՆԵՐ</a:t>
            </a:r>
            <a:endParaRPr lang="en-US" sz="1400" b="1" dirty="0">
              <a:solidFill>
                <a:schemeClr val="accent6">
                  <a:lumMod val="75000"/>
                </a:schemeClr>
              </a:solidFill>
              <a:latin typeface="GHEA Grapalat" pitchFamily="50" charset="0"/>
              <a:cs typeface="Arial" panose="020B0604020202020204" pitchFamily="34" charset="0"/>
            </a:endParaRPr>
          </a:p>
          <a:p>
            <a:pPr marL="342900" indent="-342900">
              <a:buFont typeface="Wingdings" panose="05000000000000000000" pitchFamily="2" charset="2"/>
              <a:buChar char="Ø"/>
            </a:pPr>
            <a:r>
              <a:rPr lang="hy-AM" sz="1400" dirty="0">
                <a:latin typeface="GHEA Grapalat" pitchFamily="50" charset="0"/>
                <a:cs typeface="Arial" panose="020B0604020202020204" pitchFamily="34" charset="0"/>
              </a:rPr>
              <a:t> ՀՀ բնակչություն</a:t>
            </a:r>
            <a:r>
              <a:rPr lang="ru-RU" sz="1400" dirty="0">
                <a:latin typeface="GHEA Grapalat" pitchFamily="50" charset="0"/>
                <a:cs typeface="Arial" panose="020B0604020202020204" pitchFamily="34" charset="0"/>
              </a:rPr>
              <a:t>՝ մասնավորապես Երևան քաղաքի </a:t>
            </a:r>
            <a:r>
              <a:rPr lang="ru-RU" sz="1400" dirty="0" err="1">
                <a:latin typeface="GHEA Grapalat" pitchFamily="50" charset="0"/>
                <a:cs typeface="Arial" panose="020B0604020202020204" pitchFamily="34" charset="0"/>
              </a:rPr>
              <a:t>բնակչություն</a:t>
            </a:r>
            <a:r>
              <a:rPr lang="hy-AM" sz="1400" dirty="0" smtClean="0">
                <a:latin typeface="GHEA Grapalat" pitchFamily="50" charset="0"/>
                <a:cs typeface="Arial" panose="020B0604020202020204" pitchFamily="34" charset="0"/>
              </a:rPr>
              <a:t>: </a:t>
            </a:r>
            <a:endParaRPr lang="en-US" sz="1400" dirty="0">
              <a:latin typeface="GHEA Grapalat" pitchFamily="50" charset="0"/>
              <a:cs typeface="Arial" panose="020B0604020202020204" pitchFamily="34" charset="0"/>
            </a:endParaRPr>
          </a:p>
          <a:p>
            <a:pPr marL="0" indent="0" algn="just">
              <a:lnSpc>
                <a:spcPct val="100000"/>
              </a:lnSpc>
              <a:buNone/>
            </a:pPr>
            <a:r>
              <a:rPr lang="en-US" sz="1400" b="1" dirty="0" smtClean="0">
                <a:solidFill>
                  <a:schemeClr val="accent6">
                    <a:lumMod val="75000"/>
                  </a:schemeClr>
                </a:solidFill>
                <a:latin typeface="GHEA Grapalat" pitchFamily="50" charset="0"/>
                <a:cs typeface="Arial" panose="020B0604020202020204" pitchFamily="34" charset="0"/>
              </a:rPr>
              <a:t>ՈՉ </a:t>
            </a:r>
            <a:r>
              <a:rPr lang="en-US" sz="1400" b="1" dirty="0">
                <a:solidFill>
                  <a:schemeClr val="accent6">
                    <a:lumMod val="75000"/>
                  </a:schemeClr>
                </a:solidFill>
                <a:latin typeface="GHEA Grapalat" pitchFamily="50" charset="0"/>
                <a:cs typeface="Arial" panose="020B0604020202020204" pitchFamily="34" charset="0"/>
              </a:rPr>
              <a:t>ՖԻՆԱՆՍԱԿԱՆ ՑՈՒՑԱՆԻՇ</a:t>
            </a:r>
          </a:p>
          <a:p>
            <a:pPr marL="285750" lvl="1" indent="-285750">
              <a:spcBef>
                <a:spcPts val="0"/>
              </a:spcBef>
              <a:buFont typeface="Wingdings" panose="05000000000000000000" pitchFamily="2" charset="2"/>
              <a:buChar char="§"/>
            </a:pPr>
            <a:r>
              <a:rPr lang="hy-AM" sz="1400" dirty="0">
                <a:latin typeface="GHEA Grapalat" pitchFamily="50" charset="0"/>
              </a:rPr>
              <a:t>Դավթաշեն-Աշտարակ ճանապարհահատվածը կառուցված է և հանձնված է շահագործման: Բաբաջանյան-Աշտարակ ճանապարհահատվածում իրականացվում են պայմանագրով սահմանված շինարարական աշխատանքները: Արգավանդ-Շիրակ ճանապարհահատվածի շինարարական աշխատանքներն իրականացվում են ամբողջ ծավալով, որոնք սկսվել են 2019 թվականի նոյեմբեր ամսից</a:t>
            </a:r>
            <a:r>
              <a:rPr lang="hy-AM" sz="1400" dirty="0" smtClean="0">
                <a:latin typeface="GHEA Grapalat" pitchFamily="50" charset="0"/>
              </a:rPr>
              <a:t>:</a:t>
            </a:r>
            <a:endParaRPr lang="en-US" sz="1400" dirty="0" smtClean="0">
              <a:latin typeface="GHEA Grapalat" pitchFamily="50" charset="0"/>
            </a:endParaRPr>
          </a:p>
          <a:p>
            <a:pPr marL="0" lvl="1" indent="0" algn="just">
              <a:lnSpc>
                <a:spcPct val="100000"/>
              </a:lnSpc>
              <a:spcBef>
                <a:spcPts val="1000"/>
              </a:spcBef>
              <a:buNone/>
            </a:pPr>
            <a:r>
              <a:rPr lang="en-US" sz="1400" b="1" dirty="0" smtClean="0">
                <a:solidFill>
                  <a:schemeClr val="accent6">
                    <a:lumMod val="75000"/>
                  </a:schemeClr>
                </a:solidFill>
                <a:latin typeface="GHEA Grapalat" pitchFamily="50" charset="0"/>
                <a:cs typeface="Arial" panose="020B0604020202020204" pitchFamily="34" charset="0"/>
              </a:rPr>
              <a:t>ՖԻՆԱՆՍԱԿԱՆ </a:t>
            </a:r>
            <a:r>
              <a:rPr lang="en-US" sz="1400" b="1" dirty="0">
                <a:solidFill>
                  <a:schemeClr val="accent6">
                    <a:lumMod val="75000"/>
                  </a:schemeClr>
                </a:solidFill>
                <a:latin typeface="GHEA Grapalat" pitchFamily="50" charset="0"/>
                <a:cs typeface="Arial" panose="020B0604020202020204" pitchFamily="34" charset="0"/>
              </a:rPr>
              <a:t>ՑՈՒՑԱՆԻՇ</a:t>
            </a:r>
          </a:p>
          <a:p>
            <a:pPr marL="285750" indent="-285750">
              <a:spcBef>
                <a:spcPts val="0"/>
              </a:spcBef>
              <a:buFont typeface="Wingdings" panose="05000000000000000000" pitchFamily="2" charset="2"/>
              <a:buChar char="§"/>
            </a:pPr>
            <a:r>
              <a:rPr lang="en-US" sz="1400" dirty="0">
                <a:latin typeface="GHEA Grapalat" pitchFamily="50" charset="0"/>
              </a:rPr>
              <a:t>2019 </a:t>
            </a:r>
            <a:r>
              <a:rPr lang="en-US" sz="1400" dirty="0" err="1" smtClean="0">
                <a:latin typeface="GHEA Grapalat" pitchFamily="50" charset="0"/>
              </a:rPr>
              <a:t>թվականին</a:t>
            </a:r>
            <a:r>
              <a:rPr lang="en-US" sz="1400" dirty="0" smtClean="0">
                <a:latin typeface="GHEA Grapalat" pitchFamily="50" charset="0"/>
              </a:rPr>
              <a:t> 6,115.</a:t>
            </a:r>
            <a:r>
              <a:rPr lang="hy-AM" sz="1400" dirty="0" smtClean="0">
                <a:latin typeface="GHEA Grapalat" pitchFamily="50" charset="0"/>
              </a:rPr>
              <a:t>0</a:t>
            </a:r>
            <a:r>
              <a:rPr lang="en-US" sz="1400" dirty="0" smtClean="0">
                <a:latin typeface="GHEA Grapalat" pitchFamily="50" charset="0"/>
              </a:rPr>
              <a:t> </a:t>
            </a:r>
            <a:r>
              <a:rPr lang="hy-AM" sz="1400" dirty="0" smtClean="0">
                <a:latin typeface="GHEA Grapalat" pitchFamily="50" charset="0"/>
              </a:rPr>
              <a:t>մլն</a:t>
            </a:r>
            <a:r>
              <a:rPr lang="en-US" sz="1400" dirty="0" smtClean="0">
                <a:latin typeface="GHEA Grapalat" pitchFamily="50" charset="0"/>
              </a:rPr>
              <a:t> </a:t>
            </a:r>
            <a:r>
              <a:rPr lang="en-US" sz="1400" dirty="0" err="1">
                <a:latin typeface="GHEA Grapalat" pitchFamily="50" charset="0"/>
              </a:rPr>
              <a:t>դրամ</a:t>
            </a:r>
            <a:endParaRPr lang="en-US" sz="1400" dirty="0">
              <a:latin typeface="GHEA Grapalat" pitchFamily="50" charset="0"/>
            </a:endParaRPr>
          </a:p>
          <a:p>
            <a:pPr marL="285750" indent="-285750">
              <a:spcBef>
                <a:spcPts val="0"/>
              </a:spcBef>
              <a:buFont typeface="Wingdings" panose="05000000000000000000" pitchFamily="2" charset="2"/>
              <a:buChar char="§"/>
            </a:pPr>
            <a:r>
              <a:rPr lang="en-US" sz="1400" dirty="0">
                <a:latin typeface="GHEA Grapalat" pitchFamily="50" charset="0"/>
              </a:rPr>
              <a:t>2020 </a:t>
            </a:r>
            <a:r>
              <a:rPr lang="en-US" sz="1400" dirty="0" err="1" smtClean="0">
                <a:latin typeface="GHEA Grapalat" pitchFamily="50" charset="0"/>
              </a:rPr>
              <a:t>թվականին</a:t>
            </a:r>
            <a:r>
              <a:rPr lang="en-US" sz="1400" dirty="0" smtClean="0">
                <a:latin typeface="GHEA Grapalat" pitchFamily="50" charset="0"/>
              </a:rPr>
              <a:t> 3,696.</a:t>
            </a:r>
            <a:r>
              <a:rPr lang="hy-AM" sz="1400" dirty="0" smtClean="0">
                <a:latin typeface="GHEA Grapalat" pitchFamily="50" charset="0"/>
              </a:rPr>
              <a:t>2</a:t>
            </a:r>
            <a:r>
              <a:rPr lang="en-US" sz="1400" dirty="0" smtClean="0">
                <a:latin typeface="GHEA Grapalat" pitchFamily="50" charset="0"/>
              </a:rPr>
              <a:t> </a:t>
            </a:r>
            <a:r>
              <a:rPr lang="hy-AM" sz="1400" dirty="0" smtClean="0">
                <a:latin typeface="GHEA Grapalat" pitchFamily="50" charset="0"/>
              </a:rPr>
              <a:t>մլն</a:t>
            </a:r>
            <a:r>
              <a:rPr lang="en-US" sz="1400" dirty="0" smtClean="0">
                <a:latin typeface="GHEA Grapalat" pitchFamily="50" charset="0"/>
              </a:rPr>
              <a:t> </a:t>
            </a:r>
            <a:r>
              <a:rPr lang="en-US" sz="1400" dirty="0" err="1">
                <a:latin typeface="GHEA Grapalat" pitchFamily="50" charset="0"/>
              </a:rPr>
              <a:t>դրամ</a:t>
            </a:r>
            <a:endParaRPr lang="en-US" sz="1400" dirty="0">
              <a:latin typeface="GHEA Grapalat" pitchFamily="50" charset="0"/>
            </a:endParaRPr>
          </a:p>
          <a:p>
            <a:pPr marL="285750" indent="-285750">
              <a:spcBef>
                <a:spcPts val="0"/>
              </a:spcBef>
              <a:buFont typeface="Wingdings" panose="05000000000000000000" pitchFamily="2" charset="2"/>
              <a:buChar char="§"/>
            </a:pPr>
            <a:r>
              <a:rPr lang="en-US" sz="1400" dirty="0">
                <a:latin typeface="GHEA Grapalat" pitchFamily="50" charset="0"/>
              </a:rPr>
              <a:t>2021 </a:t>
            </a:r>
            <a:r>
              <a:rPr lang="en-US" sz="1400" dirty="0" err="1" smtClean="0">
                <a:latin typeface="GHEA Grapalat" pitchFamily="50" charset="0"/>
              </a:rPr>
              <a:t>թվականին</a:t>
            </a:r>
            <a:r>
              <a:rPr lang="en-US" sz="1400" dirty="0" smtClean="0">
                <a:latin typeface="GHEA Grapalat" pitchFamily="50" charset="0"/>
              </a:rPr>
              <a:t> 4,381.9 </a:t>
            </a:r>
            <a:r>
              <a:rPr lang="hy-AM" sz="1400" dirty="0" smtClean="0">
                <a:latin typeface="GHEA Grapalat" pitchFamily="50" charset="0"/>
              </a:rPr>
              <a:t>մլն</a:t>
            </a:r>
            <a:r>
              <a:rPr lang="en-US" sz="1400" dirty="0" smtClean="0">
                <a:latin typeface="GHEA Grapalat" pitchFamily="50" charset="0"/>
              </a:rPr>
              <a:t> </a:t>
            </a:r>
            <a:r>
              <a:rPr lang="en-US" sz="1400" dirty="0" err="1" smtClean="0">
                <a:latin typeface="GHEA Grapalat" pitchFamily="50" charset="0"/>
              </a:rPr>
              <a:t>դրամ</a:t>
            </a:r>
            <a:endParaRPr lang="hy-AM" sz="1400" dirty="0" smtClean="0">
              <a:latin typeface="GHEA Grapalat" pitchFamily="50" charset="0"/>
            </a:endParaRPr>
          </a:p>
          <a:p>
            <a:pPr marL="285750" indent="-285750">
              <a:spcBef>
                <a:spcPts val="0"/>
              </a:spcBef>
              <a:buFont typeface="Wingdings" panose="05000000000000000000" pitchFamily="2" charset="2"/>
              <a:buChar char="§"/>
            </a:pPr>
            <a:r>
              <a:rPr lang="en-US" sz="1400" dirty="0" smtClean="0">
                <a:latin typeface="GHEA Grapalat" pitchFamily="50" charset="0"/>
              </a:rPr>
              <a:t>202</a:t>
            </a:r>
            <a:r>
              <a:rPr lang="hy-AM" sz="1400" dirty="0" smtClean="0">
                <a:latin typeface="GHEA Grapalat" pitchFamily="50" charset="0"/>
              </a:rPr>
              <a:t>2</a:t>
            </a:r>
            <a:r>
              <a:rPr lang="en-US" sz="1400" dirty="0" smtClean="0">
                <a:latin typeface="GHEA Grapalat" pitchFamily="50" charset="0"/>
              </a:rPr>
              <a:t> </a:t>
            </a:r>
            <a:r>
              <a:rPr lang="en-US" sz="1400" dirty="0" err="1">
                <a:latin typeface="GHEA Grapalat" pitchFamily="50" charset="0"/>
              </a:rPr>
              <a:t>թվականին</a:t>
            </a:r>
            <a:r>
              <a:rPr lang="en-US" sz="1400" dirty="0">
                <a:latin typeface="GHEA Grapalat" pitchFamily="50" charset="0"/>
              </a:rPr>
              <a:t> </a:t>
            </a:r>
            <a:r>
              <a:rPr lang="en-US" sz="1400" dirty="0" smtClean="0">
                <a:latin typeface="GHEA Grapalat" pitchFamily="50" charset="0"/>
              </a:rPr>
              <a:t>4,</a:t>
            </a:r>
            <a:r>
              <a:rPr lang="hy-AM" sz="1400" dirty="0" smtClean="0">
                <a:latin typeface="GHEA Grapalat" pitchFamily="50" charset="0"/>
              </a:rPr>
              <a:t>598</a:t>
            </a:r>
            <a:r>
              <a:rPr lang="en-US" sz="1400" dirty="0" smtClean="0">
                <a:latin typeface="GHEA Grapalat" pitchFamily="50" charset="0"/>
              </a:rPr>
              <a:t>.</a:t>
            </a:r>
            <a:r>
              <a:rPr lang="hy-AM" sz="1400" dirty="0" smtClean="0">
                <a:latin typeface="GHEA Grapalat" pitchFamily="50" charset="0"/>
              </a:rPr>
              <a:t>9</a:t>
            </a:r>
            <a:r>
              <a:rPr lang="en-US" sz="1400" dirty="0" smtClean="0">
                <a:latin typeface="GHEA Grapalat" pitchFamily="50" charset="0"/>
              </a:rPr>
              <a:t> </a:t>
            </a:r>
            <a:r>
              <a:rPr lang="hy-AM" sz="1400" dirty="0">
                <a:latin typeface="GHEA Grapalat" pitchFamily="50" charset="0"/>
              </a:rPr>
              <a:t>մլն</a:t>
            </a:r>
            <a:r>
              <a:rPr lang="en-US" sz="1400" dirty="0">
                <a:latin typeface="GHEA Grapalat" pitchFamily="50" charset="0"/>
              </a:rPr>
              <a:t> </a:t>
            </a:r>
            <a:r>
              <a:rPr lang="en-US" sz="1400" dirty="0" err="1">
                <a:latin typeface="GHEA Grapalat" pitchFamily="50" charset="0"/>
              </a:rPr>
              <a:t>դրամ</a:t>
            </a:r>
            <a:endParaRPr lang="en-US" sz="1400" dirty="0">
              <a:latin typeface="GHEA Grapalat" pitchFamily="50" charset="0"/>
            </a:endParaRPr>
          </a:p>
          <a:p>
            <a:pPr marL="285750" indent="-285750">
              <a:spcBef>
                <a:spcPts val="0"/>
              </a:spcBef>
              <a:buFont typeface="Wingdings" panose="05000000000000000000" pitchFamily="2" charset="2"/>
              <a:buChar char="§"/>
            </a:pPr>
            <a:endParaRPr lang="en-US" sz="1400" dirty="0">
              <a:latin typeface="GHEA Grapalat" pitchFamily="50" charset="0"/>
            </a:endParaRPr>
          </a:p>
          <a:p>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10991C6F-41B8-423F-A3E0-2AF3D1ED106C}"/>
              </a:ext>
            </a:extLst>
          </p:cNvPr>
          <p:cNvSpPr>
            <a:spLocks noGrp="1"/>
          </p:cNvSpPr>
          <p:nvPr>
            <p:ph type="sldNum" sz="quarter" idx="12"/>
          </p:nvPr>
        </p:nvSpPr>
        <p:spPr>
          <a:xfrm>
            <a:off x="8531782" y="6407944"/>
            <a:ext cx="481250" cy="365125"/>
          </a:xfrm>
        </p:spPr>
        <p:txBody>
          <a:bodyPr/>
          <a:lstStyle/>
          <a:p>
            <a:fld id="{030B7EF0-EE9E-4962-B5F4-8354B15D9BA2}" type="slidenum">
              <a:rPr lang="en-US" smtClean="0"/>
              <a:t>104</a:t>
            </a:fld>
            <a:endParaRPr lang="en-US"/>
          </a:p>
        </p:txBody>
      </p:sp>
      <p:pic>
        <p:nvPicPr>
          <p:cNvPr id="6" name="Picture 2" descr="Home - Երևանի Ժամանակակից արվեստի թանգարան"/>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9910" y="152400"/>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490482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14325" y="1600200"/>
            <a:ext cx="8529638" cy="4343400"/>
          </a:xfrm>
        </p:spPr>
        <p:txBody>
          <a:bodyPr>
            <a:normAutofit/>
          </a:bodyPr>
          <a:lstStyle/>
          <a:p>
            <a:pPr marL="0" indent="0" algn="just">
              <a:buNone/>
            </a:pPr>
            <a:r>
              <a:rPr lang="en-US" sz="1400" dirty="0">
                <a:solidFill>
                  <a:schemeClr val="accent6">
                    <a:lumMod val="75000"/>
                  </a:schemeClr>
                </a:solidFill>
                <a:latin typeface="GHEA Grapalat"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400" dirty="0" smtClean="0">
                <a:latin typeface="GHEA Grapalat" pitchFamily="50" charset="0"/>
              </a:rPr>
              <a:t>Մայրաքաղաքի </a:t>
            </a:r>
            <a:r>
              <a:rPr lang="hy-AM" sz="1400" dirty="0">
                <a:latin typeface="GHEA Grapalat" pitchFamily="50" charset="0"/>
              </a:rPr>
              <a:t>փողոցների վերանորոգման, վերակառուցման և ճաքալցման աշխատանքներ, որի նպատակը</a:t>
            </a:r>
            <a:r>
              <a:rPr lang="hy-AM" sz="1400" dirty="0" smtClean="0">
                <a:latin typeface="GHEA Grapalat" pitchFamily="50" charset="0"/>
              </a:rPr>
              <a:t>՝ քաղաքային ենթակառուցվածքների զարգացումն է</a:t>
            </a:r>
            <a:r>
              <a:rPr lang="en-US" sz="1400" dirty="0" smtClean="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marL="0" indent="0">
              <a:buNone/>
            </a:pPr>
            <a:r>
              <a:rPr lang="hy-AM" sz="1400" dirty="0">
                <a:solidFill>
                  <a:schemeClr val="accent6">
                    <a:lumMod val="75000"/>
                  </a:schemeClr>
                </a:solidFill>
                <a:latin typeface="GHEA Grapalat" pitchFamily="50" charset="0"/>
                <a:cs typeface="Arial" panose="020B0604020202020204" pitchFamily="34" charset="0"/>
              </a:rPr>
              <a:t>ՄԻՋՈՑԱՌՄԱՆ ՇԱՀԱՌՈՒՆԵՐ</a:t>
            </a:r>
            <a:endParaRPr lang="en-US" sz="1400" dirty="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Ø"/>
            </a:pPr>
            <a:r>
              <a:rPr lang="hy-AM" sz="1400" dirty="0">
                <a:latin typeface="GHEA Grapalat" pitchFamily="50" charset="0"/>
                <a:cs typeface="Arial" panose="020B0604020202020204" pitchFamily="34" charset="0"/>
              </a:rPr>
              <a:t> </a:t>
            </a:r>
            <a:r>
              <a:rPr lang="hy-AM" sz="1400" dirty="0" smtClean="0">
                <a:latin typeface="GHEA Grapalat" pitchFamily="50" charset="0"/>
              </a:rPr>
              <a:t>Երևան քաղաքի ճանապարհներից օգտվող քաղաքացիներ</a:t>
            </a:r>
            <a:r>
              <a:rPr lang="hy-AM" sz="1400" dirty="0" smtClean="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marL="0" indent="0">
              <a:buNone/>
            </a:pPr>
            <a:r>
              <a:rPr lang="en-US" sz="1400" dirty="0">
                <a:solidFill>
                  <a:schemeClr val="accent6">
                    <a:lumMod val="75000"/>
                  </a:schemeClr>
                </a:solidFill>
                <a:latin typeface="GHEA Grapalat" pitchFamily="50" charset="0"/>
                <a:cs typeface="Arial" panose="020B0604020202020204" pitchFamily="34" charset="0"/>
              </a:rPr>
              <a:t>ՈՉ ՖԻՆԱՆՍԱԿԱՆ </a:t>
            </a:r>
            <a:r>
              <a:rPr lang="en-US" sz="1400" dirty="0" smtClean="0">
                <a:solidFill>
                  <a:schemeClr val="accent6">
                    <a:lumMod val="75000"/>
                  </a:schemeClr>
                </a:solidFill>
                <a:latin typeface="GHEA Grapalat" pitchFamily="50" charset="0"/>
                <a:cs typeface="Arial" panose="020B0604020202020204" pitchFamily="34" charset="0"/>
              </a:rPr>
              <a:t>ՑՈՒՑԱՆԻՇ</a:t>
            </a:r>
            <a:endParaRPr lang="hy-AM" sz="1400" dirty="0" smtClean="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
            </a:pPr>
            <a:r>
              <a:rPr lang="en-US" sz="1400" dirty="0" smtClean="0">
                <a:latin typeface="GHEA Grapalat" pitchFamily="50" charset="0"/>
                <a:cs typeface="Arial" panose="020B0604020202020204" pitchFamily="34" charset="0"/>
              </a:rPr>
              <a:t>2019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մոտ 1 200 000</a:t>
            </a:r>
            <a:r>
              <a:rPr lang="en-US" sz="1400" dirty="0">
                <a:latin typeface="GHEA Grapalat" pitchFamily="50" charset="0"/>
                <a:cs typeface="Arial" panose="020B0604020202020204" pitchFamily="34" charset="0"/>
              </a:rPr>
              <a:t> </a:t>
            </a:r>
            <a:r>
              <a:rPr lang="en-US" sz="1400" dirty="0" err="1" smtClean="0">
                <a:latin typeface="GHEA Grapalat" pitchFamily="50" charset="0"/>
                <a:cs typeface="Arial" panose="020B0604020202020204" pitchFamily="34" charset="0"/>
              </a:rPr>
              <a:t>շահառու</a:t>
            </a:r>
            <a:endParaRPr lang="hy-AM" sz="1400" dirty="0" smtClean="0">
              <a:latin typeface="GHEA Grapalat" pitchFamily="50" charset="0"/>
              <a:cs typeface="Arial" panose="020B0604020202020204" pitchFamily="34" charset="0"/>
            </a:endParaRPr>
          </a:p>
          <a:p>
            <a:pPr>
              <a:buFont typeface="Wingdings" panose="05000000000000000000" pitchFamily="2" charset="2"/>
              <a:buChar char="§"/>
            </a:pPr>
            <a:r>
              <a:rPr lang="en-US" sz="1400" dirty="0" smtClean="0">
                <a:latin typeface="GHEA Grapalat" pitchFamily="50" charset="0"/>
                <a:cs typeface="Arial" panose="020B0604020202020204" pitchFamily="34" charset="0"/>
              </a:rPr>
              <a:t>2020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մոտ 1 200 000</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շահառու</a:t>
            </a:r>
            <a:r>
              <a:rPr lang="en-US" sz="1400" dirty="0">
                <a:latin typeface="GHEA Grapalat" pitchFamily="50" charset="0"/>
                <a:cs typeface="Arial" panose="020B0604020202020204" pitchFamily="34" charset="0"/>
              </a:rPr>
              <a:t> </a:t>
            </a: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մոտ 1 200 000</a:t>
            </a:r>
            <a:r>
              <a:rPr lang="en-US" sz="1400" dirty="0" smtClean="0">
                <a:latin typeface="GHEA Grapalat" pitchFamily="50" charset="0"/>
                <a:cs typeface="Arial" panose="020B0604020202020204" pitchFamily="34" charset="0"/>
              </a:rPr>
              <a:t> </a:t>
            </a:r>
            <a:r>
              <a:rPr lang="en-US" sz="1400" dirty="0" err="1" smtClean="0">
                <a:latin typeface="GHEA Grapalat" pitchFamily="50" charset="0"/>
                <a:cs typeface="Arial" panose="020B0604020202020204" pitchFamily="34" charset="0"/>
              </a:rPr>
              <a:t>շահառու</a:t>
            </a:r>
            <a:r>
              <a:rPr lang="en-US" sz="1400" dirty="0" smtClean="0">
                <a:latin typeface="GHEA Grapalat" pitchFamily="50" charset="0"/>
                <a:cs typeface="Arial" panose="020B0604020202020204" pitchFamily="34" charset="0"/>
              </a:rPr>
              <a:t> </a:t>
            </a:r>
            <a:endParaRPr lang="hy-AM" sz="1400" dirty="0" smtClean="0">
              <a:latin typeface="GHEA Grapalat" pitchFamily="50" charset="0"/>
              <a:cs typeface="Arial" panose="020B0604020202020204" pitchFamily="34" charset="0"/>
            </a:endParaRPr>
          </a:p>
          <a:p>
            <a:pPr>
              <a:buFont typeface="Wingdings" panose="05000000000000000000" pitchFamily="2" charset="2"/>
              <a:buChar char="§"/>
            </a:pPr>
            <a:r>
              <a:rPr lang="en-US" sz="1400" dirty="0" smtClean="0">
                <a:latin typeface="GHEA Grapalat" pitchFamily="50" charset="0"/>
                <a:cs typeface="Arial" panose="020B0604020202020204" pitchFamily="34" charset="0"/>
              </a:rPr>
              <a:t>202</a:t>
            </a:r>
            <a:r>
              <a:rPr lang="hy-AM" sz="1400" dirty="0" smtClean="0">
                <a:latin typeface="GHEA Grapalat" pitchFamily="50" charset="0"/>
                <a:cs typeface="Arial" panose="020B0604020202020204" pitchFamily="34" charset="0"/>
              </a:rPr>
              <a:t>2</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մոտ 1 200 000</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շահառու</a:t>
            </a:r>
            <a:r>
              <a:rPr lang="en-US" sz="1400" dirty="0">
                <a:latin typeface="GHEA Grapalat" pitchFamily="50" charset="0"/>
                <a:cs typeface="Arial" panose="020B0604020202020204" pitchFamily="34" charset="0"/>
              </a:rPr>
              <a:t> </a:t>
            </a:r>
            <a:endParaRPr lang="hy-AM" sz="1400" dirty="0">
              <a:latin typeface="GHEA Grapalat" pitchFamily="50" charset="0"/>
              <a:cs typeface="Arial" panose="020B0604020202020204" pitchFamily="34" charset="0"/>
            </a:endParaRPr>
          </a:p>
          <a:p>
            <a:pPr>
              <a:buFont typeface="Wingdings" panose="05000000000000000000" pitchFamily="2" charset="2"/>
              <a:buChar char="§"/>
            </a:pPr>
            <a:endParaRPr lang="en-US" sz="1400" dirty="0">
              <a:latin typeface="GHEA Grapalat" pitchFamily="50" charset="0"/>
              <a:cs typeface="Arial" panose="020B0604020202020204" pitchFamily="34" charset="0"/>
            </a:endParaRPr>
          </a:p>
          <a:p>
            <a:pPr marL="0" indent="0">
              <a:buNone/>
            </a:pPr>
            <a:r>
              <a:rPr lang="en-US" sz="1400" dirty="0">
                <a:solidFill>
                  <a:schemeClr val="accent6">
                    <a:lumMod val="75000"/>
                  </a:schemeClr>
                </a:solidFill>
                <a:latin typeface="GHEA Grapalat" pitchFamily="50" charset="0"/>
                <a:cs typeface="Arial" panose="020B0604020202020204" pitchFamily="34" charset="0"/>
              </a:rPr>
              <a:t>ՖԻՆԱՆՍԱԿԱՆ ՑՈՒՑԱՆԻՇ</a:t>
            </a:r>
          </a:p>
          <a:p>
            <a:pPr>
              <a:buFont typeface="Wingdings" panose="05000000000000000000" pitchFamily="2" charset="2"/>
              <a:buChar char="§"/>
            </a:pPr>
            <a:r>
              <a:rPr lang="en-US" sz="1400" dirty="0">
                <a:latin typeface="GHEA Grapalat" pitchFamily="50" charset="0"/>
                <a:cs typeface="Arial" panose="020B0604020202020204" pitchFamily="34" charset="0"/>
              </a:rPr>
              <a:t>2019 </a:t>
            </a:r>
            <a:r>
              <a:rPr lang="en-US" sz="1400" dirty="0" err="1" smtClean="0">
                <a:latin typeface="GHEA Grapalat" pitchFamily="50" charset="0"/>
                <a:cs typeface="Arial" panose="020B0604020202020204" pitchFamily="34" charset="0"/>
              </a:rPr>
              <a:t>թվականին</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3,074.8</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մլն</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2020 </a:t>
            </a:r>
            <a:r>
              <a:rPr lang="en-US" sz="1400" dirty="0" err="1" smtClean="0">
                <a:latin typeface="GHEA Grapalat" pitchFamily="50" charset="0"/>
                <a:cs typeface="Arial" panose="020B0604020202020204" pitchFamily="34" charset="0"/>
              </a:rPr>
              <a:t>թվականին</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2,656.6 մլն</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a:latin typeface="GHEA Grapalat" pitchFamily="50" charset="0"/>
                <a:cs typeface="Arial" panose="020B0604020202020204" pitchFamily="34" charset="0"/>
              </a:rPr>
              <a:t>թվականին</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2,448</a:t>
            </a:r>
            <a:r>
              <a:rPr lang="en-US" sz="1400" dirty="0" smtClean="0">
                <a:latin typeface="GHEA Grapalat" pitchFamily="50" charset="0"/>
                <a:cs typeface="Arial" panose="020B0604020202020204" pitchFamily="34" charset="0"/>
              </a:rPr>
              <a:t>.6 </a:t>
            </a:r>
            <a:r>
              <a:rPr lang="hy-AM" sz="1400" dirty="0" smtClean="0">
                <a:latin typeface="GHEA Grapalat" pitchFamily="50" charset="0"/>
                <a:cs typeface="Arial" panose="020B0604020202020204" pitchFamily="34" charset="0"/>
              </a:rPr>
              <a:t>մլն</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endParaRPr lang="en-US" sz="1400" dirty="0">
              <a:latin typeface="GHEA Grapalat" pitchFamily="50" charset="0"/>
              <a:cs typeface="Arial" panose="020B0604020202020204" pitchFamily="34" charset="0"/>
            </a:endParaRPr>
          </a:p>
          <a:p>
            <a:r>
              <a:rPr lang="en-US" sz="1400" dirty="0" smtClean="0">
                <a:latin typeface="GHEA Grapalat" pitchFamily="50" charset="0"/>
                <a:cs typeface="Arial" panose="020B0604020202020204" pitchFamily="34" charset="0"/>
              </a:rPr>
              <a:t>202</a:t>
            </a:r>
            <a:r>
              <a:rPr lang="hy-AM" sz="1400" dirty="0" smtClean="0">
                <a:latin typeface="GHEA Grapalat" pitchFamily="50" charset="0"/>
                <a:cs typeface="Arial" panose="020B0604020202020204" pitchFamily="34" charset="0"/>
              </a:rPr>
              <a:t>2</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3,284</a:t>
            </a:r>
            <a:r>
              <a:rPr lang="en-US" sz="1400" dirty="0" smtClean="0">
                <a:latin typeface="GHEA Grapalat" pitchFamily="50" charset="0"/>
                <a:cs typeface="Arial" panose="020B0604020202020204" pitchFamily="34" charset="0"/>
              </a:rPr>
              <a:t>.</a:t>
            </a:r>
            <a:r>
              <a:rPr lang="hy-AM" sz="1400" dirty="0" smtClean="0">
                <a:latin typeface="GHEA Grapalat" pitchFamily="50" charset="0"/>
                <a:cs typeface="Arial" panose="020B0604020202020204" pitchFamily="34" charset="0"/>
              </a:rPr>
              <a:t>0</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մլն</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endParaRPr lang="en-US" sz="1400" dirty="0">
              <a:latin typeface="GHEA Grapalat" pitchFamily="50" charset="0"/>
              <a:cs typeface="Arial" panose="020B0604020202020204" pitchFamily="34" charset="0"/>
            </a:endParaRPr>
          </a:p>
          <a:p>
            <a:endParaRPr lang="en-US" dirty="0"/>
          </a:p>
          <a:p>
            <a:pPr>
              <a:buFont typeface="Wingdings" panose="05000000000000000000" pitchFamily="2" charset="2"/>
              <a:buChar char="Ø"/>
            </a:pPr>
            <a:endParaRPr lang="en-US" sz="1600" b="1" dirty="0">
              <a:latin typeface="Arial" panose="020B0604020202020204" pitchFamily="34" charset="0"/>
              <a:cs typeface="Arial" panose="020B0604020202020204" pitchFamily="34" charset="0"/>
            </a:endParaRPr>
          </a:p>
          <a:p>
            <a:endParaRPr lang="en-US" dirty="0"/>
          </a:p>
        </p:txBody>
      </p:sp>
      <p:sp>
        <p:nvSpPr>
          <p:cNvPr id="5" name="Slide Number Placeholder 4">
            <a:extLst>
              <a:ext uri="{FF2B5EF4-FFF2-40B4-BE49-F238E27FC236}">
                <a16:creationId xmlns:a16="http://schemas.microsoft.com/office/drawing/2014/main" xmlns="" id="{36F19764-CD88-44FD-8916-C31C9E6E8EEC}"/>
              </a:ext>
            </a:extLst>
          </p:cNvPr>
          <p:cNvSpPr>
            <a:spLocks noGrp="1"/>
          </p:cNvSpPr>
          <p:nvPr>
            <p:ph type="sldNum" sz="quarter" idx="12"/>
          </p:nvPr>
        </p:nvSpPr>
        <p:spPr>
          <a:xfrm>
            <a:off x="8534400" y="6407944"/>
            <a:ext cx="478632" cy="365125"/>
          </a:xfrm>
        </p:spPr>
        <p:txBody>
          <a:bodyPr/>
          <a:lstStyle/>
          <a:p>
            <a:fld id="{030B7EF0-EE9E-4962-B5F4-8354B15D9BA2}" type="slidenum">
              <a:rPr lang="en-US" smtClean="0"/>
              <a:pPr/>
              <a:t>105</a:t>
            </a:fld>
            <a:endParaRPr lang="en-US" dirty="0"/>
          </a:p>
        </p:txBody>
      </p:sp>
      <p:sp>
        <p:nvSpPr>
          <p:cNvPr id="2" name="Заголовок 1"/>
          <p:cNvSpPr>
            <a:spLocks noGrp="1"/>
          </p:cNvSpPr>
          <p:nvPr>
            <p:ph type="title"/>
          </p:nvPr>
        </p:nvSpPr>
        <p:spPr>
          <a:xfrm>
            <a:off x="628650" y="365125"/>
            <a:ext cx="7886700" cy="1082675"/>
          </a:xfrm>
        </p:spPr>
        <p:txBody>
          <a:bodyPr>
            <a:normAutofit fontScale="90000"/>
          </a:bodyPr>
          <a:lstStyle/>
          <a:p>
            <a:pPr algn="ctr"/>
            <a:r>
              <a:rPr lang="hy-AM" sz="1800" b="1" dirty="0" smtClean="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800" b="1" dirty="0" smtClean="0">
                <a:solidFill>
                  <a:schemeClr val="accent6">
                    <a:lumMod val="75000"/>
                  </a:schemeClr>
                </a:solidFill>
                <a:latin typeface="Arial" panose="020B0604020202020204" pitchFamily="34" charset="0"/>
                <a:cs typeface="Arial" panose="020B0604020202020204" pitchFamily="34" charset="0"/>
              </a:rPr>
              <a:t>/</a:t>
            </a:r>
            <a:r>
              <a:rPr lang="hy-AM" sz="1800" b="1" dirty="0" smtClean="0">
                <a:solidFill>
                  <a:schemeClr val="accent6">
                    <a:lumMod val="75000"/>
                  </a:schemeClr>
                </a:solidFill>
                <a:latin typeface="Arial" panose="020B0604020202020204" pitchFamily="34" charset="0"/>
                <a:cs typeface="Arial" panose="020B0604020202020204" pitchFamily="34" charset="0"/>
              </a:rPr>
              <a:t>ՄԻՋՈՑԱՌՈՒՄ</a:t>
            </a:r>
            <a:r>
              <a:rPr lang="en-US" sz="1800" b="1" dirty="0" smtClean="0">
                <a:solidFill>
                  <a:schemeClr val="accent6">
                    <a:lumMod val="75000"/>
                  </a:schemeClr>
                </a:solidFill>
                <a:latin typeface="Arial" panose="020B0604020202020204" pitchFamily="34" charset="0"/>
                <a:cs typeface="Arial" panose="020B0604020202020204" pitchFamily="34" charset="0"/>
              </a:rPr>
              <a:t> 1157/12007</a:t>
            </a:r>
            <a:r>
              <a:rPr lang="en-US" sz="1800" b="1" dirty="0">
                <a:solidFill>
                  <a:schemeClr val="accent6">
                    <a:lumMod val="75000"/>
                  </a:schemeClr>
                </a:solidFill>
                <a:latin typeface="Arial" panose="020B0604020202020204" pitchFamily="34" charset="0"/>
                <a:cs typeface="Arial" panose="020B0604020202020204" pitchFamily="34" charset="0"/>
              </a:rPr>
              <a:t/>
            </a:r>
            <a:br>
              <a:rPr lang="en-US" sz="1800" b="1" dirty="0">
                <a:solidFill>
                  <a:schemeClr val="accent6">
                    <a:lumMod val="75000"/>
                  </a:schemeClr>
                </a:solidFill>
                <a:latin typeface="Arial" panose="020B0604020202020204" pitchFamily="34" charset="0"/>
                <a:cs typeface="Arial" panose="020B0604020202020204" pitchFamily="34" charset="0"/>
              </a:rPr>
            </a:br>
            <a:r>
              <a:rPr lang="hy-AM" sz="1800" b="1" i="1" dirty="0" smtClean="0">
                <a:latin typeface="Arial" panose="020B0604020202020204" pitchFamily="34" charset="0"/>
                <a:cs typeface="Arial" panose="020B0604020202020204" pitchFamily="34" charset="0"/>
              </a:rPr>
              <a:t>Երևան քաղաքի փողոցների, բակային տարածքների մայթերի ասֆալտբետոնյա ծածկի վերանորոգման և ճաքալցման աշխատանքների իրականացում</a:t>
            </a:r>
            <a:endParaRPr lang="en-US" sz="20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649381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1000" y="1676400"/>
            <a:ext cx="8132657" cy="4267199"/>
          </a:xfrm>
        </p:spPr>
        <p:txBody>
          <a:bodyPr>
            <a:normAutofit/>
          </a:bodyPr>
          <a:lstStyle/>
          <a:p>
            <a:pPr marL="0" indent="0" algn="just">
              <a:lnSpc>
                <a:spcPct val="120000"/>
              </a:lnSpc>
              <a:buNone/>
            </a:pPr>
            <a:endParaRPr lang="en-US" sz="1400" b="1" dirty="0">
              <a:solidFill>
                <a:schemeClr val="accent6">
                  <a:lumMod val="75000"/>
                </a:schemeClr>
              </a:solidFill>
              <a:latin typeface="GHEA Grapalat" pitchFamily="50" charset="0"/>
              <a:ea typeface="+mj-ea"/>
              <a:cs typeface="Arial" panose="020B0604020202020204" pitchFamily="34" charset="0"/>
            </a:endParaRPr>
          </a:p>
          <a:p>
            <a:pPr marL="0" indent="0" algn="just">
              <a:lnSpc>
                <a:spcPct val="120000"/>
              </a:lnSpc>
              <a:buNone/>
            </a:pPr>
            <a:r>
              <a:rPr lang="en-US" sz="1400" b="1" dirty="0" smtClean="0">
                <a:solidFill>
                  <a:schemeClr val="accent6">
                    <a:lumMod val="75000"/>
                  </a:schemeClr>
                </a:solidFill>
                <a:latin typeface="GHEA Grapalat" pitchFamily="50" charset="0"/>
                <a:ea typeface="+mj-ea"/>
                <a:cs typeface="Arial" panose="020B0604020202020204" pitchFamily="34" charset="0"/>
              </a:rPr>
              <a:t>ՆՊԱՏԱԿԸ</a:t>
            </a:r>
            <a:endParaRPr lang="en-US" sz="1400" b="1" dirty="0" smtClean="0">
              <a:solidFill>
                <a:schemeClr val="accent6">
                  <a:lumMod val="75000"/>
                </a:schemeClr>
              </a:solidFill>
              <a:latin typeface="GHEA Grapalat" pitchFamily="50" charset="0"/>
              <a:cs typeface="Arial" panose="020B0604020202020204" pitchFamily="34" charset="0"/>
            </a:endParaRPr>
          </a:p>
          <a:p>
            <a:pPr algn="just">
              <a:lnSpc>
                <a:spcPct val="120000"/>
              </a:lnSpc>
              <a:buFont typeface="Wingdings" panose="05000000000000000000" pitchFamily="2" charset="2"/>
              <a:buChar char="Ø"/>
            </a:pPr>
            <a:r>
              <a:rPr lang="hy-AM" sz="1400" dirty="0" smtClean="0">
                <a:latin typeface="GHEA Grapalat" pitchFamily="50" charset="0"/>
                <a:cs typeface="Arial" panose="020B0604020202020204" pitchFamily="34" charset="0"/>
              </a:rPr>
              <a:t>Մետրոպոլիտենի բնականոն շահագործում,</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ուղևորափոխադրումների ծավալի աճ,</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սպասարկման մակարդակի բարձրացում,</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մետրոպոլիտենի վերակառուցում</a:t>
            </a:r>
            <a:r>
              <a:rPr lang="en-US" sz="1400" dirty="0" smtClean="0">
                <a:latin typeface="GHEA Grapalat" pitchFamily="50" charset="0"/>
                <a:cs typeface="Arial" panose="020B0604020202020204" pitchFamily="34" charset="0"/>
              </a:rPr>
              <a:t>:</a:t>
            </a:r>
          </a:p>
          <a:p>
            <a:pPr marL="0" indent="0" algn="just">
              <a:lnSpc>
                <a:spcPct val="120000"/>
              </a:lnSpc>
              <a:buNone/>
            </a:pPr>
            <a:r>
              <a:rPr lang="en-US" sz="1400" b="1" dirty="0" smtClean="0">
                <a:solidFill>
                  <a:schemeClr val="accent6">
                    <a:lumMod val="75000"/>
                  </a:schemeClr>
                </a:solidFill>
                <a:latin typeface="GHEA Grapalat" pitchFamily="50" charset="0"/>
                <a:ea typeface="+mj-ea"/>
                <a:cs typeface="Arial" panose="020B0604020202020204" pitchFamily="34" charset="0"/>
              </a:rPr>
              <a:t>ՆԿԱՐԱԳՐՈՒԹՅՈՒՆԸ ԵՎ </a:t>
            </a:r>
            <a:r>
              <a:rPr lang="hy-AM" sz="1400" b="1" dirty="0" smtClean="0">
                <a:solidFill>
                  <a:schemeClr val="accent6">
                    <a:lumMod val="75000"/>
                  </a:schemeClr>
                </a:solidFill>
                <a:latin typeface="GHEA Grapalat" pitchFamily="50" charset="0"/>
                <a:cs typeface="Arial" panose="020B0604020202020204" pitchFamily="34" charset="0"/>
              </a:rPr>
              <a:t>ԱԿՆԿԱԼՎՈՂ </a:t>
            </a:r>
            <a:r>
              <a:rPr lang="en-US" sz="1400" b="1" dirty="0" smtClean="0">
                <a:solidFill>
                  <a:schemeClr val="accent6">
                    <a:lumMod val="75000"/>
                  </a:schemeClr>
                </a:solidFill>
                <a:latin typeface="GHEA Grapalat" pitchFamily="50" charset="0"/>
                <a:cs typeface="Arial" panose="020B0604020202020204" pitchFamily="34" charset="0"/>
              </a:rPr>
              <a:t>ԱՐԴՅՈՒՆՔԸ </a:t>
            </a:r>
          </a:p>
          <a:p>
            <a:pPr algn="just">
              <a:lnSpc>
                <a:spcPct val="120000"/>
              </a:lnSpc>
              <a:buFont typeface="Wingdings" panose="05000000000000000000" pitchFamily="2" charset="2"/>
              <a:buChar char="Ø"/>
            </a:pPr>
            <a:r>
              <a:rPr lang="hy-AM" sz="1400" dirty="0" smtClean="0">
                <a:latin typeface="GHEA Grapalat" pitchFamily="50" charset="0"/>
                <a:cs typeface="Arial" panose="020B0604020202020204" pitchFamily="34" charset="0"/>
              </a:rPr>
              <a:t>Ուղևորափոխադրումների չվացուցակի կատարում,</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ուղևորափոխադրումների անվտանգության ապահովում,</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մետրոպոլիտենի ենթակառուցվածքների և շարժակազմի ընթացիկ սպասարկում և նորոգում</a:t>
            </a:r>
            <a:endParaRPr lang="en-US" sz="1400" dirty="0" smtClean="0">
              <a:latin typeface="GHEA Grapalat" pitchFamily="50" charset="0"/>
              <a:cs typeface="Arial" panose="020B0604020202020204" pitchFamily="34" charset="0"/>
            </a:endParaRPr>
          </a:p>
          <a:p>
            <a:pPr algn="just">
              <a:lnSpc>
                <a:spcPct val="120000"/>
              </a:lnSpc>
              <a:buFont typeface="Wingdings" panose="05000000000000000000" pitchFamily="2" charset="2"/>
              <a:buChar char="Ø"/>
            </a:pPr>
            <a:r>
              <a:rPr lang="en-US" sz="1400" b="1" dirty="0" smtClean="0">
                <a:solidFill>
                  <a:schemeClr val="accent6">
                    <a:lumMod val="75000"/>
                  </a:schemeClr>
                </a:solidFill>
                <a:latin typeface="GHEA Grapalat" pitchFamily="50" charset="0"/>
                <a:cs typeface="Arial" panose="020B0604020202020204" pitchFamily="34" charset="0"/>
              </a:rPr>
              <a:t>ԿԱՌԱՎԱՐՈՒԹՅԱՆ ԵՎ </a:t>
            </a:r>
            <a:r>
              <a:rPr lang="hy-AM" sz="1400" b="1" dirty="0" smtClean="0">
                <a:solidFill>
                  <a:schemeClr val="accent6">
                    <a:lumMod val="75000"/>
                  </a:schemeClr>
                </a:solidFill>
                <a:latin typeface="GHEA Grapalat" pitchFamily="50" charset="0"/>
                <a:cs typeface="Arial" panose="020B0604020202020204" pitchFamily="34" charset="0"/>
              </a:rPr>
              <a:t>ՌԱԶՄԱՎԱՐԱԿԱՆ ԾՐԱԳՐԵՐԻ</a:t>
            </a:r>
            <a:r>
              <a:rPr lang="en-US" sz="1400" b="1" dirty="0" smtClean="0">
                <a:solidFill>
                  <a:schemeClr val="accent6">
                    <a:lumMod val="75000"/>
                  </a:schemeClr>
                </a:solidFill>
                <a:latin typeface="GHEA Grapalat" pitchFamily="50" charset="0"/>
                <a:cs typeface="Arial" panose="020B0604020202020204" pitchFamily="34" charset="0"/>
              </a:rPr>
              <a:t> ՀԵՏ ԿԱՊԸ </a:t>
            </a:r>
          </a:p>
          <a:p>
            <a:pPr algn="just">
              <a:lnSpc>
                <a:spcPct val="120000"/>
              </a:lnSpc>
              <a:buFont typeface="Wingdings" panose="05000000000000000000" pitchFamily="2" charset="2"/>
              <a:buChar char="Ø"/>
            </a:pPr>
            <a:r>
              <a:rPr lang="en-US" sz="1400" dirty="0" smtClean="0">
                <a:latin typeface="GHEA Grapalat" pitchFamily="50" charset="0"/>
                <a:cs typeface="Arial" panose="020B0604020202020204" pitchFamily="34" charset="0"/>
              </a:rPr>
              <a:t>ՀՀ </a:t>
            </a:r>
            <a:r>
              <a:rPr lang="en-US" sz="1400" dirty="0" err="1" smtClean="0">
                <a:latin typeface="GHEA Grapalat" pitchFamily="50" charset="0"/>
                <a:cs typeface="Arial" panose="020B0604020202020204" pitchFamily="34" charset="0"/>
              </a:rPr>
              <a:t>կառավարության</a:t>
            </a:r>
            <a:r>
              <a:rPr lang="en-US" sz="1400" dirty="0" smtClean="0">
                <a:latin typeface="GHEA Grapalat" pitchFamily="50" charset="0"/>
                <a:cs typeface="Arial" panose="020B0604020202020204" pitchFamily="34" charset="0"/>
              </a:rPr>
              <a:t> 20</a:t>
            </a:r>
            <a:r>
              <a:rPr lang="hy-AM" sz="1400" dirty="0" smtClean="0">
                <a:latin typeface="GHEA Grapalat" pitchFamily="50" charset="0"/>
                <a:cs typeface="Arial" panose="020B0604020202020204" pitchFamily="34" charset="0"/>
              </a:rPr>
              <a:t>14</a:t>
            </a:r>
            <a:r>
              <a:rPr lang="en-US" sz="1400" dirty="0" err="1" smtClean="0">
                <a:latin typeface="GHEA Grapalat" pitchFamily="50" charset="0"/>
                <a:cs typeface="Arial" panose="020B0604020202020204" pitchFamily="34" charset="0"/>
              </a:rPr>
              <a:t>թվականի</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մարտի</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27</a:t>
            </a:r>
            <a:r>
              <a:rPr lang="en-US" sz="1400" dirty="0" smtClean="0">
                <a:latin typeface="GHEA Grapalat" pitchFamily="50" charset="0"/>
                <a:cs typeface="Arial" panose="020B0604020202020204" pitchFamily="34" charset="0"/>
              </a:rPr>
              <a:t>-ի N</a:t>
            </a:r>
            <a:r>
              <a:rPr lang="hy-AM" sz="1400" dirty="0" smtClean="0">
                <a:latin typeface="GHEA Grapalat" pitchFamily="50" charset="0"/>
                <a:cs typeface="Arial" panose="020B0604020202020204" pitchFamily="34" charset="0"/>
              </a:rPr>
              <a:t> 442</a:t>
            </a:r>
            <a:r>
              <a:rPr lang="en-US" sz="1400" dirty="0" smtClean="0">
                <a:latin typeface="GHEA Grapalat" pitchFamily="50" charset="0"/>
                <a:cs typeface="Arial" panose="020B0604020202020204" pitchFamily="34" charset="0"/>
              </a:rPr>
              <a:t>-</a:t>
            </a:r>
            <a:r>
              <a:rPr lang="hy-AM" sz="1400" dirty="0" smtClean="0">
                <a:latin typeface="GHEA Grapalat" pitchFamily="50" charset="0"/>
                <a:cs typeface="Arial" panose="020B0604020202020204" pitchFamily="34" charset="0"/>
              </a:rPr>
              <a:t>Ն որոշմամբ հաստատված</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Հ</a:t>
            </a:r>
            <a:r>
              <a:rPr lang="hy-AM" sz="1400" dirty="0" smtClean="0">
                <a:latin typeface="GHEA Grapalat" pitchFamily="50" charset="0"/>
                <a:cs typeface="Arial" panose="020B0604020202020204" pitchFamily="34" charset="0"/>
              </a:rPr>
              <a:t>այաստանի </a:t>
            </a:r>
            <a:r>
              <a:rPr lang="en-US" sz="1400" dirty="0" smtClean="0">
                <a:latin typeface="GHEA Grapalat" pitchFamily="50" charset="0"/>
                <a:cs typeface="Arial" panose="020B0604020202020204" pitchFamily="34" charset="0"/>
              </a:rPr>
              <a:t>Հ</a:t>
            </a:r>
            <a:r>
              <a:rPr lang="hy-AM" sz="1400" dirty="0" smtClean="0">
                <a:latin typeface="GHEA Grapalat" pitchFamily="50" charset="0"/>
                <a:cs typeface="Arial" panose="020B0604020202020204" pitchFamily="34" charset="0"/>
              </a:rPr>
              <a:t>անրապետության</a:t>
            </a:r>
            <a:r>
              <a:rPr lang="en-US" sz="1400" dirty="0" smtClean="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2014-2025թթ․ Հեռանկարային Ռազմավարական ծրագիր»</a:t>
            </a:r>
            <a:r>
              <a:rPr lang="en-US" sz="1400" dirty="0" smtClean="0">
                <a:latin typeface="GHEA Grapalat" pitchFamily="50" charset="0"/>
                <a:cs typeface="Arial" panose="020B0604020202020204" pitchFamily="34" charset="0"/>
              </a:rPr>
              <a:t> IV</a:t>
            </a:r>
            <a:r>
              <a:rPr lang="hy-AM" sz="1400" dirty="0" smtClean="0">
                <a:latin typeface="GHEA Grapalat" pitchFamily="50" charset="0"/>
                <a:cs typeface="Arial" panose="020B0604020202020204" pitchFamily="34" charset="0"/>
              </a:rPr>
              <a:t> գլուխ 11․3 մասի 306 կետի 2 ենթակետ</a:t>
            </a:r>
            <a:r>
              <a:rPr lang="en-US" sz="1400" dirty="0" smtClean="0">
                <a:latin typeface="GHEA Grapalat" pitchFamily="50" charset="0"/>
                <a:cs typeface="Arial" panose="020B0604020202020204" pitchFamily="34" charset="0"/>
              </a:rPr>
              <a:t>: </a:t>
            </a: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a:xfrm>
            <a:off x="8534400" y="6407944"/>
            <a:ext cx="478632" cy="365125"/>
          </a:xfrm>
        </p:spPr>
        <p:txBody>
          <a:bodyPr/>
          <a:lstStyle/>
          <a:p>
            <a:fld id="{030B7EF0-EE9E-4962-B5F4-8354B15D9BA2}" type="slidenum">
              <a:rPr lang="en-US" smtClean="0"/>
              <a:t>106</a:t>
            </a:fld>
            <a:endParaRPr lang="en-US"/>
          </a:p>
        </p:txBody>
      </p:sp>
      <p:sp>
        <p:nvSpPr>
          <p:cNvPr id="2" name="Заголовок 1"/>
          <p:cNvSpPr>
            <a:spLocks noGrp="1"/>
          </p:cNvSpPr>
          <p:nvPr>
            <p:ph type="title"/>
          </p:nvPr>
        </p:nvSpPr>
        <p:spPr>
          <a:xfrm>
            <a:off x="628650" y="104654"/>
            <a:ext cx="8058150" cy="1343146"/>
          </a:xfrm>
        </p:spPr>
        <p:txBody>
          <a:bodyPr>
            <a:noAutofit/>
          </a:bodyPr>
          <a:lstStyle/>
          <a:p>
            <a:pPr algn="ctr"/>
            <a:r>
              <a:rPr lang="hy-AM" sz="1400" b="1" dirty="0" smtClean="0">
                <a:solidFill>
                  <a:schemeClr val="accent6">
                    <a:lumMod val="75000"/>
                  </a:schemeClr>
                </a:solidFill>
                <a:latin typeface="GHEA Grapalat" pitchFamily="50" charset="0"/>
                <a:cs typeface="Arial" panose="020B0604020202020204" pitchFamily="34" charset="0"/>
              </a:rPr>
              <a:t>ՔԱՂԱՔԱՅԻՆ ԶԱՐԳԱՑՈՒՄ </a:t>
            </a:r>
            <a:r>
              <a:rPr lang="en-US" sz="1400" b="1" dirty="0" smtClean="0">
                <a:solidFill>
                  <a:schemeClr val="accent6">
                    <a:lumMod val="75000"/>
                  </a:schemeClr>
                </a:solidFill>
                <a:latin typeface="GHEA Grapalat" pitchFamily="50" charset="0"/>
                <a:cs typeface="Arial" panose="020B0604020202020204" pitchFamily="34" charset="0"/>
              </a:rPr>
              <a:t>ԲՅՈՒՋԵՏԱՅԻՆ </a:t>
            </a:r>
            <a:r>
              <a:rPr lang="en-US" sz="1400" b="1" dirty="0">
                <a:solidFill>
                  <a:schemeClr val="accent6">
                    <a:lumMod val="75000"/>
                  </a:schemeClr>
                </a:solidFill>
                <a:latin typeface="GHEA Grapalat" pitchFamily="50" charset="0"/>
                <a:cs typeface="Arial" panose="020B0604020202020204" pitchFamily="34" charset="0"/>
              </a:rPr>
              <a:t>ԾՐԱԳԻՐ </a:t>
            </a:r>
            <a:r>
              <a:rPr lang="en-US" sz="1400" b="1" dirty="0" smtClean="0">
                <a:solidFill>
                  <a:schemeClr val="accent6">
                    <a:lumMod val="75000"/>
                  </a:schemeClr>
                </a:solidFill>
                <a:latin typeface="GHEA Grapalat" pitchFamily="50" charset="0"/>
                <a:cs typeface="Arial" panose="020B0604020202020204" pitchFamily="34" charset="0"/>
              </a:rPr>
              <a:t>1</a:t>
            </a:r>
            <a:r>
              <a:rPr lang="hy-AM" sz="1400" b="1" dirty="0" smtClean="0">
                <a:solidFill>
                  <a:schemeClr val="accent6">
                    <a:lumMod val="75000"/>
                  </a:schemeClr>
                </a:solidFill>
                <a:latin typeface="GHEA Grapalat" pitchFamily="50" charset="0"/>
                <a:cs typeface="Arial" panose="020B0604020202020204" pitchFamily="34" charset="0"/>
              </a:rPr>
              <a:t>157/12008,12014,21002,42002,42003,</a:t>
            </a:r>
            <a:r>
              <a:rPr lang="en-US" sz="1400" b="1" dirty="0">
                <a:solidFill>
                  <a:schemeClr val="accent6">
                    <a:lumMod val="75000"/>
                  </a:schemeClr>
                </a:solidFill>
                <a:latin typeface="GHEA Grapalat" pitchFamily="50" charset="0"/>
                <a:cs typeface="Arial" panose="020B0604020202020204" pitchFamily="34" charset="0"/>
              </a:rPr>
              <a:t/>
            </a:r>
            <a:br>
              <a:rPr lang="en-US" sz="1400" b="1" dirty="0">
                <a:solidFill>
                  <a:schemeClr val="accent6">
                    <a:lumMod val="75000"/>
                  </a:schemeClr>
                </a:solidFill>
                <a:latin typeface="GHEA Grapalat" pitchFamily="50" charset="0"/>
                <a:cs typeface="Arial" panose="020B0604020202020204" pitchFamily="34" charset="0"/>
              </a:rPr>
            </a:br>
            <a:r>
              <a:rPr lang="hy-AM" sz="1400" b="1" dirty="0" smtClean="0">
                <a:latin typeface="GHEA Grapalat" pitchFamily="50" charset="0"/>
                <a:cs typeface="Arial" panose="020B0604020202020204" pitchFamily="34" charset="0"/>
              </a:rPr>
              <a:t>Երևանի մետրոպոլիտենի աշխատանքների կազմակերպման բնագավառում պետության կողմից Երևան համայնքի ղեկավարին պատվիրակված լիազորությունների իրականացման ֆինանսավորում</a:t>
            </a:r>
            <a:endParaRPr lang="en-US" sz="1400" b="1" dirty="0">
              <a:solidFill>
                <a:schemeClr val="accent6">
                  <a:lumMod val="75000"/>
                </a:schemeClr>
              </a:solidFill>
              <a:latin typeface="GHEA Grapalat" pitchFamily="50" charset="0"/>
              <a:cs typeface="Arial" panose="020B0604020202020204" pitchFamily="34" charset="0"/>
            </a:endParaRPr>
          </a:p>
        </p:txBody>
      </p:sp>
    </p:spTree>
    <p:extLst>
      <p:ext uri="{BB962C8B-B14F-4D97-AF65-F5344CB8AC3E}">
        <p14:creationId xmlns:p14="http://schemas.microsoft.com/office/powerpoint/2010/main" val="338404034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42901" y="209551"/>
            <a:ext cx="8376557" cy="938850"/>
          </a:xfrm>
        </p:spPr>
        <p:txBody>
          <a:bodyPr vert="horz" lIns="91440" tIns="45720" rIns="91440" bIns="45720" rtlCol="0" anchor="ctr">
            <a:noAutofit/>
          </a:bodyPr>
          <a:lstStyle/>
          <a:p>
            <a:pPr algn="ctr"/>
            <a:r>
              <a:rPr lang="hy-AM" sz="1400" b="0" dirty="0">
                <a:solidFill>
                  <a:schemeClr val="accent6">
                    <a:lumMod val="75000"/>
                  </a:schemeClr>
                </a:solidFill>
                <a:effectLst/>
                <a:latin typeface="GHEA Grapalat" pitchFamily="50" charset="0"/>
                <a:cs typeface="Arial" panose="020B0604020202020204" pitchFamily="34" charset="0"/>
              </a:rPr>
              <a:t>ԲՅՈՒՋԵՏԱՅԻՆ ԾՐԱԳԻՐ</a:t>
            </a:r>
            <a:r>
              <a:rPr lang="en-US" sz="1400" b="0" dirty="0" smtClean="0">
                <a:solidFill>
                  <a:schemeClr val="accent6">
                    <a:lumMod val="75000"/>
                  </a:schemeClr>
                </a:solidFill>
                <a:effectLst/>
                <a:latin typeface="GHEA Grapalat" pitchFamily="50" charset="0"/>
                <a:cs typeface="Arial" panose="020B0604020202020204" pitchFamily="34" charset="0"/>
              </a:rPr>
              <a:t>/</a:t>
            </a:r>
            <a:r>
              <a:rPr lang="hy-AM" sz="1400" b="0" dirty="0" smtClean="0">
                <a:solidFill>
                  <a:schemeClr val="accent6">
                    <a:lumMod val="75000"/>
                  </a:schemeClr>
                </a:solidFill>
                <a:effectLst/>
                <a:latin typeface="GHEA Grapalat" pitchFamily="50" charset="0"/>
                <a:cs typeface="Arial" panose="020B0604020202020204" pitchFamily="34" charset="0"/>
              </a:rPr>
              <a:t>ՄԻՋՈՑԱՌՈՒՄ</a:t>
            </a:r>
            <a:r>
              <a:rPr lang="en-US" sz="1400" b="0" dirty="0" smtClean="0">
                <a:solidFill>
                  <a:schemeClr val="accent6">
                    <a:lumMod val="75000"/>
                  </a:schemeClr>
                </a:solidFill>
                <a:effectLst/>
                <a:latin typeface="GHEA Grapalat" pitchFamily="50" charset="0"/>
                <a:cs typeface="Arial" panose="020B0604020202020204" pitchFamily="34" charset="0"/>
              </a:rPr>
              <a:t> 1157/12008 </a:t>
            </a:r>
            <a:r>
              <a:rPr lang="en-US" sz="1400" b="0" dirty="0">
                <a:solidFill>
                  <a:schemeClr val="accent6">
                    <a:lumMod val="75000"/>
                  </a:schemeClr>
                </a:solidFill>
                <a:effectLst/>
                <a:latin typeface="GHEA Grapalat" pitchFamily="50" charset="0"/>
                <a:cs typeface="Arial" panose="020B0604020202020204" pitchFamily="34" charset="0"/>
              </a:rPr>
              <a:t/>
            </a:r>
            <a:br>
              <a:rPr lang="en-US" sz="1400" b="0" dirty="0">
                <a:solidFill>
                  <a:schemeClr val="accent6">
                    <a:lumMod val="75000"/>
                  </a:schemeClr>
                </a:solidFill>
                <a:effectLst/>
                <a:latin typeface="GHEA Grapalat" pitchFamily="50" charset="0"/>
                <a:cs typeface="Arial" panose="020B0604020202020204" pitchFamily="34" charset="0"/>
              </a:rPr>
            </a:br>
            <a:r>
              <a:rPr lang="hy-AM" sz="1400" b="0" dirty="0" smtClean="0">
                <a:solidFill>
                  <a:schemeClr val="accent6">
                    <a:lumMod val="75000"/>
                  </a:schemeClr>
                </a:solidFill>
                <a:effectLst/>
                <a:latin typeface="GHEA Grapalat" pitchFamily="50" charset="0"/>
                <a:cs typeface="Arial" panose="020B0604020202020204" pitchFamily="34" charset="0"/>
              </a:rPr>
              <a:t> </a:t>
            </a:r>
            <a:r>
              <a:rPr lang="hy-AM" sz="1400" b="0" dirty="0">
                <a:effectLst/>
                <a:latin typeface="GHEA Grapalat" pitchFamily="50" charset="0"/>
                <a:cs typeface="Arial" panose="020B0604020202020204" pitchFamily="34" charset="0"/>
              </a:rPr>
              <a:t>Երևանի մետրոպոլիտենի աշխատանքների կազմակերպման բնագավառում պետության կողմից Երևան համայնքի ղեկավարին պատվիրակված լիազորությունների </a:t>
            </a:r>
            <a:r>
              <a:rPr lang="hy-AM" sz="1400" b="0" dirty="0" smtClean="0">
                <a:effectLst/>
                <a:latin typeface="GHEA Grapalat" pitchFamily="50" charset="0"/>
                <a:cs typeface="Arial" panose="020B0604020202020204" pitchFamily="34" charset="0"/>
              </a:rPr>
              <a:t>իրականացման ֆինանսավորում</a:t>
            </a:r>
            <a:endParaRPr lang="en-US" sz="1400" b="0" i="1" dirty="0">
              <a:solidFill>
                <a:schemeClr val="accent6">
                  <a:lumMod val="75000"/>
                </a:schemeClr>
              </a:solidFill>
              <a:effectLst/>
              <a:latin typeface="GHEA Grapalat" pitchFamily="50" charset="0"/>
              <a:cs typeface="Arial" panose="020B0604020202020204" pitchFamily="34" charset="0"/>
            </a:endParaRPr>
          </a:p>
        </p:txBody>
      </p:sp>
      <p:sp>
        <p:nvSpPr>
          <p:cNvPr id="3" name="Подзаголовок 2"/>
          <p:cNvSpPr>
            <a:spLocks noGrp="1"/>
          </p:cNvSpPr>
          <p:nvPr>
            <p:ph type="subTitle" idx="1"/>
          </p:nvPr>
        </p:nvSpPr>
        <p:spPr>
          <a:xfrm>
            <a:off x="242887" y="1148401"/>
            <a:ext cx="8729663" cy="4185599"/>
          </a:xfrm>
        </p:spPr>
        <p:txBody>
          <a:bodyPr>
            <a:noAutofit/>
          </a:bodyPr>
          <a:lstStyle/>
          <a:p>
            <a:pPr algn="l"/>
            <a:r>
              <a:rPr lang="en-US" sz="1200" dirty="0" smtClean="0">
                <a:solidFill>
                  <a:schemeClr val="accent6">
                    <a:lumMod val="75000"/>
                  </a:schemeClr>
                </a:solidFill>
                <a:latin typeface="GHEA Grapalat" pitchFamily="50" charset="0"/>
                <a:cs typeface="Arial" panose="020B0604020202020204" pitchFamily="34" charset="0"/>
              </a:rPr>
              <a:t>ՆՊԱՏԱԿԸ </a:t>
            </a:r>
            <a:r>
              <a:rPr lang="en-US" sz="1200" dirty="0">
                <a:solidFill>
                  <a:schemeClr val="accent6">
                    <a:lumMod val="75000"/>
                  </a:schemeClr>
                </a:solidFill>
                <a:latin typeface="GHEA Grapalat" pitchFamily="50" charset="0"/>
                <a:cs typeface="Arial" panose="020B0604020202020204" pitchFamily="34" charset="0"/>
              </a:rPr>
              <a:t>ԵՎ ՆԿԱՐԱԳՐՈՒԹՅՈՒՆԸ </a:t>
            </a:r>
          </a:p>
          <a:p>
            <a:pPr marL="342900" indent="-342900" algn="l">
              <a:buFont typeface="Wingdings" panose="05000000000000000000" pitchFamily="2" charset="2"/>
              <a:buChar char="Ø"/>
            </a:pPr>
            <a:r>
              <a:rPr lang="hy-AM" sz="1200" dirty="0" smtClean="0">
                <a:latin typeface="GHEA Grapalat" pitchFamily="50" charset="0"/>
                <a:cs typeface="Arial" panose="020B0604020202020204" pitchFamily="34" charset="0"/>
              </a:rPr>
              <a:t>Ուղևորափոխադրումների </a:t>
            </a:r>
            <a:r>
              <a:rPr lang="hy-AM" sz="1200" dirty="0">
                <a:latin typeface="GHEA Grapalat" pitchFamily="50" charset="0"/>
                <a:cs typeface="Arial" panose="020B0604020202020204" pitchFamily="34" charset="0"/>
              </a:rPr>
              <a:t>ծավալի աճի, ուղևորների սպասարկման բարձր մակարդակի, ուղևորափոխադրումների անվտանգության ապահովում, կենսականորեն անհրաժեշտ վագոնների, շարժասանդուղքների, գծային տնտեսության,կապի,ազդանշանման, էլեկտրամատակարարման սարքավորումների,շինությունների ընթացիկ սպասարկում և նորոգում</a:t>
            </a:r>
            <a:r>
              <a:rPr lang="hy-AM" sz="1200" dirty="0" smtClean="0">
                <a:latin typeface="GHEA Grapalat" pitchFamily="50" charset="0"/>
              </a:rPr>
              <a:t>։</a:t>
            </a:r>
            <a:endParaRPr lang="en-US" sz="1200" dirty="0">
              <a:solidFill>
                <a:schemeClr val="accent6">
                  <a:lumMod val="75000"/>
                </a:schemeClr>
              </a:solidFill>
              <a:latin typeface="GHEA Grapalat" pitchFamily="50" charset="0"/>
              <a:cs typeface="Arial" panose="020B0604020202020204" pitchFamily="34" charset="0"/>
            </a:endParaRPr>
          </a:p>
          <a:p>
            <a:pPr algn="l"/>
            <a:r>
              <a:rPr lang="hy-AM" sz="1200" dirty="0">
                <a:solidFill>
                  <a:schemeClr val="accent6">
                    <a:lumMod val="75000"/>
                  </a:schemeClr>
                </a:solidFill>
                <a:latin typeface="GHEA Grapalat" pitchFamily="50" charset="0"/>
                <a:cs typeface="Arial" panose="020B0604020202020204" pitchFamily="34" charset="0"/>
              </a:rPr>
              <a:t>ՄԻՋՈՑԱՌՄԱՆ ՇԱՀԱՌՈՒՆԵՐ</a:t>
            </a:r>
            <a:endParaRPr lang="en-US" sz="1200" dirty="0">
              <a:solidFill>
                <a:schemeClr val="accent6">
                  <a:lumMod val="75000"/>
                </a:schemeClr>
              </a:solidFill>
              <a:latin typeface="GHEA Grapalat" pitchFamily="50" charset="0"/>
              <a:cs typeface="Arial" panose="020B0604020202020204" pitchFamily="34" charset="0"/>
            </a:endParaRPr>
          </a:p>
          <a:p>
            <a:pPr algn="l">
              <a:buFont typeface="Wingdings" panose="05000000000000000000" pitchFamily="2" charset="2"/>
              <a:buChar char="Ø"/>
            </a:pPr>
            <a:r>
              <a:rPr lang="hy-AM" sz="1200" dirty="0">
                <a:latin typeface="GHEA Grapalat" pitchFamily="50" charset="0"/>
                <a:cs typeface="Arial" panose="020B0604020202020204" pitchFamily="34" charset="0"/>
              </a:rPr>
              <a:t>Երևան քաղաքի բնակիչները, ինչպես նաև Երևան այցելող հյուրերը և զբոսաշրջիկները</a:t>
            </a:r>
            <a:r>
              <a:rPr lang="hy-AM" sz="1200" dirty="0">
                <a:latin typeface="GHEA Grapalat" pitchFamily="50" charset="0"/>
              </a:rPr>
              <a:t>:</a:t>
            </a:r>
            <a:endParaRPr lang="en-US" sz="1200" dirty="0">
              <a:latin typeface="GHEA Grapalat" pitchFamily="50" charset="0"/>
            </a:endParaRPr>
          </a:p>
          <a:p>
            <a:pPr algn="l"/>
            <a:r>
              <a:rPr lang="en-US" sz="1200" dirty="0" smtClean="0">
                <a:solidFill>
                  <a:schemeClr val="accent6">
                    <a:lumMod val="75000"/>
                  </a:schemeClr>
                </a:solidFill>
                <a:latin typeface="GHEA Grapalat" pitchFamily="50" charset="0"/>
                <a:cs typeface="Arial" panose="020B0604020202020204" pitchFamily="34" charset="0"/>
              </a:rPr>
              <a:t>ՈՉ </a:t>
            </a:r>
            <a:r>
              <a:rPr lang="en-US" sz="1200" dirty="0">
                <a:solidFill>
                  <a:schemeClr val="accent6">
                    <a:lumMod val="75000"/>
                  </a:schemeClr>
                </a:solidFill>
                <a:latin typeface="GHEA Grapalat" pitchFamily="50" charset="0"/>
                <a:cs typeface="Arial" panose="020B0604020202020204" pitchFamily="34" charset="0"/>
              </a:rPr>
              <a:t>ՖԻՆԱՆՍԱԿԱՆ ՑՈՒՑԱՆԻՇ</a:t>
            </a:r>
          </a:p>
          <a:p>
            <a:pPr marL="285750" indent="-285750" algn="l">
              <a:buFont typeface="Wingdings" panose="05000000000000000000" pitchFamily="2" charset="2"/>
              <a:buChar char="§"/>
            </a:pPr>
            <a:r>
              <a:rPr lang="en-US" sz="1200" dirty="0">
                <a:latin typeface="GHEA Grapalat" pitchFamily="50" charset="0"/>
                <a:cs typeface="Arial" panose="020B0604020202020204" pitchFamily="34" charset="0"/>
              </a:rPr>
              <a:t>2019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a:latin typeface="GHEA Grapalat" pitchFamily="50" charset="0"/>
                <a:cs typeface="Arial" panose="020B0604020202020204" pitchFamily="34" charset="0"/>
              </a:rPr>
              <a:t>19993,2</a:t>
            </a:r>
            <a:r>
              <a:rPr lang="hy-AM" sz="1200" dirty="0" smtClean="0">
                <a:latin typeface="GHEA Grapalat" pitchFamily="50" charset="0"/>
                <a:cs typeface="Arial" panose="020B0604020202020204" pitchFamily="34" charset="0"/>
              </a:rPr>
              <a:t> </a:t>
            </a:r>
            <a:r>
              <a:rPr lang="hy-AM" sz="1200" dirty="0">
                <a:latin typeface="GHEA Grapalat" pitchFamily="50" charset="0"/>
                <a:cs typeface="Arial" panose="020B0604020202020204" pitchFamily="34" charset="0"/>
              </a:rPr>
              <a:t>հազար ուղևոր</a:t>
            </a:r>
            <a:r>
              <a:rPr lang="en-US" sz="1200" dirty="0">
                <a:latin typeface="GHEA Grapalat" pitchFamily="50" charset="0"/>
                <a:cs typeface="Arial" panose="020B0604020202020204" pitchFamily="34" charset="0"/>
              </a:rPr>
              <a:t> </a:t>
            </a:r>
            <a:endParaRPr lang="hy-AM" sz="1200" dirty="0">
              <a:latin typeface="GHEA Grapalat" pitchFamily="50" charset="0"/>
              <a:cs typeface="Arial" panose="020B0604020202020204" pitchFamily="34" charset="0"/>
            </a:endParaRPr>
          </a:p>
          <a:p>
            <a:pPr marL="285750" indent="-285750" algn="l">
              <a:buFont typeface="Wingdings" panose="05000000000000000000" pitchFamily="2" charset="2"/>
              <a:buChar char="§"/>
            </a:pPr>
            <a:r>
              <a:rPr lang="en-US" sz="1200" dirty="0" smtClean="0">
                <a:latin typeface="GHEA Grapalat" pitchFamily="50" charset="0"/>
                <a:cs typeface="Arial" panose="020B0604020202020204" pitchFamily="34" charset="0"/>
              </a:rPr>
              <a:t>2020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a:latin typeface="GHEA Grapalat" pitchFamily="50" charset="0"/>
                <a:cs typeface="Arial" panose="020B0604020202020204" pitchFamily="34" charset="0"/>
              </a:rPr>
              <a:t>10747,6 </a:t>
            </a:r>
            <a:r>
              <a:rPr lang="hy-AM" sz="1200" dirty="0" smtClean="0">
                <a:latin typeface="GHEA Grapalat" pitchFamily="50" charset="0"/>
                <a:cs typeface="Arial" panose="020B0604020202020204" pitchFamily="34" charset="0"/>
              </a:rPr>
              <a:t>հազար </a:t>
            </a:r>
            <a:r>
              <a:rPr lang="hy-AM" sz="1200" dirty="0">
                <a:latin typeface="GHEA Grapalat" pitchFamily="50" charset="0"/>
                <a:cs typeface="Arial" panose="020B0604020202020204" pitchFamily="34" charset="0"/>
              </a:rPr>
              <a:t>ուղևոր</a:t>
            </a:r>
            <a:endParaRPr lang="en-US" sz="1200" dirty="0">
              <a:latin typeface="GHEA Grapalat" pitchFamily="50" charset="0"/>
              <a:cs typeface="Arial" panose="020B0604020202020204" pitchFamily="34" charset="0"/>
            </a:endParaRPr>
          </a:p>
          <a:p>
            <a:pPr marL="285750" indent="-285750" algn="l">
              <a:buFont typeface="Wingdings" panose="05000000000000000000" pitchFamily="2" charset="2"/>
              <a:buChar char="§"/>
            </a:pPr>
            <a:r>
              <a:rPr lang="en-US" sz="1200" dirty="0" smtClean="0">
                <a:latin typeface="GHEA Grapalat" pitchFamily="50" charset="0"/>
                <a:cs typeface="Arial" panose="020B0604020202020204" pitchFamily="34" charset="0"/>
              </a:rPr>
              <a:t>2021 </a:t>
            </a:r>
            <a:r>
              <a:rPr lang="en-US" sz="1200" dirty="0" err="1" smtClean="0">
                <a:latin typeface="GHEA Grapalat" pitchFamily="50" charset="0"/>
                <a:cs typeface="Arial" panose="020B0604020202020204" pitchFamily="34" charset="0"/>
              </a:rPr>
              <a:t>թվականին</a:t>
            </a:r>
            <a:r>
              <a:rPr lang="hy-AM" sz="1200" dirty="0" smtClean="0">
                <a:latin typeface="GHEA Grapalat" pitchFamily="50" charset="0"/>
                <a:cs typeface="Arial" panose="020B0604020202020204" pitchFamily="34" charset="0"/>
              </a:rPr>
              <a:t> 18,850,0</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հազար ուղևոր</a:t>
            </a:r>
          </a:p>
          <a:p>
            <a:pPr marL="285750" indent="-285750" algn="l">
              <a:buFont typeface="Wingdings" panose="05000000000000000000" pitchFamily="2" charset="2"/>
              <a:buChar char="§"/>
            </a:pPr>
            <a:r>
              <a:rPr lang="en-US" sz="1200" dirty="0" smtClean="0">
                <a:latin typeface="GHEA Grapalat" pitchFamily="50" charset="0"/>
                <a:cs typeface="Arial" panose="020B0604020202020204" pitchFamily="34" charset="0"/>
              </a:rPr>
              <a:t>202</a:t>
            </a:r>
            <a:r>
              <a:rPr lang="hy-AM" sz="1200" dirty="0" smtClean="0">
                <a:latin typeface="GHEA Grapalat" pitchFamily="50" charset="0"/>
                <a:cs typeface="Arial" panose="020B0604020202020204" pitchFamily="34" charset="0"/>
              </a:rPr>
              <a:t>2</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թվականին</a:t>
            </a:r>
            <a:r>
              <a:rPr lang="hy-AM"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18,700,0</a:t>
            </a:r>
            <a:r>
              <a:rPr lang="en-US" sz="1200" dirty="0" smtClean="0">
                <a:latin typeface="GHEA Grapalat" pitchFamily="50" charset="0"/>
                <a:cs typeface="Arial" panose="020B0604020202020204" pitchFamily="34" charset="0"/>
              </a:rPr>
              <a:t> </a:t>
            </a:r>
            <a:r>
              <a:rPr lang="hy-AM" sz="1200" dirty="0">
                <a:latin typeface="GHEA Grapalat" pitchFamily="50" charset="0"/>
                <a:cs typeface="Arial" panose="020B0604020202020204" pitchFamily="34" charset="0"/>
              </a:rPr>
              <a:t>հազար ուղևոր</a:t>
            </a:r>
          </a:p>
          <a:p>
            <a:pPr algn="l"/>
            <a:r>
              <a:rPr lang="en-US" sz="1200" dirty="0" smtClean="0">
                <a:solidFill>
                  <a:schemeClr val="accent6">
                    <a:lumMod val="75000"/>
                  </a:schemeClr>
                </a:solidFill>
                <a:latin typeface="GHEA Grapalat" pitchFamily="50" charset="0"/>
                <a:cs typeface="Arial" panose="020B0604020202020204" pitchFamily="34" charset="0"/>
              </a:rPr>
              <a:t>ՖԻՆԱՆՍԱԿԱՆ </a:t>
            </a:r>
            <a:r>
              <a:rPr lang="en-US" sz="1200" dirty="0">
                <a:solidFill>
                  <a:schemeClr val="accent6">
                    <a:lumMod val="75000"/>
                  </a:schemeClr>
                </a:solidFill>
                <a:latin typeface="GHEA Grapalat" pitchFamily="50" charset="0"/>
                <a:cs typeface="Arial" panose="020B0604020202020204" pitchFamily="34" charset="0"/>
              </a:rPr>
              <a:t>ՑՈՒՑԱՆԻՇ</a:t>
            </a:r>
          </a:p>
          <a:p>
            <a:pPr marL="285750" indent="-285750" algn="l">
              <a:buFont typeface="Wingdings" panose="05000000000000000000" pitchFamily="2" charset="2"/>
              <a:buChar char="§"/>
            </a:pPr>
            <a:r>
              <a:rPr lang="en-US" sz="1200" dirty="0" smtClean="0">
                <a:latin typeface="GHEA Grapalat" pitchFamily="50" charset="0"/>
                <a:cs typeface="Arial" panose="020B0604020202020204" pitchFamily="34" charset="0"/>
              </a:rPr>
              <a:t>2019 </a:t>
            </a:r>
            <a:r>
              <a:rPr lang="en-US" sz="1200" dirty="0" err="1" smtClean="0">
                <a:latin typeface="GHEA Grapalat" pitchFamily="50" charset="0"/>
                <a:cs typeface="Arial" panose="020B0604020202020204" pitchFamily="34" charset="0"/>
              </a:rPr>
              <a:t>թվականին</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2,732</a:t>
            </a:r>
            <a:r>
              <a:rPr lang="en-US" sz="1200" dirty="0" smtClean="0">
                <a:latin typeface="GHEA Grapalat" pitchFamily="50" charset="0"/>
                <a:cs typeface="Arial" panose="020B0604020202020204" pitchFamily="34" charset="0"/>
              </a:rPr>
              <a:t>.</a:t>
            </a:r>
            <a:r>
              <a:rPr lang="hy-AM" sz="1200" dirty="0" smtClean="0">
                <a:latin typeface="GHEA Grapalat" pitchFamily="50" charset="0"/>
                <a:cs typeface="Arial" panose="020B0604020202020204" pitchFamily="34" charset="0"/>
              </a:rPr>
              <a:t>8 մլն</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դրամ</a:t>
            </a:r>
            <a:endParaRPr lang="en-US" sz="1200" dirty="0">
              <a:latin typeface="GHEA Grapalat" pitchFamily="50" charset="0"/>
              <a:cs typeface="Arial" panose="020B0604020202020204" pitchFamily="34" charset="0"/>
            </a:endParaRPr>
          </a:p>
          <a:p>
            <a:pPr marL="285750" indent="-285750" algn="l">
              <a:buFont typeface="Wingdings" panose="05000000000000000000" pitchFamily="2" charset="2"/>
              <a:buChar char="§"/>
            </a:pPr>
            <a:r>
              <a:rPr lang="en-US" sz="1200" dirty="0">
                <a:latin typeface="GHEA Grapalat" pitchFamily="50" charset="0"/>
                <a:cs typeface="Arial" panose="020B0604020202020204" pitchFamily="34" charset="0"/>
              </a:rPr>
              <a:t>2020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2</a:t>
            </a:r>
            <a:r>
              <a:rPr lang="en-US" sz="1200" dirty="0" smtClean="0">
                <a:latin typeface="GHEA Grapalat" pitchFamily="50" charset="0"/>
                <a:cs typeface="Arial" panose="020B0604020202020204" pitchFamily="34" charset="0"/>
              </a:rPr>
              <a:t>,</a:t>
            </a:r>
            <a:r>
              <a:rPr lang="hy-AM" sz="1200" dirty="0" smtClean="0">
                <a:latin typeface="GHEA Grapalat" pitchFamily="50" charset="0"/>
                <a:cs typeface="Arial" panose="020B0604020202020204" pitchFamily="34" charset="0"/>
              </a:rPr>
              <a:t>799</a:t>
            </a:r>
            <a:r>
              <a:rPr lang="en-US" sz="1200" dirty="0" smtClean="0">
                <a:latin typeface="GHEA Grapalat" pitchFamily="50" charset="0"/>
                <a:cs typeface="Arial" panose="020B0604020202020204" pitchFamily="34" charset="0"/>
              </a:rPr>
              <a:t>.8</a:t>
            </a:r>
            <a:r>
              <a:rPr lang="hy-AM" sz="1200" dirty="0" smtClean="0">
                <a:latin typeface="GHEA Grapalat" pitchFamily="50" charset="0"/>
                <a:cs typeface="Arial" panose="020B0604020202020204" pitchFamily="34" charset="0"/>
              </a:rPr>
              <a:t> մլն</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դրամ</a:t>
            </a:r>
            <a:endParaRPr lang="en-US" sz="1200" dirty="0">
              <a:latin typeface="GHEA Grapalat" pitchFamily="50" charset="0"/>
              <a:cs typeface="Arial" panose="020B0604020202020204" pitchFamily="34" charset="0"/>
            </a:endParaRPr>
          </a:p>
          <a:p>
            <a:pPr marL="285750" indent="-285750" algn="l">
              <a:buFont typeface="Wingdings" panose="05000000000000000000" pitchFamily="2" charset="2"/>
              <a:buChar char="§"/>
            </a:pPr>
            <a:r>
              <a:rPr lang="en-US" sz="1200" dirty="0">
                <a:latin typeface="GHEA Grapalat" pitchFamily="50" charset="0"/>
                <a:cs typeface="Arial" panose="020B0604020202020204" pitchFamily="34" charset="0"/>
              </a:rPr>
              <a:t>2021 </a:t>
            </a:r>
            <a:r>
              <a:rPr lang="en-US" sz="1200" dirty="0" err="1" smtClean="0">
                <a:latin typeface="GHEA Grapalat" pitchFamily="50" charset="0"/>
                <a:cs typeface="Arial" panose="020B0604020202020204" pitchFamily="34" charset="0"/>
              </a:rPr>
              <a:t>թվականին</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2,862</a:t>
            </a:r>
            <a:r>
              <a:rPr lang="en-US" sz="1200" dirty="0" smtClean="0">
                <a:latin typeface="GHEA Grapalat" pitchFamily="50" charset="0"/>
                <a:cs typeface="Arial" panose="020B0604020202020204" pitchFamily="34" charset="0"/>
              </a:rPr>
              <a:t>.4</a:t>
            </a:r>
            <a:r>
              <a:rPr lang="hy-AM" sz="1200" dirty="0" smtClean="0">
                <a:latin typeface="GHEA Grapalat" pitchFamily="50" charset="0"/>
                <a:cs typeface="Arial" panose="020B0604020202020204" pitchFamily="34" charset="0"/>
              </a:rPr>
              <a:t> մլն</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դ</a:t>
            </a:r>
            <a:r>
              <a:rPr lang="en-US" sz="1200" dirty="0" err="1" smtClean="0">
                <a:latin typeface="GHEA Grapalat" pitchFamily="50" charset="0"/>
                <a:cs typeface="Arial" panose="020B0604020202020204" pitchFamily="34" charset="0"/>
              </a:rPr>
              <a:t>րամ</a:t>
            </a:r>
            <a:endParaRPr lang="hy-AM" sz="1200" dirty="0" smtClean="0">
              <a:latin typeface="GHEA Grapalat" pitchFamily="50" charset="0"/>
              <a:cs typeface="Arial" panose="020B0604020202020204" pitchFamily="34" charset="0"/>
            </a:endParaRPr>
          </a:p>
          <a:p>
            <a:pPr marL="285750" indent="-285750" algn="l">
              <a:buFont typeface="Wingdings" panose="05000000000000000000" pitchFamily="2" charset="2"/>
              <a:buChar char="§"/>
            </a:pPr>
            <a:r>
              <a:rPr lang="en-US" sz="1200" dirty="0" smtClean="0">
                <a:latin typeface="GHEA Grapalat" pitchFamily="50" charset="0"/>
                <a:cs typeface="Arial" panose="020B0604020202020204" pitchFamily="34" charset="0"/>
              </a:rPr>
              <a:t>202</a:t>
            </a:r>
            <a:r>
              <a:rPr lang="hy-AM" sz="1200" dirty="0" smtClean="0">
                <a:latin typeface="GHEA Grapalat" pitchFamily="50" charset="0"/>
                <a:cs typeface="Arial" panose="020B0604020202020204" pitchFamily="34" charset="0"/>
              </a:rPr>
              <a:t>2</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2,915</a:t>
            </a:r>
            <a:r>
              <a:rPr lang="en-US" sz="1200" dirty="0" smtClean="0">
                <a:latin typeface="GHEA Grapalat" pitchFamily="50" charset="0"/>
                <a:cs typeface="Arial" panose="020B0604020202020204" pitchFamily="34" charset="0"/>
              </a:rPr>
              <a:t>.</a:t>
            </a:r>
            <a:r>
              <a:rPr lang="hy-AM" sz="1200" dirty="0" smtClean="0">
                <a:latin typeface="GHEA Grapalat" pitchFamily="50" charset="0"/>
                <a:cs typeface="Arial" panose="020B0604020202020204" pitchFamily="34" charset="0"/>
              </a:rPr>
              <a:t>2 մլն</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դրամ</a:t>
            </a:r>
            <a:endParaRPr lang="en-US" sz="1200" dirty="0">
              <a:latin typeface="GHEA Grapalat" pitchFamily="50" charset="0"/>
              <a:cs typeface="Arial" panose="020B0604020202020204" pitchFamily="34" charset="0"/>
            </a:endParaRPr>
          </a:p>
          <a:p>
            <a:pPr marL="285750" indent="-285750" algn="l">
              <a:buFont typeface="Wingdings" panose="05000000000000000000" pitchFamily="2" charset="2"/>
              <a:buChar char="§"/>
            </a:pPr>
            <a:endParaRPr lang="en-US" sz="1200" dirty="0">
              <a:latin typeface="GHEA Grapalat" pitchFamily="50" charset="0"/>
              <a:cs typeface="Arial" panose="020B0604020202020204" pitchFamily="34" charset="0"/>
            </a:endParaRPr>
          </a:p>
        </p:txBody>
      </p:sp>
    </p:spTree>
    <p:extLst>
      <p:ext uri="{BB962C8B-B14F-4D97-AF65-F5344CB8AC3E}">
        <p14:creationId xmlns:p14="http://schemas.microsoft.com/office/powerpoint/2010/main" val="55373497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7181" y="1143000"/>
            <a:ext cx="8529638" cy="5213350"/>
          </a:xfrm>
        </p:spPr>
        <p:txBody>
          <a:bodyPr>
            <a:normAutofit fontScale="25000" lnSpcReduction="20000"/>
          </a:bodyPr>
          <a:lstStyle/>
          <a:p>
            <a:pPr marL="0" indent="0" algn="just">
              <a:buNone/>
            </a:pPr>
            <a:r>
              <a:rPr lang="en-US" sz="4800" dirty="0">
                <a:solidFill>
                  <a:schemeClr val="accent6">
                    <a:lumMod val="75000"/>
                  </a:schemeClr>
                </a:solidFill>
                <a:latin typeface="GHEA Grapalat" pitchFamily="50" charset="0"/>
                <a:cs typeface="Arial" panose="020B0604020202020204" pitchFamily="34" charset="0"/>
              </a:rPr>
              <a:t>ՆՊԱՏԱԿԸ ԵՎ ՆԿԱՐԱԳՐՈՒԹՅՈՒՆԸ </a:t>
            </a:r>
            <a:endParaRPr lang="en-US" sz="4800" dirty="0">
              <a:latin typeface="GHEA Grapalat" pitchFamily="50" charset="0"/>
              <a:cs typeface="Arial" panose="020B0604020202020204" pitchFamily="34" charset="0"/>
            </a:endParaRPr>
          </a:p>
          <a:p>
            <a:pPr algn="just">
              <a:lnSpc>
                <a:spcPct val="120000"/>
              </a:lnSpc>
            </a:pPr>
            <a:r>
              <a:rPr lang="hy-AM" sz="4800" dirty="0">
                <a:latin typeface="GHEA Grapalat" pitchFamily="50" charset="0"/>
                <a:cs typeface="Arial" panose="020B0604020202020204" pitchFamily="34" charset="0"/>
              </a:rPr>
              <a:t> Մետրոյի վագոնների կապիտալ վերանորոգում և արդիականացում, գնացքների մեքենավարների համար ուսուցման վարժասարքի նախագծում, մատակարարում և մոնտաժ, հրշեջ սարքավորումների մատակարարում, մետրոյի վագոնների լվացման սարքավորման նախագծում, մատակարարում և մոնտաժ, գոյություն ունեցող դրենաժային թունելի վերականգնում և երկարացում 930 մետրով, մետրոյի վազորդային թունելներում դատարկությունների լցոնում, հակակոռոզիոն աշխատանքներ, ամրակապի դետալների մատակարարում</a:t>
            </a:r>
            <a:r>
              <a:rPr lang="hy-AM" sz="4800" dirty="0" smtClean="0">
                <a:latin typeface="GHEA Grapalat" pitchFamily="50" charset="0"/>
                <a:cs typeface="Arial" panose="020B0604020202020204" pitchFamily="34" charset="0"/>
              </a:rPr>
              <a:t>։</a:t>
            </a:r>
            <a:r>
              <a:rPr lang="en-US" sz="4800" dirty="0" smtClean="0">
                <a:latin typeface="GHEA Grapalat" pitchFamily="50" charset="0"/>
                <a:cs typeface="Arial" panose="020B0604020202020204" pitchFamily="34" charset="0"/>
              </a:rPr>
              <a:t> </a:t>
            </a:r>
            <a:r>
              <a:rPr lang="hy-AM" sz="4800" dirty="0" smtClean="0">
                <a:latin typeface="GHEA Grapalat" pitchFamily="50" charset="0"/>
                <a:cs typeface="Arial" panose="020B0604020202020204" pitchFamily="34" charset="0"/>
              </a:rPr>
              <a:t>Դրենաժային </a:t>
            </a:r>
            <a:r>
              <a:rPr lang="hy-AM" sz="4800" dirty="0">
                <a:latin typeface="GHEA Grapalat" pitchFamily="50" charset="0"/>
                <a:cs typeface="Arial" panose="020B0604020202020204" pitchFamily="34" charset="0"/>
              </a:rPr>
              <a:t>թունելի երկարացում, ինչը թույլ կտա գրեթե ամբողջովին չորացնել մետրոյի վազորդային թունելները, ազատվել ստորգետնյա ջրերի պատճառով առկա բարձր խոնավությունից, զգալիորեն ավելացնել կարևոր ենթակառուցվածքների՝ ամրակապերի, մալուխների, այլ մետաղյա էլեմենտների, սարք-սարքավորումների ծառայության ժամկետները, և հետևաբար, զգալի գումարներ խնայել։ </a:t>
            </a:r>
            <a:r>
              <a:rPr lang="hy-AM" sz="4800" dirty="0" smtClean="0">
                <a:latin typeface="GHEA Grapalat" pitchFamily="50" charset="0"/>
                <a:cs typeface="Arial" panose="020B0604020202020204" pitchFamily="34" charset="0"/>
              </a:rPr>
              <a:t>Միաժամանակ</a:t>
            </a:r>
            <a:r>
              <a:rPr lang="hy-AM" sz="4800" dirty="0">
                <a:latin typeface="GHEA Grapalat" pitchFamily="50" charset="0"/>
                <a:cs typeface="Arial" panose="020B0604020202020204" pitchFamily="34" charset="0"/>
              </a:rPr>
              <a:t>, հնարավոր կլինի հասնել զգալի խնայողությունների՝ ներհոսող ջրի արտամղման համար էլեկտրաէներգիայի և Վեոլիա Ջրին կոյուղատարերով արտամղված ջրի համար կատարվող ծախսերի կրճատման հաշվին: Մեծ չափով կկրճատվեն նաև պոմպակայանների տեխսպասարկման վրա ծախսվող գումարները։ Ծրագրերի բոլոր բաղադրիչներն ավարտված են, բացառությամբ դրենաժային թունելը, </a:t>
            </a:r>
            <a:r>
              <a:rPr lang="hy-AM" sz="4800" dirty="0" smtClean="0">
                <a:latin typeface="GHEA Grapalat" pitchFamily="50" charset="0"/>
                <a:cs typeface="Arial" panose="020B0604020202020204" pitchFamily="34" charset="0"/>
              </a:rPr>
              <a:t>որն իրականացման </a:t>
            </a:r>
            <a:r>
              <a:rPr lang="hy-AM" sz="4800" dirty="0">
                <a:latin typeface="GHEA Grapalat" pitchFamily="50" charset="0"/>
                <a:cs typeface="Arial" panose="020B0604020202020204" pitchFamily="34" charset="0"/>
              </a:rPr>
              <a:t>ընթացքում է</a:t>
            </a:r>
            <a:r>
              <a:rPr lang="hy-AM" sz="4800" dirty="0" smtClean="0">
                <a:latin typeface="GHEA Grapalat" pitchFamily="50" charset="0"/>
                <a:cs typeface="Arial" panose="020B0604020202020204" pitchFamily="34" charset="0"/>
              </a:rPr>
              <a:t>, մինչ </a:t>
            </a:r>
            <a:r>
              <a:rPr lang="hy-AM" sz="4800" dirty="0">
                <a:latin typeface="GHEA Grapalat" pitchFamily="50" charset="0"/>
                <a:cs typeface="Arial" panose="020B0604020202020204" pitchFamily="34" charset="0"/>
              </a:rPr>
              <a:t>օրս դրենաժային թունելը երկարել է 680 մետրով։</a:t>
            </a:r>
            <a:endParaRPr lang="en-US" sz="4800" dirty="0">
              <a:latin typeface="GHEA Grapalat" pitchFamily="50" charset="0"/>
              <a:cs typeface="Arial" panose="020B0604020202020204" pitchFamily="34" charset="0"/>
            </a:endParaRPr>
          </a:p>
          <a:p>
            <a:pPr marL="0" indent="0">
              <a:buNone/>
            </a:pPr>
            <a:r>
              <a:rPr lang="hy-AM" sz="4800" dirty="0" smtClean="0">
                <a:solidFill>
                  <a:schemeClr val="accent6">
                    <a:lumMod val="75000"/>
                  </a:schemeClr>
                </a:solidFill>
                <a:latin typeface="GHEA Grapalat" pitchFamily="50" charset="0"/>
                <a:cs typeface="Arial" panose="020B0604020202020204" pitchFamily="34" charset="0"/>
              </a:rPr>
              <a:t>ՄԻՋՈՑԱՌՄԱՆ </a:t>
            </a:r>
            <a:r>
              <a:rPr lang="hy-AM" sz="4800" dirty="0">
                <a:solidFill>
                  <a:schemeClr val="accent6">
                    <a:lumMod val="75000"/>
                  </a:schemeClr>
                </a:solidFill>
                <a:latin typeface="GHEA Grapalat" pitchFamily="50" charset="0"/>
                <a:cs typeface="Arial" panose="020B0604020202020204" pitchFamily="34" charset="0"/>
              </a:rPr>
              <a:t>ՇԱՀԱՌՈՒՆԵՐ</a:t>
            </a:r>
            <a:endParaRPr lang="en-US" sz="4800" dirty="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Ø"/>
            </a:pPr>
            <a:r>
              <a:rPr lang="hy-AM" sz="4800" dirty="0">
                <a:latin typeface="GHEA Grapalat" pitchFamily="50" charset="0"/>
                <a:cs typeface="Arial" panose="020B0604020202020204" pitchFamily="34" charset="0"/>
              </a:rPr>
              <a:t> Երևան քաղաքի բնակիչները, ինչպես նաև Երևան այցելող հյուրերը և զբոսաշրջիկները:</a:t>
            </a:r>
            <a:endParaRPr lang="en-US" sz="4800" dirty="0">
              <a:latin typeface="GHEA Grapalat" pitchFamily="50" charset="0"/>
              <a:cs typeface="Arial" panose="020B0604020202020204" pitchFamily="34" charset="0"/>
            </a:endParaRPr>
          </a:p>
          <a:p>
            <a:pPr marL="0" indent="0">
              <a:buNone/>
            </a:pPr>
            <a:r>
              <a:rPr lang="en-US" sz="4800" dirty="0" smtClean="0">
                <a:solidFill>
                  <a:schemeClr val="accent6">
                    <a:lumMod val="75000"/>
                  </a:schemeClr>
                </a:solidFill>
                <a:latin typeface="GHEA Grapalat" pitchFamily="50" charset="0"/>
                <a:cs typeface="Arial" panose="020B0604020202020204" pitchFamily="34" charset="0"/>
              </a:rPr>
              <a:t>ՈՉ </a:t>
            </a:r>
            <a:r>
              <a:rPr lang="en-US" sz="4800" dirty="0">
                <a:solidFill>
                  <a:schemeClr val="accent6">
                    <a:lumMod val="75000"/>
                  </a:schemeClr>
                </a:solidFill>
                <a:latin typeface="GHEA Grapalat" pitchFamily="50" charset="0"/>
                <a:cs typeface="Arial" panose="020B0604020202020204" pitchFamily="34" charset="0"/>
              </a:rPr>
              <a:t>ՖԻՆԱՆՍԱԿԱՆ ՑՈՒՑԱՆԻՇ</a:t>
            </a: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2019 </a:t>
            </a:r>
            <a:r>
              <a:rPr lang="en-US" sz="4800" dirty="0" err="1">
                <a:latin typeface="GHEA Grapalat" pitchFamily="50" charset="0"/>
                <a:cs typeface="Arial" panose="020B0604020202020204" pitchFamily="34" charset="0"/>
              </a:rPr>
              <a:t>թվականին</a:t>
            </a:r>
            <a:r>
              <a:rPr lang="en-US" sz="4800" dirty="0">
                <a:latin typeface="GHEA Grapalat" pitchFamily="50" charset="0"/>
                <a:cs typeface="Arial" panose="020B0604020202020204" pitchFamily="34" charset="0"/>
              </a:rPr>
              <a:t> </a:t>
            </a:r>
            <a:r>
              <a:rPr lang="hy-AM" sz="4800" dirty="0" smtClean="0">
                <a:latin typeface="GHEA Grapalat" pitchFamily="50" charset="0"/>
                <a:cs typeface="Arial" panose="020B0604020202020204" pitchFamily="34" charset="0"/>
              </a:rPr>
              <a:t>19</a:t>
            </a:r>
            <a:r>
              <a:rPr lang="en-US" sz="4800" dirty="0" smtClean="0">
                <a:latin typeface="GHEA Grapalat" pitchFamily="50" charset="0"/>
                <a:cs typeface="Arial" panose="020B0604020202020204" pitchFamily="34" charset="0"/>
              </a:rPr>
              <a:t>,</a:t>
            </a:r>
            <a:r>
              <a:rPr lang="hy-AM" sz="4800" dirty="0" smtClean="0">
                <a:latin typeface="GHEA Grapalat" pitchFamily="50" charset="0"/>
                <a:cs typeface="Arial" panose="020B0604020202020204" pitchFamily="34" charset="0"/>
              </a:rPr>
              <a:t>9 մլն </a:t>
            </a:r>
            <a:r>
              <a:rPr lang="hy-AM" sz="4800" dirty="0">
                <a:latin typeface="GHEA Grapalat" pitchFamily="50" charset="0"/>
                <a:cs typeface="Arial" panose="020B0604020202020204" pitchFamily="34" charset="0"/>
              </a:rPr>
              <a:t>ուղևոր</a:t>
            </a:r>
            <a:r>
              <a:rPr lang="en-US" sz="4800" dirty="0">
                <a:latin typeface="GHEA Grapalat" pitchFamily="50" charset="0"/>
                <a:cs typeface="Arial" panose="020B0604020202020204" pitchFamily="34" charset="0"/>
              </a:rPr>
              <a:t> </a:t>
            </a:r>
            <a:endParaRPr lang="hy-AM" sz="48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2020 </a:t>
            </a:r>
            <a:r>
              <a:rPr lang="en-US" sz="4800" dirty="0" err="1">
                <a:latin typeface="GHEA Grapalat" pitchFamily="50" charset="0"/>
                <a:cs typeface="Arial" panose="020B0604020202020204" pitchFamily="34" charset="0"/>
              </a:rPr>
              <a:t>թվականին</a:t>
            </a:r>
            <a:r>
              <a:rPr lang="en-US" sz="4800" dirty="0">
                <a:latin typeface="GHEA Grapalat" pitchFamily="50" charset="0"/>
                <a:cs typeface="Arial" panose="020B0604020202020204" pitchFamily="34" charset="0"/>
              </a:rPr>
              <a:t> </a:t>
            </a:r>
            <a:r>
              <a:rPr lang="hy-AM" sz="4800" dirty="0" smtClean="0">
                <a:latin typeface="GHEA Grapalat" pitchFamily="50" charset="0"/>
                <a:cs typeface="Arial" panose="020B0604020202020204" pitchFamily="34" charset="0"/>
              </a:rPr>
              <a:t>10</a:t>
            </a:r>
            <a:r>
              <a:rPr lang="en-US" sz="4800" dirty="0" smtClean="0">
                <a:latin typeface="GHEA Grapalat" pitchFamily="50" charset="0"/>
                <a:cs typeface="Arial" panose="020B0604020202020204" pitchFamily="34" charset="0"/>
              </a:rPr>
              <a:t>,</a:t>
            </a:r>
            <a:r>
              <a:rPr lang="hy-AM" sz="4800" dirty="0" smtClean="0">
                <a:latin typeface="GHEA Grapalat" pitchFamily="50" charset="0"/>
                <a:cs typeface="Arial" panose="020B0604020202020204" pitchFamily="34" charset="0"/>
              </a:rPr>
              <a:t>7 մլն </a:t>
            </a:r>
            <a:r>
              <a:rPr lang="hy-AM" sz="4800" dirty="0">
                <a:latin typeface="GHEA Grapalat" pitchFamily="50" charset="0"/>
                <a:cs typeface="Arial" panose="020B0604020202020204" pitchFamily="34" charset="0"/>
              </a:rPr>
              <a:t>ուղևոր</a:t>
            </a:r>
            <a:endParaRPr lang="en-US" sz="48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2021 </a:t>
            </a:r>
            <a:r>
              <a:rPr lang="en-US" sz="4800" dirty="0" err="1">
                <a:latin typeface="GHEA Grapalat" pitchFamily="50" charset="0"/>
                <a:cs typeface="Arial" panose="020B0604020202020204" pitchFamily="34" charset="0"/>
              </a:rPr>
              <a:t>թվականին</a:t>
            </a:r>
            <a:r>
              <a:rPr lang="hy-AM" sz="4800" dirty="0">
                <a:latin typeface="GHEA Grapalat" pitchFamily="50" charset="0"/>
                <a:cs typeface="Arial" panose="020B0604020202020204" pitchFamily="34" charset="0"/>
              </a:rPr>
              <a:t> </a:t>
            </a:r>
            <a:r>
              <a:rPr lang="hy-AM" sz="4800" dirty="0" smtClean="0">
                <a:latin typeface="GHEA Grapalat" pitchFamily="50" charset="0"/>
                <a:cs typeface="Arial" panose="020B0604020202020204" pitchFamily="34" charset="0"/>
              </a:rPr>
              <a:t>18</a:t>
            </a:r>
            <a:r>
              <a:rPr lang="en-US" sz="4800" dirty="0" smtClean="0">
                <a:latin typeface="GHEA Grapalat" pitchFamily="50" charset="0"/>
                <a:cs typeface="Arial" panose="020B0604020202020204" pitchFamily="34" charset="0"/>
              </a:rPr>
              <a:t>,</a:t>
            </a:r>
            <a:r>
              <a:rPr lang="hy-AM" sz="4800" dirty="0" smtClean="0">
                <a:latin typeface="GHEA Grapalat" pitchFamily="50" charset="0"/>
                <a:cs typeface="Arial" panose="020B0604020202020204" pitchFamily="34" charset="0"/>
              </a:rPr>
              <a:t>8</a:t>
            </a:r>
            <a:r>
              <a:rPr lang="en-US" sz="4800" dirty="0" smtClean="0">
                <a:latin typeface="GHEA Grapalat" pitchFamily="50" charset="0"/>
                <a:cs typeface="Arial" panose="020B0604020202020204" pitchFamily="34" charset="0"/>
              </a:rPr>
              <a:t> </a:t>
            </a:r>
            <a:r>
              <a:rPr lang="hy-AM" sz="4800" dirty="0" smtClean="0">
                <a:latin typeface="GHEA Grapalat" pitchFamily="50" charset="0"/>
                <a:cs typeface="Arial" panose="020B0604020202020204" pitchFamily="34" charset="0"/>
              </a:rPr>
              <a:t>մլն ուղևոր</a:t>
            </a: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202</a:t>
            </a:r>
            <a:r>
              <a:rPr lang="hy-AM" sz="4800" dirty="0">
                <a:latin typeface="GHEA Grapalat" pitchFamily="50" charset="0"/>
                <a:cs typeface="Arial" panose="020B0604020202020204" pitchFamily="34" charset="0"/>
              </a:rPr>
              <a:t>2</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թվականին</a:t>
            </a:r>
            <a:r>
              <a:rPr lang="hy-AM" sz="4800" dirty="0">
                <a:latin typeface="GHEA Grapalat" pitchFamily="50" charset="0"/>
                <a:cs typeface="Arial" panose="020B0604020202020204" pitchFamily="34" charset="0"/>
              </a:rPr>
              <a:t> 18,7</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մլն ուղևոր</a:t>
            </a:r>
            <a:endParaRPr lang="en-US" sz="4800" dirty="0">
              <a:latin typeface="GHEA Grapalat" pitchFamily="50" charset="0"/>
              <a:cs typeface="Arial" panose="020B0604020202020204" pitchFamily="34" charset="0"/>
            </a:endParaRPr>
          </a:p>
          <a:p>
            <a:pPr marL="0" indent="0">
              <a:buNone/>
            </a:pPr>
            <a:r>
              <a:rPr lang="en-US" sz="4800" dirty="0" smtClean="0">
                <a:solidFill>
                  <a:schemeClr val="accent6">
                    <a:lumMod val="75000"/>
                  </a:schemeClr>
                </a:solidFill>
                <a:latin typeface="GHEA Grapalat" pitchFamily="50" charset="0"/>
                <a:cs typeface="Arial" panose="020B0604020202020204" pitchFamily="34" charset="0"/>
              </a:rPr>
              <a:t>ՖԻՆԱՆՍԱԿԱՆ </a:t>
            </a:r>
            <a:r>
              <a:rPr lang="en-US" sz="4800" dirty="0">
                <a:solidFill>
                  <a:schemeClr val="accent6">
                    <a:lumMod val="75000"/>
                  </a:schemeClr>
                </a:solidFill>
                <a:latin typeface="GHEA Grapalat" pitchFamily="50" charset="0"/>
                <a:cs typeface="Arial" panose="020B0604020202020204" pitchFamily="34" charset="0"/>
              </a:rPr>
              <a:t>ՑՈՒՑԱՆԻՇ</a:t>
            </a: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2019 </a:t>
            </a:r>
            <a:r>
              <a:rPr lang="en-US" sz="4800" dirty="0" err="1">
                <a:latin typeface="GHEA Grapalat" pitchFamily="50" charset="0"/>
                <a:cs typeface="Arial" panose="020B0604020202020204" pitchFamily="34" charset="0"/>
              </a:rPr>
              <a:t>թվականին</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516</a:t>
            </a:r>
            <a:r>
              <a:rPr lang="en-US" sz="4800" dirty="0">
                <a:latin typeface="GHEA Grapalat" pitchFamily="50" charset="0"/>
                <a:cs typeface="Arial" panose="020B0604020202020204" pitchFamily="34" charset="0"/>
              </a:rPr>
              <a:t>.</a:t>
            </a:r>
            <a:r>
              <a:rPr lang="hy-AM" sz="4800" dirty="0">
                <a:latin typeface="GHEA Grapalat" pitchFamily="50" charset="0"/>
                <a:cs typeface="Arial" panose="020B0604020202020204" pitchFamily="34" charset="0"/>
              </a:rPr>
              <a:t>9</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մլն</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դրամ</a:t>
            </a:r>
            <a:endParaRPr lang="en-US" sz="48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2020 </a:t>
            </a:r>
            <a:r>
              <a:rPr lang="en-US" sz="4800" dirty="0" err="1">
                <a:latin typeface="GHEA Grapalat" pitchFamily="50" charset="0"/>
                <a:cs typeface="Arial" panose="020B0604020202020204" pitchFamily="34" charset="0"/>
              </a:rPr>
              <a:t>թվականին</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 0 դրամ</a:t>
            </a: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2021 </a:t>
            </a:r>
            <a:r>
              <a:rPr lang="en-US" sz="4800" dirty="0" err="1">
                <a:latin typeface="GHEA Grapalat" pitchFamily="50" charset="0"/>
                <a:cs typeface="Arial" panose="020B0604020202020204" pitchFamily="34" charset="0"/>
              </a:rPr>
              <a:t>թվականին</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757</a:t>
            </a:r>
            <a:r>
              <a:rPr lang="en-US" sz="4800" dirty="0">
                <a:latin typeface="GHEA Grapalat" pitchFamily="50" charset="0"/>
                <a:cs typeface="Arial" panose="020B0604020202020204" pitchFamily="34" charset="0"/>
              </a:rPr>
              <a:t>.</a:t>
            </a:r>
            <a:r>
              <a:rPr lang="hy-AM" sz="4800" dirty="0">
                <a:latin typeface="GHEA Grapalat" pitchFamily="50" charset="0"/>
                <a:cs typeface="Arial" panose="020B0604020202020204" pitchFamily="34" charset="0"/>
              </a:rPr>
              <a:t>9</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մլն</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դրամ</a:t>
            </a:r>
            <a:endParaRPr lang="hy-AM" sz="48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4800" dirty="0">
                <a:latin typeface="GHEA Grapalat" pitchFamily="50" charset="0"/>
                <a:cs typeface="Arial" panose="020B0604020202020204" pitchFamily="34" charset="0"/>
              </a:rPr>
              <a:t>202</a:t>
            </a:r>
            <a:r>
              <a:rPr lang="hy-AM" sz="4800" dirty="0">
                <a:latin typeface="GHEA Grapalat" pitchFamily="50" charset="0"/>
                <a:cs typeface="Arial" panose="020B0604020202020204" pitchFamily="34" charset="0"/>
              </a:rPr>
              <a:t>2</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թվականին</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1,583</a:t>
            </a:r>
            <a:r>
              <a:rPr lang="en-US" sz="4800" dirty="0">
                <a:latin typeface="GHEA Grapalat" pitchFamily="50" charset="0"/>
                <a:cs typeface="Arial" panose="020B0604020202020204" pitchFamily="34" charset="0"/>
              </a:rPr>
              <a:t>.</a:t>
            </a:r>
            <a:r>
              <a:rPr lang="hy-AM" sz="4800" dirty="0">
                <a:latin typeface="GHEA Grapalat" pitchFamily="50" charset="0"/>
                <a:cs typeface="Arial" panose="020B0604020202020204" pitchFamily="34" charset="0"/>
              </a:rPr>
              <a:t>1</a:t>
            </a:r>
            <a:r>
              <a:rPr lang="en-US" sz="4800" dirty="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մլն</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դրամ</a:t>
            </a:r>
            <a:endParaRPr lang="hy-AM" sz="4800" dirty="0">
              <a:latin typeface="GHEA Grapalat" pitchFamily="50" charset="0"/>
              <a:cs typeface="Arial" panose="020B0604020202020204" pitchFamily="34" charset="0"/>
            </a:endParaRPr>
          </a:p>
          <a:p>
            <a:endParaRPr lang="hy-AM" dirty="0" smtClean="0"/>
          </a:p>
          <a:p>
            <a:endParaRPr lang="hy-AM" dirty="0"/>
          </a:p>
          <a:p>
            <a:endParaRPr lang="hy-AM" dirty="0" smtClean="0"/>
          </a:p>
          <a:p>
            <a:endParaRPr lang="hy-AM" dirty="0"/>
          </a:p>
          <a:p>
            <a:endParaRPr lang="hy-AM" dirty="0" smtClean="0"/>
          </a:p>
          <a:p>
            <a:endParaRPr lang="hy-AM" dirty="0"/>
          </a:p>
          <a:p>
            <a:endParaRPr lang="hy-AM" dirty="0" smtClean="0"/>
          </a:p>
          <a:p>
            <a:endParaRPr lang="en-US" dirty="0"/>
          </a:p>
        </p:txBody>
      </p:sp>
      <p:sp>
        <p:nvSpPr>
          <p:cNvPr id="5" name="Slide Number Placeholder 4">
            <a:extLst>
              <a:ext uri="{FF2B5EF4-FFF2-40B4-BE49-F238E27FC236}">
                <a16:creationId xmlns:a16="http://schemas.microsoft.com/office/drawing/2014/main" xmlns="" id="{36F19764-CD88-44FD-8916-C31C9E6E8EEC}"/>
              </a:ext>
            </a:extLst>
          </p:cNvPr>
          <p:cNvSpPr>
            <a:spLocks noGrp="1"/>
          </p:cNvSpPr>
          <p:nvPr>
            <p:ph type="sldNum" sz="quarter" idx="12"/>
          </p:nvPr>
        </p:nvSpPr>
        <p:spPr>
          <a:xfrm>
            <a:off x="8458200" y="6400800"/>
            <a:ext cx="554832" cy="372269"/>
          </a:xfrm>
        </p:spPr>
        <p:txBody>
          <a:bodyPr/>
          <a:lstStyle/>
          <a:p>
            <a:fld id="{030B7EF0-EE9E-4962-B5F4-8354B15D9BA2}" type="slidenum">
              <a:rPr lang="en-US" smtClean="0"/>
              <a:t>108</a:t>
            </a:fld>
            <a:endParaRPr lang="en-US" dirty="0"/>
          </a:p>
        </p:txBody>
      </p:sp>
      <p:sp>
        <p:nvSpPr>
          <p:cNvPr id="2" name="Заголовок 1"/>
          <p:cNvSpPr>
            <a:spLocks noGrp="1"/>
          </p:cNvSpPr>
          <p:nvPr>
            <p:ph type="title"/>
          </p:nvPr>
        </p:nvSpPr>
        <p:spPr>
          <a:xfrm>
            <a:off x="628650" y="365125"/>
            <a:ext cx="7886700" cy="777875"/>
          </a:xfrm>
        </p:spPr>
        <p:txBody>
          <a:bodyPr>
            <a:noAutofit/>
          </a:bodyPr>
          <a:lstStyle/>
          <a:p>
            <a:pPr algn="ctr"/>
            <a:r>
              <a:rPr lang="hy-AM" sz="13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300" b="1" dirty="0" smtClean="0">
                <a:solidFill>
                  <a:schemeClr val="accent6">
                    <a:lumMod val="75000"/>
                  </a:schemeClr>
                </a:solidFill>
                <a:latin typeface="Arial" panose="020B0604020202020204" pitchFamily="34" charset="0"/>
                <a:cs typeface="Arial" panose="020B0604020202020204" pitchFamily="34" charset="0"/>
              </a:rPr>
              <a:t>/</a:t>
            </a:r>
            <a:r>
              <a:rPr lang="hy-AM" sz="1300" b="1" dirty="0" smtClean="0">
                <a:solidFill>
                  <a:schemeClr val="accent6">
                    <a:lumMod val="75000"/>
                  </a:schemeClr>
                </a:solidFill>
                <a:latin typeface="Arial" panose="020B0604020202020204" pitchFamily="34" charset="0"/>
                <a:cs typeface="Arial" panose="020B0604020202020204" pitchFamily="34" charset="0"/>
              </a:rPr>
              <a:t>ՄԻՋՈՑԱՌՈՒՄ</a:t>
            </a:r>
            <a:r>
              <a:rPr lang="en-US" sz="1300" b="1" dirty="0" smtClean="0">
                <a:solidFill>
                  <a:schemeClr val="accent6">
                    <a:lumMod val="75000"/>
                  </a:schemeClr>
                </a:solidFill>
                <a:latin typeface="Arial" panose="020B0604020202020204" pitchFamily="34" charset="0"/>
                <a:cs typeface="Arial" panose="020B0604020202020204" pitchFamily="34" charset="0"/>
              </a:rPr>
              <a:t> 1</a:t>
            </a:r>
            <a:r>
              <a:rPr lang="hy-AM" sz="1300" b="1" dirty="0" smtClean="0">
                <a:solidFill>
                  <a:schemeClr val="accent6">
                    <a:lumMod val="75000"/>
                  </a:schemeClr>
                </a:solidFill>
                <a:latin typeface="Arial" panose="020B0604020202020204" pitchFamily="34" charset="0"/>
                <a:cs typeface="Arial" panose="020B0604020202020204" pitchFamily="34" charset="0"/>
              </a:rPr>
              <a:t>157</a:t>
            </a:r>
            <a:r>
              <a:rPr lang="en-US" sz="1300" b="1" dirty="0" smtClean="0">
                <a:solidFill>
                  <a:schemeClr val="accent6">
                    <a:lumMod val="75000"/>
                  </a:schemeClr>
                </a:solidFill>
                <a:latin typeface="Arial" panose="020B0604020202020204" pitchFamily="34" charset="0"/>
                <a:cs typeface="Arial" panose="020B0604020202020204" pitchFamily="34" charset="0"/>
              </a:rPr>
              <a:t>/1</a:t>
            </a:r>
            <a:r>
              <a:rPr lang="hy-AM" sz="1300" b="1" dirty="0" smtClean="0">
                <a:solidFill>
                  <a:schemeClr val="accent6">
                    <a:lumMod val="75000"/>
                  </a:schemeClr>
                </a:solidFill>
                <a:latin typeface="Arial" panose="020B0604020202020204" pitchFamily="34" charset="0"/>
                <a:cs typeface="Arial" panose="020B0604020202020204" pitchFamily="34" charset="0"/>
              </a:rPr>
              <a:t>2014</a:t>
            </a:r>
            <a:r>
              <a:rPr lang="en-US" sz="1300" b="1" dirty="0">
                <a:solidFill>
                  <a:schemeClr val="accent6">
                    <a:lumMod val="75000"/>
                  </a:schemeClr>
                </a:solidFill>
                <a:latin typeface="Arial" panose="020B0604020202020204" pitchFamily="34" charset="0"/>
                <a:cs typeface="Arial" panose="020B0604020202020204" pitchFamily="34" charset="0"/>
              </a:rPr>
              <a:t/>
            </a:r>
            <a:br>
              <a:rPr lang="en-US" sz="1300" b="1" dirty="0">
                <a:solidFill>
                  <a:schemeClr val="accent6">
                    <a:lumMod val="75000"/>
                  </a:schemeClr>
                </a:solidFill>
                <a:latin typeface="Arial" panose="020B0604020202020204" pitchFamily="34" charset="0"/>
                <a:cs typeface="Arial" panose="020B0604020202020204" pitchFamily="34" charset="0"/>
              </a:rPr>
            </a:br>
            <a:r>
              <a:rPr lang="hy-AM" sz="1300" b="1" dirty="0" smtClean="0">
                <a:latin typeface="Arial" panose="020B0604020202020204" pitchFamily="34" charset="0"/>
                <a:ea typeface="+mn-ea"/>
                <a:cs typeface="Arial" panose="020B0604020202020204" pitchFamily="34" charset="0"/>
              </a:rPr>
              <a:t>Եվրոպական </a:t>
            </a:r>
            <a:r>
              <a:rPr lang="hy-AM" sz="1300" b="1" dirty="0">
                <a:latin typeface="Arial" panose="020B0604020202020204" pitchFamily="34" charset="0"/>
                <a:ea typeface="+mn-ea"/>
                <a:cs typeface="Arial" panose="020B0604020202020204" pitchFamily="34" charset="0"/>
              </a:rPr>
              <a:t>միության հարևանության ներդրումային բանկի աջակցությամբ իրականացվող Երևանի մետրոպոլիտենի վերակառուցման երկրորդ դրամաշնորհային ծրագիր </a:t>
            </a:r>
            <a:r>
              <a:rPr lang="en-US" sz="1300" b="1" dirty="0">
                <a:latin typeface="Arial" panose="020B0604020202020204" pitchFamily="34" charset="0"/>
                <a:ea typeface="+mn-ea"/>
                <a:cs typeface="Arial" panose="020B0604020202020204" pitchFamily="34" charset="0"/>
              </a:rPr>
              <a:t/>
            </a:r>
            <a:br>
              <a:rPr lang="en-US" sz="1300" b="1" dirty="0">
                <a:latin typeface="Arial" panose="020B0604020202020204" pitchFamily="34" charset="0"/>
                <a:ea typeface="+mn-ea"/>
                <a:cs typeface="Arial" panose="020B0604020202020204" pitchFamily="34" charset="0"/>
              </a:rPr>
            </a:br>
            <a:endParaRPr lang="en-US" sz="1300" b="1"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7327938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684" y="854075"/>
            <a:ext cx="8201025" cy="5241926"/>
          </a:xfrm>
        </p:spPr>
        <p:txBody>
          <a:bodyPr>
            <a:noAutofit/>
          </a:bodyPr>
          <a:lstStyle/>
          <a:p>
            <a:pPr marL="0" indent="0" algn="just">
              <a:buNone/>
            </a:pPr>
            <a:r>
              <a:rPr lang="en-US" sz="1200" dirty="0" smtClean="0">
                <a:solidFill>
                  <a:schemeClr val="accent6">
                    <a:lumMod val="75000"/>
                  </a:schemeClr>
                </a:solidFill>
                <a:latin typeface="GHEA Grapalat" pitchFamily="50" charset="0"/>
                <a:cs typeface="Arial" panose="020B0604020202020204" pitchFamily="34" charset="0"/>
              </a:rPr>
              <a:t>ՆՊԱՏԱԿԸ </a:t>
            </a:r>
            <a:r>
              <a:rPr lang="en-US" sz="1200" dirty="0">
                <a:solidFill>
                  <a:schemeClr val="accent6">
                    <a:lumMod val="75000"/>
                  </a:schemeClr>
                </a:solidFill>
                <a:latin typeface="GHEA Grapalat" pitchFamily="50" charset="0"/>
                <a:cs typeface="Arial" panose="020B0604020202020204" pitchFamily="34" charset="0"/>
              </a:rPr>
              <a:t>ԵՎ ՆԿԱՐԱԳՐՈՒԹՅՈՒՆԸ </a:t>
            </a:r>
            <a:endParaRPr lang="hy-AM" sz="1200" dirty="0">
              <a:latin typeface="GHEA Grapalat" pitchFamily="50" charset="0"/>
              <a:cs typeface="Arial" panose="020B0604020202020204" pitchFamily="34" charset="0"/>
            </a:endParaRPr>
          </a:p>
          <a:p>
            <a:pPr marL="0" indent="0" algn="just">
              <a:buNone/>
            </a:pPr>
            <a:r>
              <a:rPr lang="hy-AM" sz="1100" dirty="0" smtClean="0">
                <a:latin typeface="GHEA Grapalat" pitchFamily="50" charset="0"/>
                <a:cs typeface="Arial" panose="020B0604020202020204" pitchFamily="34" charset="0"/>
              </a:rPr>
              <a:t>Մետրոյի </a:t>
            </a:r>
            <a:r>
              <a:rPr lang="hy-AM" sz="1100" dirty="0">
                <a:latin typeface="GHEA Grapalat" pitchFamily="50" charset="0"/>
                <a:cs typeface="Arial" panose="020B0604020202020204" pitchFamily="34" charset="0"/>
              </a:rPr>
              <a:t>վագոնների կապիտալ վերանորոգում և արդիականացում, գնացքների մեքենավարների համար ուսուցման վարժասարքի նախագծում, մատակարարում և մոնտաժ, հրշեջ սարքավորումների մատակարարում, մետրոյի վագոնների լվացման սարքավորման նախագծում, մատակարարում և մոնտաժ, գոյություն ունեցող դրենաժային թունելի վերականգնում և երկարացում 930 մետրով, մետրոյի վազորդային թունելներում դատարկությունների լցոնում, հակակոռոզիոն աշխատանքներ, ամրակապի դետալների մատակարարում։դրենաժային թունելի երկարացում, ինչը թույլ կտա գրեթե ամբողջովին չորացնել մետրոյի վազորդային թունելները, ազատվել ստորգետնյա ջրերի պատճառով առկա բարձր խոնավությունից, զգալիորեն ավելացնել կարևոր ենթակառուցվածքների՝ ամրակապերի, մալուխների, այլ մետաղյա էլեմենտների, սարք-սարքավորումների ծառայության ժամկետները, և հետևաբար, զգալի գումարներ խնայել։ Միաժամանակ, հնարավոր կլինի հասնել զգալի խնայողությունների՝ ներհոսող ջրի արտամղման համար էլեկտրաէներգիայի և Վեոլիա Ջրին կոյուղատարերով արտամղված ջրի համար կատարվող ծախսերի կրճատման հաշվին: Մեծ չափով կկրճատվեն նաև պոմպակայանների տեխսպասարկման վրա ծախսվող գումարները։ Ծրագրերի բոլոր բաղադրիչներն ավարտված են, բացառությամբ դրենաժային թունելը, </a:t>
            </a:r>
            <a:r>
              <a:rPr lang="hy-AM" sz="1100" dirty="0" smtClean="0">
                <a:latin typeface="GHEA Grapalat" pitchFamily="50" charset="0"/>
                <a:cs typeface="Arial" panose="020B0604020202020204" pitchFamily="34" charset="0"/>
              </a:rPr>
              <a:t>որն իրականացման </a:t>
            </a:r>
            <a:r>
              <a:rPr lang="hy-AM" sz="1100" dirty="0">
                <a:latin typeface="GHEA Grapalat" pitchFamily="50" charset="0"/>
                <a:cs typeface="Arial" panose="020B0604020202020204" pitchFamily="34" charset="0"/>
              </a:rPr>
              <a:t>ընթացքում է,մինչ օրս դրենաժային թունելը երկարել է 680 մետրով։</a:t>
            </a:r>
            <a:endParaRPr lang="en-US" sz="1100" dirty="0">
              <a:latin typeface="GHEA Grapalat" pitchFamily="50" charset="0"/>
              <a:cs typeface="Arial" panose="020B0604020202020204" pitchFamily="34" charset="0"/>
            </a:endParaRPr>
          </a:p>
          <a:p>
            <a:pPr marL="0" indent="0">
              <a:buNone/>
            </a:pPr>
            <a:r>
              <a:rPr lang="hy-AM" sz="1200" dirty="0">
                <a:solidFill>
                  <a:schemeClr val="accent6">
                    <a:lumMod val="75000"/>
                  </a:schemeClr>
                </a:solidFill>
                <a:latin typeface="GHEA Grapalat" pitchFamily="50" charset="0"/>
                <a:cs typeface="Arial" panose="020B0604020202020204" pitchFamily="34" charset="0"/>
              </a:rPr>
              <a:t>ՄԻՋՈՑԱՌՄԱՆ ՇԱՀԱՌՈՒՆԵՐ</a:t>
            </a:r>
            <a:endParaRPr lang="en-US" sz="1200" dirty="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Ø"/>
            </a:pPr>
            <a:r>
              <a:rPr lang="hy-AM" sz="1200" dirty="0">
                <a:latin typeface="GHEA Grapalat" pitchFamily="50" charset="0"/>
                <a:cs typeface="Arial" panose="020B0604020202020204" pitchFamily="34" charset="0"/>
              </a:rPr>
              <a:t> Երևան քաղաքի բնակիչները, ինչպես նաև Երևան այցելող հյուրերը և զբոսաշրջիկները:</a:t>
            </a:r>
            <a:endParaRPr lang="en-US" sz="1200" dirty="0">
              <a:latin typeface="GHEA Grapalat" pitchFamily="50" charset="0"/>
              <a:cs typeface="Arial" panose="020B0604020202020204" pitchFamily="34" charset="0"/>
            </a:endParaRPr>
          </a:p>
          <a:p>
            <a:pPr marL="0" indent="0">
              <a:buNone/>
            </a:pPr>
            <a:r>
              <a:rPr lang="en-US" sz="1200" dirty="0">
                <a:solidFill>
                  <a:schemeClr val="accent6">
                    <a:lumMod val="75000"/>
                  </a:schemeClr>
                </a:solidFill>
                <a:latin typeface="GHEA Grapalat" pitchFamily="50" charset="0"/>
                <a:cs typeface="Arial" panose="020B0604020202020204" pitchFamily="34" charset="0"/>
              </a:rPr>
              <a:t>ՈՉ ՖԻՆԱՆՍԱԿԱՆ ՑՈՒՑԱՆԻՇ</a:t>
            </a:r>
          </a:p>
          <a:p>
            <a:pPr marL="285750" indent="-285750">
              <a:buFont typeface="Wingdings" panose="05000000000000000000" pitchFamily="2" charset="2"/>
              <a:buChar char="§"/>
            </a:pPr>
            <a:r>
              <a:rPr lang="en-US" sz="1200" dirty="0">
                <a:latin typeface="GHEA Grapalat" pitchFamily="50" charset="0"/>
                <a:cs typeface="Arial" panose="020B0604020202020204" pitchFamily="34" charset="0"/>
              </a:rPr>
              <a:t>2019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19,9 մլն </a:t>
            </a:r>
            <a:r>
              <a:rPr lang="hy-AM" sz="1200" dirty="0">
                <a:latin typeface="GHEA Grapalat" pitchFamily="50" charset="0"/>
                <a:cs typeface="Arial" panose="020B0604020202020204" pitchFamily="34" charset="0"/>
              </a:rPr>
              <a:t>ուղևոր</a:t>
            </a:r>
            <a:r>
              <a:rPr lang="en-US" sz="1200" dirty="0">
                <a:latin typeface="GHEA Grapalat" pitchFamily="50" charset="0"/>
                <a:cs typeface="Arial" panose="020B0604020202020204" pitchFamily="34" charset="0"/>
              </a:rPr>
              <a:t> </a:t>
            </a:r>
            <a:endParaRPr lang="hy-AM" sz="12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1200" dirty="0">
                <a:latin typeface="GHEA Grapalat" pitchFamily="50" charset="0"/>
                <a:cs typeface="Arial" panose="020B0604020202020204" pitchFamily="34" charset="0"/>
              </a:rPr>
              <a:t>2020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10,7 մլն </a:t>
            </a:r>
            <a:r>
              <a:rPr lang="hy-AM" sz="1200" dirty="0">
                <a:latin typeface="GHEA Grapalat" pitchFamily="50" charset="0"/>
                <a:cs typeface="Arial" panose="020B0604020202020204" pitchFamily="34" charset="0"/>
              </a:rPr>
              <a:t>ուղևոր</a:t>
            </a:r>
            <a:endParaRPr lang="en-US" sz="12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1200" dirty="0">
                <a:latin typeface="GHEA Grapalat" pitchFamily="50" charset="0"/>
                <a:cs typeface="Arial" panose="020B0604020202020204" pitchFamily="34" charset="0"/>
              </a:rPr>
              <a:t>2021 </a:t>
            </a:r>
            <a:r>
              <a:rPr lang="en-US" sz="1200" dirty="0" err="1">
                <a:latin typeface="GHEA Grapalat" pitchFamily="50" charset="0"/>
                <a:cs typeface="Arial" panose="020B0604020202020204" pitchFamily="34" charset="0"/>
              </a:rPr>
              <a:t>թվականին</a:t>
            </a:r>
            <a:r>
              <a:rPr lang="hy-AM"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18,8</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մլն ուղևոր</a:t>
            </a:r>
          </a:p>
          <a:p>
            <a:pPr marL="285750" indent="-285750">
              <a:buFont typeface="Wingdings" panose="05000000000000000000" pitchFamily="2" charset="2"/>
              <a:buChar char="§"/>
            </a:pPr>
            <a:r>
              <a:rPr lang="en-US" sz="1200" dirty="0" smtClean="0">
                <a:latin typeface="GHEA Grapalat" pitchFamily="50" charset="0"/>
                <a:cs typeface="Arial" panose="020B0604020202020204" pitchFamily="34" charset="0"/>
              </a:rPr>
              <a:t>202</a:t>
            </a:r>
            <a:r>
              <a:rPr lang="hy-AM" sz="1200" dirty="0" smtClean="0">
                <a:latin typeface="GHEA Grapalat" pitchFamily="50" charset="0"/>
                <a:cs typeface="Arial" panose="020B0604020202020204" pitchFamily="34" charset="0"/>
              </a:rPr>
              <a:t>2</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թվականին</a:t>
            </a:r>
            <a:r>
              <a:rPr lang="hy-AM"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18,7</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մլն ուղևոր</a:t>
            </a:r>
            <a:endParaRPr lang="en-US" sz="1200" dirty="0">
              <a:latin typeface="GHEA Grapalat" pitchFamily="50" charset="0"/>
              <a:cs typeface="Arial" panose="020B0604020202020204" pitchFamily="34" charset="0"/>
            </a:endParaRPr>
          </a:p>
          <a:p>
            <a:pPr marL="0" indent="0">
              <a:buNone/>
            </a:pPr>
            <a:r>
              <a:rPr lang="en-US" sz="1200" dirty="0">
                <a:solidFill>
                  <a:schemeClr val="accent6">
                    <a:lumMod val="75000"/>
                  </a:schemeClr>
                </a:solidFill>
                <a:latin typeface="GHEA Grapalat" pitchFamily="50" charset="0"/>
                <a:cs typeface="Arial" panose="020B0604020202020204" pitchFamily="34" charset="0"/>
              </a:rPr>
              <a:t>ՖԻՆԱՆՍԱԿԱՆ ՑՈՒՑԱՆԻՇ</a:t>
            </a:r>
          </a:p>
          <a:p>
            <a:pPr marL="285750" indent="-285750">
              <a:buFont typeface="Wingdings" panose="05000000000000000000" pitchFamily="2" charset="2"/>
              <a:buChar char="§"/>
            </a:pPr>
            <a:r>
              <a:rPr lang="en-US" sz="1200" dirty="0">
                <a:latin typeface="GHEA Grapalat" pitchFamily="50" charset="0"/>
                <a:cs typeface="Arial" panose="020B0604020202020204" pitchFamily="34" charset="0"/>
              </a:rPr>
              <a:t>2019 </a:t>
            </a:r>
            <a:r>
              <a:rPr lang="en-US" sz="1200" dirty="0" err="1" smtClean="0">
                <a:latin typeface="GHEA Grapalat" pitchFamily="50" charset="0"/>
                <a:cs typeface="Arial" panose="020B0604020202020204" pitchFamily="34" charset="0"/>
              </a:rPr>
              <a:t>թվականին</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516</a:t>
            </a:r>
            <a:r>
              <a:rPr lang="en-US" sz="1200" dirty="0" smtClean="0">
                <a:latin typeface="GHEA Grapalat" pitchFamily="50" charset="0"/>
                <a:cs typeface="Arial" panose="020B0604020202020204" pitchFamily="34" charset="0"/>
              </a:rPr>
              <a:t>.</a:t>
            </a:r>
            <a:r>
              <a:rPr lang="hy-AM" sz="1200" dirty="0" smtClean="0">
                <a:latin typeface="GHEA Grapalat" pitchFamily="50" charset="0"/>
                <a:cs typeface="Arial" panose="020B0604020202020204" pitchFamily="34" charset="0"/>
              </a:rPr>
              <a:t>9</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մլն</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դրամ</a:t>
            </a:r>
            <a:endParaRPr lang="en-US" sz="12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1200" dirty="0">
                <a:latin typeface="GHEA Grapalat" pitchFamily="50" charset="0"/>
                <a:cs typeface="Arial" panose="020B0604020202020204" pitchFamily="34" charset="0"/>
              </a:rPr>
              <a:t>2020 </a:t>
            </a:r>
            <a:r>
              <a:rPr lang="en-US" sz="1200" dirty="0" err="1" smtClean="0">
                <a:latin typeface="GHEA Grapalat" pitchFamily="50" charset="0"/>
                <a:cs typeface="Arial" panose="020B0604020202020204" pitchFamily="34" charset="0"/>
              </a:rPr>
              <a:t>թվականին</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 0 դրամ</a:t>
            </a:r>
            <a:endParaRPr lang="hy-AM" sz="1200" dirty="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1200" dirty="0">
                <a:latin typeface="GHEA Grapalat" pitchFamily="50" charset="0"/>
                <a:cs typeface="Arial" panose="020B0604020202020204" pitchFamily="34" charset="0"/>
              </a:rPr>
              <a:t>2021 </a:t>
            </a:r>
            <a:r>
              <a:rPr lang="en-US" sz="1200" dirty="0" err="1" smtClean="0">
                <a:latin typeface="GHEA Grapalat" pitchFamily="50" charset="0"/>
                <a:cs typeface="Arial" panose="020B0604020202020204" pitchFamily="34" charset="0"/>
              </a:rPr>
              <a:t>թվականին</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757</a:t>
            </a:r>
            <a:r>
              <a:rPr lang="en-US" sz="1200" dirty="0" smtClean="0">
                <a:latin typeface="GHEA Grapalat" pitchFamily="50" charset="0"/>
                <a:cs typeface="Arial" panose="020B0604020202020204" pitchFamily="34" charset="0"/>
              </a:rPr>
              <a:t>.</a:t>
            </a:r>
            <a:r>
              <a:rPr lang="hy-AM" sz="1200" dirty="0" smtClean="0">
                <a:latin typeface="GHEA Grapalat" pitchFamily="50" charset="0"/>
                <a:cs typeface="Arial" panose="020B0604020202020204" pitchFamily="34" charset="0"/>
              </a:rPr>
              <a:t>9</a:t>
            </a:r>
            <a:r>
              <a:rPr lang="en-US" sz="1200" dirty="0" smtClean="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մլն</a:t>
            </a:r>
            <a:r>
              <a:rPr lang="en-US" sz="1200" dirty="0" smtClean="0">
                <a:latin typeface="GHEA Grapalat" pitchFamily="50" charset="0"/>
                <a:cs typeface="Arial" panose="020B0604020202020204" pitchFamily="34" charset="0"/>
              </a:rPr>
              <a:t> </a:t>
            </a:r>
            <a:r>
              <a:rPr lang="en-US" sz="1200" dirty="0" err="1" smtClean="0">
                <a:latin typeface="GHEA Grapalat" pitchFamily="50" charset="0"/>
                <a:cs typeface="Arial" panose="020B0604020202020204" pitchFamily="34" charset="0"/>
              </a:rPr>
              <a:t>դրամ</a:t>
            </a:r>
            <a:endParaRPr lang="hy-AM" sz="1200" dirty="0" smtClean="0">
              <a:latin typeface="GHEA Grapalat" pitchFamily="50" charset="0"/>
              <a:cs typeface="Arial" panose="020B0604020202020204" pitchFamily="34" charset="0"/>
            </a:endParaRPr>
          </a:p>
          <a:p>
            <a:pPr marL="285750" indent="-285750">
              <a:buFont typeface="Wingdings" panose="05000000000000000000" pitchFamily="2" charset="2"/>
              <a:buChar char="§"/>
            </a:pPr>
            <a:r>
              <a:rPr lang="en-US" sz="1200" dirty="0" smtClean="0">
                <a:latin typeface="GHEA Grapalat" pitchFamily="50" charset="0"/>
                <a:cs typeface="Arial" panose="020B0604020202020204" pitchFamily="34" charset="0"/>
              </a:rPr>
              <a:t>202</a:t>
            </a:r>
            <a:r>
              <a:rPr lang="hy-AM" sz="1200" dirty="0" smtClean="0">
                <a:latin typeface="GHEA Grapalat" pitchFamily="50" charset="0"/>
                <a:cs typeface="Arial" panose="020B0604020202020204" pitchFamily="34" charset="0"/>
              </a:rPr>
              <a:t>2</a:t>
            </a:r>
            <a:r>
              <a:rPr lang="en-US" sz="1200" dirty="0" smtClean="0">
                <a:latin typeface="GHEA Grapalat" pitchFamily="50" charset="0"/>
                <a:cs typeface="Arial" panose="020B0604020202020204" pitchFamily="34" charset="0"/>
              </a:rPr>
              <a:t> </a:t>
            </a:r>
            <a:r>
              <a:rPr lang="en-US" sz="1200" dirty="0" err="1">
                <a:latin typeface="GHEA Grapalat" pitchFamily="50" charset="0"/>
                <a:cs typeface="Arial" panose="020B0604020202020204" pitchFamily="34" charset="0"/>
              </a:rPr>
              <a:t>թվականին</a:t>
            </a:r>
            <a:r>
              <a:rPr lang="en-US" sz="1200" dirty="0">
                <a:latin typeface="GHEA Grapalat" pitchFamily="50" charset="0"/>
                <a:cs typeface="Arial" panose="020B0604020202020204" pitchFamily="34" charset="0"/>
              </a:rPr>
              <a:t> </a:t>
            </a:r>
            <a:r>
              <a:rPr lang="hy-AM" sz="1200" dirty="0" smtClean="0">
                <a:latin typeface="GHEA Grapalat" pitchFamily="50" charset="0"/>
                <a:cs typeface="Arial" panose="020B0604020202020204" pitchFamily="34" charset="0"/>
              </a:rPr>
              <a:t>1,583</a:t>
            </a:r>
            <a:r>
              <a:rPr lang="en-US" sz="1200" dirty="0" smtClean="0">
                <a:latin typeface="GHEA Grapalat" pitchFamily="50" charset="0"/>
                <a:cs typeface="Arial" panose="020B0604020202020204" pitchFamily="34" charset="0"/>
              </a:rPr>
              <a:t>.</a:t>
            </a:r>
            <a:r>
              <a:rPr lang="hy-AM" sz="1200" dirty="0" smtClean="0">
                <a:latin typeface="GHEA Grapalat" pitchFamily="50" charset="0"/>
                <a:cs typeface="Arial" panose="020B0604020202020204" pitchFamily="34" charset="0"/>
              </a:rPr>
              <a:t>1</a:t>
            </a:r>
            <a:r>
              <a:rPr lang="en-US" sz="1200" dirty="0" smtClean="0">
                <a:latin typeface="GHEA Grapalat" pitchFamily="50" charset="0"/>
                <a:cs typeface="Arial" panose="020B0604020202020204" pitchFamily="34" charset="0"/>
              </a:rPr>
              <a:t> </a:t>
            </a:r>
            <a:r>
              <a:rPr lang="hy-AM" sz="1200" dirty="0">
                <a:latin typeface="GHEA Grapalat" pitchFamily="50" charset="0"/>
                <a:cs typeface="Arial" panose="020B0604020202020204" pitchFamily="34" charset="0"/>
              </a:rPr>
              <a:t>մլն</a:t>
            </a:r>
            <a:r>
              <a:rPr lang="en-US" sz="1200" dirty="0">
                <a:latin typeface="GHEA Grapalat" pitchFamily="50" charset="0"/>
                <a:cs typeface="Arial" panose="020B0604020202020204" pitchFamily="34" charset="0"/>
              </a:rPr>
              <a:t> </a:t>
            </a:r>
            <a:r>
              <a:rPr lang="en-US" sz="1200" dirty="0" err="1" smtClean="0">
                <a:latin typeface="GHEA Grapalat" pitchFamily="50" charset="0"/>
                <a:cs typeface="Arial" panose="020B0604020202020204" pitchFamily="34" charset="0"/>
              </a:rPr>
              <a:t>դրամ</a:t>
            </a:r>
            <a:endParaRPr lang="hy-AM" sz="1200" dirty="0">
              <a:latin typeface="GHEA Grapalat" pitchFamily="50"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1CA83533-7F5B-43AB-9792-5F550417B2C8}"/>
              </a:ext>
            </a:extLst>
          </p:cNvPr>
          <p:cNvSpPr>
            <a:spLocks noGrp="1"/>
          </p:cNvSpPr>
          <p:nvPr>
            <p:ph type="sldNum" sz="quarter" idx="12"/>
          </p:nvPr>
        </p:nvSpPr>
        <p:spPr>
          <a:xfrm>
            <a:off x="8534400" y="6407944"/>
            <a:ext cx="478632" cy="365125"/>
          </a:xfrm>
        </p:spPr>
        <p:txBody>
          <a:bodyPr/>
          <a:lstStyle/>
          <a:p>
            <a:fld id="{030B7EF0-EE9E-4962-B5F4-8354B15D9BA2}" type="slidenum">
              <a:rPr lang="en-US" smtClean="0"/>
              <a:t>109</a:t>
            </a:fld>
            <a:endParaRPr lang="en-US"/>
          </a:p>
        </p:txBody>
      </p:sp>
      <p:sp>
        <p:nvSpPr>
          <p:cNvPr id="2" name="Заголовок 1"/>
          <p:cNvSpPr>
            <a:spLocks noGrp="1"/>
          </p:cNvSpPr>
          <p:nvPr>
            <p:ph type="title"/>
          </p:nvPr>
        </p:nvSpPr>
        <p:spPr>
          <a:xfrm>
            <a:off x="609600" y="152400"/>
            <a:ext cx="7886700" cy="701674"/>
          </a:xfrm>
        </p:spPr>
        <p:txBody>
          <a:bodyPr>
            <a:normAutofit/>
          </a:bodyPr>
          <a:lstStyle/>
          <a:p>
            <a:pPr algn="ctr"/>
            <a:r>
              <a:rPr lang="hy-AM" sz="13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300" b="1" dirty="0" smtClean="0">
                <a:solidFill>
                  <a:schemeClr val="accent6">
                    <a:lumMod val="75000"/>
                  </a:schemeClr>
                </a:solidFill>
                <a:latin typeface="Arial" panose="020B0604020202020204" pitchFamily="34" charset="0"/>
                <a:cs typeface="Arial" panose="020B0604020202020204" pitchFamily="34" charset="0"/>
              </a:rPr>
              <a:t>/</a:t>
            </a:r>
            <a:r>
              <a:rPr lang="hy-AM" sz="1300" b="1" dirty="0" smtClean="0">
                <a:solidFill>
                  <a:schemeClr val="accent6">
                    <a:lumMod val="75000"/>
                  </a:schemeClr>
                </a:solidFill>
                <a:latin typeface="Arial" panose="020B0604020202020204" pitchFamily="34" charset="0"/>
                <a:cs typeface="Arial" panose="020B0604020202020204" pitchFamily="34" charset="0"/>
              </a:rPr>
              <a:t>ՄԻՋՈՑԱՌՈՒՄ</a:t>
            </a:r>
            <a:r>
              <a:rPr lang="en-US" sz="1300" b="1" dirty="0" smtClean="0">
                <a:solidFill>
                  <a:schemeClr val="accent6">
                    <a:lumMod val="75000"/>
                  </a:schemeClr>
                </a:solidFill>
                <a:latin typeface="Arial" panose="020B0604020202020204" pitchFamily="34" charset="0"/>
                <a:cs typeface="Arial" panose="020B0604020202020204" pitchFamily="34" charset="0"/>
              </a:rPr>
              <a:t> 1</a:t>
            </a:r>
            <a:r>
              <a:rPr lang="hy-AM" sz="1300" b="1" dirty="0" smtClean="0">
                <a:solidFill>
                  <a:schemeClr val="accent6">
                    <a:lumMod val="75000"/>
                  </a:schemeClr>
                </a:solidFill>
                <a:latin typeface="Arial" panose="020B0604020202020204" pitchFamily="34" charset="0"/>
                <a:cs typeface="Arial" panose="020B0604020202020204" pitchFamily="34" charset="0"/>
              </a:rPr>
              <a:t>157</a:t>
            </a:r>
            <a:r>
              <a:rPr lang="en-US" sz="1300" b="1" dirty="0" smtClean="0">
                <a:solidFill>
                  <a:schemeClr val="accent6">
                    <a:lumMod val="75000"/>
                  </a:schemeClr>
                </a:solidFill>
                <a:latin typeface="Arial" panose="020B0604020202020204" pitchFamily="34" charset="0"/>
                <a:cs typeface="Arial" panose="020B0604020202020204" pitchFamily="34" charset="0"/>
              </a:rPr>
              <a:t>/</a:t>
            </a:r>
            <a:r>
              <a:rPr lang="hy-AM" sz="1300" b="1" dirty="0" smtClean="0">
                <a:solidFill>
                  <a:schemeClr val="accent6">
                    <a:lumMod val="75000"/>
                  </a:schemeClr>
                </a:solidFill>
                <a:latin typeface="Arial" panose="020B0604020202020204" pitchFamily="34" charset="0"/>
                <a:cs typeface="Arial" panose="020B0604020202020204" pitchFamily="34" charset="0"/>
              </a:rPr>
              <a:t>42</a:t>
            </a:r>
            <a:r>
              <a:rPr lang="en-US" sz="1300" b="1" dirty="0" smtClean="0">
                <a:solidFill>
                  <a:schemeClr val="accent6">
                    <a:lumMod val="75000"/>
                  </a:schemeClr>
                </a:solidFill>
                <a:latin typeface="Arial" panose="020B0604020202020204" pitchFamily="34" charset="0"/>
                <a:cs typeface="Arial" panose="020B0604020202020204" pitchFamily="34" charset="0"/>
              </a:rPr>
              <a:t>003</a:t>
            </a:r>
            <a:r>
              <a:rPr lang="en-US" sz="1300" b="1" dirty="0">
                <a:solidFill>
                  <a:schemeClr val="accent6">
                    <a:lumMod val="75000"/>
                  </a:schemeClr>
                </a:solidFill>
                <a:latin typeface="Arial" panose="020B0604020202020204" pitchFamily="34" charset="0"/>
                <a:cs typeface="Arial" panose="020B0604020202020204" pitchFamily="34" charset="0"/>
              </a:rPr>
              <a:t/>
            </a:r>
            <a:br>
              <a:rPr lang="en-US" sz="1300" b="1" dirty="0">
                <a:solidFill>
                  <a:schemeClr val="accent6">
                    <a:lumMod val="75000"/>
                  </a:schemeClr>
                </a:solidFill>
                <a:latin typeface="Arial" panose="020B0604020202020204" pitchFamily="34" charset="0"/>
                <a:cs typeface="Arial" panose="020B0604020202020204" pitchFamily="34" charset="0"/>
              </a:rPr>
            </a:br>
            <a:r>
              <a:rPr lang="hy-AM" sz="1300" b="1" dirty="0">
                <a:latin typeface="Arial" panose="020B0604020202020204" pitchFamily="34" charset="0"/>
                <a:ea typeface="+mn-ea"/>
                <a:cs typeface="Arial" panose="020B0604020202020204" pitchFamily="34" charset="0"/>
              </a:rPr>
              <a:t> Եվրոպական ներդրումային բանկի աջակցությամբ իրականացվող Երևանի մետրոպոլիտենի վերակառուցման երկրորդ </a:t>
            </a:r>
            <a:r>
              <a:rPr lang="hy-AM" sz="1300" b="1" dirty="0" smtClean="0">
                <a:latin typeface="Arial" panose="020B0604020202020204" pitchFamily="34" charset="0"/>
                <a:ea typeface="+mn-ea"/>
                <a:cs typeface="Arial" panose="020B0604020202020204" pitchFamily="34" charset="0"/>
              </a:rPr>
              <a:t>վարկային ծրագիր</a:t>
            </a:r>
            <a:endParaRPr lang="en-US" sz="1300" b="1"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950532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762000"/>
            <a:ext cx="8102600" cy="5334000"/>
          </a:xfrm>
        </p:spPr>
        <p:txBody>
          <a:bodyPr>
            <a:normAutofit fontScale="92500" lnSpcReduction="10000"/>
          </a:bodyPr>
          <a:lstStyle/>
          <a:p>
            <a:pPr algn="just"/>
            <a:r>
              <a:rPr lang="hy-AM" sz="1400" b="1" i="1" dirty="0" smtClean="0">
                <a:latin typeface="GHEA Grapalat" panose="02000506050000020003" pitchFamily="50" charset="0"/>
              </a:rPr>
              <a:t>Ծրագիրն իրականացվում է Զարգացման ֆրանսիական գործակալության վարկային և ՀՀ կառավարության համաֆինանսավորման միջոցներով։ Այն 2022թ</a:t>
            </a:r>
            <a:r>
              <a:rPr lang="en-US" sz="1400" b="1" i="1" dirty="0" smtClean="0">
                <a:latin typeface="GHEA Grapalat" panose="02000506050000020003" pitchFamily="50" charset="0"/>
              </a:rPr>
              <a:t>.</a:t>
            </a:r>
            <a:r>
              <a:rPr lang="hy-AM" sz="1400" b="1" i="1" dirty="0" smtClean="0">
                <a:latin typeface="GHEA Grapalat" panose="02000506050000020003" pitchFamily="50" charset="0"/>
              </a:rPr>
              <a:t>ՀՀ </a:t>
            </a:r>
            <a:r>
              <a:rPr lang="hy-AM" sz="1400" b="1" i="1" dirty="0">
                <a:latin typeface="GHEA Grapalat" panose="02000506050000020003" pitchFamily="50" charset="0"/>
              </a:rPr>
              <a:t>պետական բյուջեում ներկայացված է հետևյալ միջոցառումների միջոցով</a:t>
            </a:r>
            <a:r>
              <a:rPr lang="hy-AM" sz="1400" b="1" i="1" dirty="0" smtClean="0">
                <a:latin typeface="GHEA Grapalat" panose="02000506050000020003" pitchFamily="50" charset="0"/>
              </a:rPr>
              <a:t>.</a:t>
            </a:r>
            <a:endParaRPr lang="en-US" sz="1400" b="1" i="1" dirty="0">
              <a:latin typeface="GHEA Grapalat" panose="02000506050000020003" pitchFamily="50" charset="0"/>
            </a:endParaRPr>
          </a:p>
          <a:p>
            <a:pPr marL="0" indent="0">
              <a:buNone/>
            </a:pPr>
            <a:r>
              <a:rPr lang="hy-AM" sz="1400" dirty="0" smtClean="0">
                <a:latin typeface="GHEA Grapalat" panose="02000506050000020003" pitchFamily="50" charset="0"/>
              </a:rPr>
              <a:t> </a:t>
            </a:r>
            <a:r>
              <a:rPr lang="hy-AM" sz="1400" b="1" i="1" dirty="0" smtClean="0">
                <a:latin typeface="GHEA Grapalat" panose="02000506050000020003" pitchFamily="50" charset="0"/>
              </a:rPr>
              <a:t>1100</a:t>
            </a:r>
            <a:r>
              <a:rPr lang="en-US" sz="1400" b="1" i="1" dirty="0" smtClean="0">
                <a:latin typeface="GHEA Grapalat" panose="02000506050000020003" pitchFamily="50" charset="0"/>
              </a:rPr>
              <a:t>6</a:t>
            </a:r>
            <a:r>
              <a:rPr lang="hy-AM" sz="1400" i="1" dirty="0" smtClean="0">
                <a:latin typeface="GHEA Grapalat" panose="02000506050000020003" pitchFamily="50" charset="0"/>
              </a:rPr>
              <a:t> </a:t>
            </a:r>
            <a:r>
              <a:rPr lang="hy-AM" sz="1400" i="1" dirty="0">
                <a:latin typeface="GHEA Grapalat" panose="02000506050000020003" pitchFamily="50" charset="0"/>
              </a:rPr>
              <a:t>- </a:t>
            </a:r>
            <a:r>
              <a:rPr lang="hy-AM" sz="1400" i="1" dirty="0" smtClean="0">
                <a:latin typeface="GHEA Grapalat" panose="02000506050000020003" pitchFamily="50" charset="0"/>
              </a:rPr>
              <a:t>Ֆրանսիայի Հանրապետության կառավարության աջակցությամբ իրականացվող Վեդու ջրամբարի կառուցման ծրագրի խորհրդատվություն և կառավարում՝ </a:t>
            </a:r>
            <a:r>
              <a:rPr lang="hy-AM" sz="1400" b="1" dirty="0" smtClean="0">
                <a:latin typeface="GHEA Grapalat" panose="02000506050000020003" pitchFamily="50" charset="0"/>
              </a:rPr>
              <a:t>120</a:t>
            </a:r>
            <a:r>
              <a:rPr lang="en-US" sz="1400" b="1" dirty="0" smtClean="0">
                <a:latin typeface="GHEA Grapalat" panose="02000506050000020003" pitchFamily="50" charset="0"/>
              </a:rPr>
              <a:t>.</a:t>
            </a:r>
            <a:r>
              <a:rPr lang="hy-AM" sz="1400" b="1" dirty="0" smtClean="0">
                <a:latin typeface="GHEA Grapalat" panose="02000506050000020003" pitchFamily="50" charset="0"/>
              </a:rPr>
              <a:t>7 մլն դրամ</a:t>
            </a:r>
            <a:r>
              <a:rPr lang="hy-AM" sz="1400" i="1" dirty="0" smtClean="0">
                <a:latin typeface="GHEA Grapalat" panose="02000506050000020003" pitchFamily="50" charset="0"/>
              </a:rPr>
              <a:t>, </a:t>
            </a:r>
            <a:endParaRPr lang="en-US" sz="1400" dirty="0">
              <a:latin typeface="GHEA Grapalat" panose="02000506050000020003" pitchFamily="50" charset="0"/>
            </a:endParaRPr>
          </a:p>
          <a:p>
            <a:pPr marL="0" indent="0">
              <a:buNone/>
            </a:pPr>
            <a:r>
              <a:rPr lang="hy-AM" sz="1400" b="1" i="1" dirty="0" smtClean="0">
                <a:latin typeface="GHEA Grapalat" panose="02000506050000020003" pitchFamily="50" charset="0"/>
              </a:rPr>
              <a:t>3100</a:t>
            </a:r>
            <a:r>
              <a:rPr lang="en-US" sz="1400" b="1" i="1" dirty="0" smtClean="0">
                <a:latin typeface="GHEA Grapalat" panose="02000506050000020003" pitchFamily="50" charset="0"/>
              </a:rPr>
              <a:t>1</a:t>
            </a:r>
            <a:r>
              <a:rPr lang="hy-AM" sz="1400" i="1" dirty="0" smtClean="0">
                <a:latin typeface="GHEA Grapalat" panose="02000506050000020003" pitchFamily="50" charset="0"/>
              </a:rPr>
              <a:t> </a:t>
            </a:r>
            <a:r>
              <a:rPr lang="hy-AM" sz="1400" i="1" dirty="0">
                <a:latin typeface="GHEA Grapalat" panose="02000506050000020003" pitchFamily="50" charset="0"/>
              </a:rPr>
              <a:t>- </a:t>
            </a:r>
            <a:r>
              <a:rPr lang="hy-AM" sz="1400" i="1" dirty="0" smtClean="0">
                <a:latin typeface="GHEA Grapalat" panose="02000506050000020003" pitchFamily="50" charset="0"/>
              </a:rPr>
              <a:t>Ֆրանսիայի Հանրապետության կառավարության աջակցությամբ իրականացվող Վեդու ջրամբարի կառուցում՝ </a:t>
            </a:r>
            <a:r>
              <a:rPr lang="hy-AM" sz="1400" b="1" dirty="0" smtClean="0">
                <a:latin typeface="GHEA Grapalat" panose="02000506050000020003" pitchFamily="50" charset="0"/>
              </a:rPr>
              <a:t>4,691</a:t>
            </a:r>
            <a:r>
              <a:rPr lang="en-US" sz="1400" b="1" dirty="0" smtClean="0">
                <a:latin typeface="GHEA Grapalat" panose="02000506050000020003" pitchFamily="50" charset="0"/>
              </a:rPr>
              <a:t>.</a:t>
            </a:r>
            <a:r>
              <a:rPr lang="hy-AM" sz="1400" b="1" dirty="0" smtClean="0">
                <a:latin typeface="GHEA Grapalat" panose="02000506050000020003" pitchFamily="50" charset="0"/>
              </a:rPr>
              <a:t>0 </a:t>
            </a:r>
            <a:r>
              <a:rPr lang="hy-AM" sz="1400" b="1" dirty="0">
                <a:latin typeface="GHEA Grapalat" panose="02000506050000020003" pitchFamily="50" charset="0"/>
              </a:rPr>
              <a:t>մլն </a:t>
            </a:r>
            <a:r>
              <a:rPr lang="hy-AM" sz="1400" b="1" dirty="0" smtClean="0">
                <a:latin typeface="GHEA Grapalat" panose="02000506050000020003" pitchFamily="50" charset="0"/>
              </a:rPr>
              <a:t>դրամ</a:t>
            </a:r>
            <a:r>
              <a:rPr lang="hy-AM" sz="1400" i="1" dirty="0" smtClean="0">
                <a:latin typeface="GHEA Grapalat" panose="02000506050000020003" pitchFamily="50" charset="0"/>
              </a:rPr>
              <a:t>:</a:t>
            </a:r>
            <a:endParaRPr lang="en-US" sz="1400" dirty="0">
              <a:latin typeface="GHEA Grapalat" panose="02000506050000020003" pitchFamily="50" charset="0"/>
            </a:endParaRPr>
          </a:p>
          <a:p>
            <a:r>
              <a:rPr lang="hy-AM" sz="1400" b="1" i="1" dirty="0">
                <a:latin typeface="GHEA Grapalat" panose="02000506050000020003" pitchFamily="50" charset="0"/>
              </a:rPr>
              <a:t>Ծրագրի նպատակը և նկարագրությունը</a:t>
            </a:r>
            <a:r>
              <a:rPr lang="en-US" sz="1400" b="1" i="1" dirty="0" smtClean="0">
                <a:latin typeface="GHEA Grapalat" panose="02000506050000020003" pitchFamily="50" charset="0"/>
              </a:rPr>
              <a:t>.</a:t>
            </a:r>
          </a:p>
          <a:p>
            <a:pPr marL="0" indent="0">
              <a:buNone/>
            </a:pPr>
            <a:r>
              <a:rPr lang="hy-AM" sz="1400" i="1" dirty="0" smtClean="0">
                <a:latin typeface="GHEA Grapalat" panose="02000506050000020003" pitchFamily="50" charset="0"/>
              </a:rPr>
              <a:t>Ծրագրի նպատակն է բարելավել ջրային ռեսուրսների և ոռոգվող գյուղատնտեսության կայունությունը Արարատյան հարթավայրի բերրի հողերում` ապահովելով լրացուցիչ վերականգնվող ջրային ռեսուրսներ Վեդու ջրամբարի կառուցման միջոցով և բարելավելով ոռոգման արդյունավետությունը ցանցերի վերանորոգման և արդիականացման միջոցով: Վերացնելով ջրով և ոռոգման ցանցերի քայքայվածությամբ պայմանավորված սահմանափակումները, ծրագիրը նպատակաուղղված է հակադարձելու Արարատյան հարթավայրում գյուղատնտեսական հողերի լքման միտումները, ինչպես նաև՝ բարձրացնելու գյուղատնտեսական արտադրությունը:</a:t>
            </a:r>
            <a:endParaRPr lang="en-US" sz="1400" i="1" dirty="0" smtClean="0">
              <a:latin typeface="GHEA Grapalat" panose="02000506050000020003" pitchFamily="50" charset="0"/>
            </a:endParaRPr>
          </a:p>
          <a:p>
            <a:pPr marL="0" indent="0">
              <a:buNone/>
            </a:pPr>
            <a:r>
              <a:rPr lang="hy-AM" sz="1400" b="1" i="1" u="sng" dirty="0">
                <a:solidFill>
                  <a:srgbClr val="006699"/>
                </a:solidFill>
                <a:latin typeface="GHEA Grapalat" panose="02000506050000020003" pitchFamily="50" charset="0"/>
              </a:rPr>
              <a:t>Ոչ ֆինանսական ցուցանիշներ</a:t>
            </a:r>
          </a:p>
          <a:p>
            <a:pPr marL="0" indent="0">
              <a:buNone/>
            </a:pPr>
            <a:r>
              <a:rPr lang="hy-AM" sz="1400" b="1" i="1" dirty="0">
                <a:latin typeface="GHEA Grapalat" panose="02000506050000020003" pitchFamily="50" charset="0"/>
              </a:rPr>
              <a:t>2020թ</a:t>
            </a:r>
            <a:r>
              <a:rPr lang="en-US" sz="1400" b="1" i="1" dirty="0">
                <a:latin typeface="GHEA Grapalat" panose="02000506050000020003" pitchFamily="50" charset="0"/>
              </a:rPr>
              <a:t>. </a:t>
            </a:r>
            <a:r>
              <a:rPr lang="hy-AM" sz="1400" i="1" dirty="0">
                <a:latin typeface="GHEA Grapalat" panose="02000506050000020003" pitchFamily="50" charset="0"/>
              </a:rPr>
              <a:t>Պատվարի կառուցում - 19,5 մ</a:t>
            </a:r>
          </a:p>
          <a:p>
            <a:pPr marL="0" indent="0">
              <a:buNone/>
            </a:pPr>
            <a:r>
              <a:rPr lang="hy-AM" sz="1400" b="1" i="1" dirty="0">
                <a:latin typeface="GHEA Grapalat" panose="02000506050000020003" pitchFamily="50" charset="0"/>
              </a:rPr>
              <a:t>2021թ</a:t>
            </a:r>
            <a:r>
              <a:rPr lang="en-US" sz="1400" b="1" i="1" dirty="0">
                <a:latin typeface="GHEA Grapalat" panose="02000506050000020003" pitchFamily="50" charset="0"/>
              </a:rPr>
              <a:t>. </a:t>
            </a:r>
            <a:r>
              <a:rPr lang="hy-AM" sz="1400" i="1" dirty="0">
                <a:latin typeface="GHEA Grapalat" panose="02000506050000020003" pitchFamily="50" charset="0"/>
              </a:rPr>
              <a:t>Պատվարի կառուցում – 30,0 մ</a:t>
            </a:r>
          </a:p>
          <a:p>
            <a:pPr marL="0" indent="0">
              <a:buNone/>
            </a:pPr>
            <a:r>
              <a:rPr lang="hy-AM" sz="1400" b="1" i="1" dirty="0">
                <a:latin typeface="GHEA Grapalat" panose="02000506050000020003" pitchFamily="50" charset="0"/>
              </a:rPr>
              <a:t>2022թ</a:t>
            </a:r>
            <a:r>
              <a:rPr lang="en-US" sz="1400" b="1" i="1" dirty="0">
                <a:latin typeface="GHEA Grapalat" panose="02000506050000020003" pitchFamily="50" charset="0"/>
              </a:rPr>
              <a:t>. </a:t>
            </a:r>
            <a:r>
              <a:rPr lang="hy-AM" sz="1400" i="1" dirty="0">
                <a:latin typeface="GHEA Grapalat" panose="02000506050000020003" pitchFamily="50" charset="0"/>
              </a:rPr>
              <a:t>Պատվարի կառուցում – 28,0 մ։</a:t>
            </a:r>
          </a:p>
          <a:p>
            <a:pPr marL="0" indent="0">
              <a:buNone/>
            </a:pPr>
            <a:r>
              <a:rPr lang="hy-AM" sz="1400" b="1" i="1" u="sng" dirty="0" smtClean="0">
                <a:solidFill>
                  <a:srgbClr val="006699"/>
                </a:solidFill>
                <a:latin typeface="GHEA Grapalat" panose="02000506050000020003" pitchFamily="50" charset="0"/>
              </a:rPr>
              <a:t>Ֆինանսական </a:t>
            </a:r>
            <a:r>
              <a:rPr lang="hy-AM" sz="1400" b="1" i="1" u="sng" dirty="0">
                <a:solidFill>
                  <a:srgbClr val="006699"/>
                </a:solidFill>
                <a:latin typeface="GHEA Grapalat" panose="02000506050000020003" pitchFamily="50" charset="0"/>
              </a:rPr>
              <a:t>ցուցանիշներ</a:t>
            </a:r>
          </a:p>
          <a:p>
            <a:pPr marL="0" indent="0">
              <a:buNone/>
            </a:pPr>
            <a:r>
              <a:rPr lang="hy-AM" sz="1400" b="1" i="1" dirty="0">
                <a:latin typeface="GHEA Grapalat" panose="02000506050000020003" pitchFamily="50" charset="0"/>
              </a:rPr>
              <a:t>2020 թվական – 3,867</a:t>
            </a:r>
            <a:r>
              <a:rPr lang="en-US" sz="1400" b="1" i="1" dirty="0">
                <a:latin typeface="GHEA Grapalat" panose="02000506050000020003" pitchFamily="50" charset="0"/>
              </a:rPr>
              <a:t>.</a:t>
            </a:r>
            <a:r>
              <a:rPr lang="hy-AM" sz="1400" b="1" i="1" dirty="0">
                <a:latin typeface="GHEA Grapalat" panose="02000506050000020003" pitchFamily="50" charset="0"/>
              </a:rPr>
              <a:t>6</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r>
              <a:rPr lang="hy-AM" sz="1400" b="1" i="1" dirty="0">
                <a:latin typeface="GHEA Grapalat" panose="02000506050000020003" pitchFamily="50" charset="0"/>
              </a:rPr>
              <a:t>2021 թվական - 5,531</a:t>
            </a:r>
            <a:r>
              <a:rPr lang="en-US" sz="1400" b="1" i="1" dirty="0">
                <a:latin typeface="GHEA Grapalat" panose="02000506050000020003" pitchFamily="50" charset="0"/>
              </a:rPr>
              <a:t>.</a:t>
            </a:r>
            <a:r>
              <a:rPr lang="hy-AM" sz="1400" b="1" i="1" dirty="0">
                <a:latin typeface="GHEA Grapalat" panose="02000506050000020003" pitchFamily="50" charset="0"/>
              </a:rPr>
              <a:t>2</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r>
              <a:rPr lang="hy-AM" sz="1400" b="1" i="1" dirty="0">
                <a:latin typeface="GHEA Grapalat" panose="02000506050000020003" pitchFamily="50" charset="0"/>
              </a:rPr>
              <a:t>2021 թվական - 4,811</a:t>
            </a:r>
            <a:r>
              <a:rPr lang="en-US" sz="1400" b="1" i="1" dirty="0">
                <a:latin typeface="GHEA Grapalat" panose="02000506050000020003" pitchFamily="50" charset="0"/>
              </a:rPr>
              <a:t>.</a:t>
            </a:r>
            <a:r>
              <a:rPr lang="hy-AM" sz="1400" b="1" i="1" dirty="0">
                <a:latin typeface="GHEA Grapalat" panose="02000506050000020003" pitchFamily="50" charset="0"/>
              </a:rPr>
              <a:t>7</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r>
              <a:rPr lang="hy-AM" sz="1000" i="1" dirty="0" smtClean="0">
                <a:latin typeface="GHEA Grapalat" panose="02000506050000020003" pitchFamily="50" charset="0"/>
              </a:rPr>
              <a:t>* </a:t>
            </a:r>
            <a:r>
              <a:rPr lang="hy-AM" sz="1000" i="1" dirty="0">
                <a:latin typeface="GHEA Grapalat" panose="02000506050000020003" pitchFamily="50" charset="0"/>
              </a:rPr>
              <a:t>Ծրագրի համար ՀՀ 2021 թվականի պետական բյուջեով նախատեսված ֆինանսական և ոչ ֆինանսական ցուցանիշները ենթակա են վերանայման՝ կախված ծրագրի/միջոցառումների ընթացքից</a:t>
            </a:r>
            <a:r>
              <a:rPr lang="hy-AM" sz="1000" i="1" dirty="0" smtClean="0">
                <a:latin typeface="GHEA Grapalat" panose="02000506050000020003" pitchFamily="50" charset="0"/>
              </a:rPr>
              <a:t>։</a:t>
            </a:r>
            <a:endParaRPr lang="hy-AM" sz="1000" i="1" dirty="0">
              <a:latin typeface="GHEA Grapalat" panose="02000506050000020003" pitchFamily="50" charset="0"/>
            </a:endParaRPr>
          </a:p>
        </p:txBody>
      </p:sp>
      <p:sp>
        <p:nvSpPr>
          <p:cNvPr id="2" name="Title 1"/>
          <p:cNvSpPr>
            <a:spLocks noGrp="1"/>
          </p:cNvSpPr>
          <p:nvPr>
            <p:ph type="title"/>
          </p:nvPr>
        </p:nvSpPr>
        <p:spPr>
          <a:xfrm>
            <a:off x="609600" y="304800"/>
            <a:ext cx="7905750" cy="422029"/>
          </a:xfrm>
        </p:spPr>
        <p:txBody>
          <a:bodyPr>
            <a:normAutofit/>
          </a:bodyPr>
          <a:lstStyle/>
          <a:p>
            <a:pPr algn="ctr"/>
            <a:r>
              <a:rPr lang="en-US" sz="1400" b="1" dirty="0">
                <a:solidFill>
                  <a:schemeClr val="tx1"/>
                </a:solidFill>
                <a:latin typeface="GHEA Grapalat" panose="02000506050000020003" pitchFamily="50" charset="0"/>
              </a:rPr>
              <a:t>2</a:t>
            </a:r>
            <a:r>
              <a:rPr lang="ru-RU" sz="1400" b="1" dirty="0" smtClean="0">
                <a:solidFill>
                  <a:schemeClr val="tx1"/>
                </a:solidFill>
                <a:latin typeface="GHEA Grapalat" panose="02000506050000020003" pitchFamily="50" charset="0"/>
              </a:rPr>
              <a:t>. </a:t>
            </a:r>
            <a:r>
              <a:rPr lang="hy-AM" sz="1400" b="1" dirty="0" smtClean="0">
                <a:solidFill>
                  <a:schemeClr val="tx1"/>
                </a:solidFill>
                <a:latin typeface="GHEA Grapalat" panose="02000506050000020003" pitchFamily="50" charset="0"/>
              </a:rPr>
              <a:t>Վեդու ջրամբարի և ոռոգման համակարգի կառուցման </a:t>
            </a:r>
            <a:r>
              <a:rPr lang="hy-AM" sz="1400" dirty="0" smtClean="0">
                <a:solidFill>
                  <a:schemeClr val="tx1"/>
                </a:solidFill>
                <a:latin typeface="GHEA Grapalat" panose="02000506050000020003" pitchFamily="50" charset="0"/>
              </a:rPr>
              <a:t>վարկային </a:t>
            </a:r>
            <a:r>
              <a:rPr lang="hy-AM" sz="1400" b="1" dirty="0" smtClean="0">
                <a:solidFill>
                  <a:schemeClr val="tx1"/>
                </a:solidFill>
                <a:latin typeface="GHEA Grapalat" panose="02000506050000020003" pitchFamily="50" charset="0"/>
              </a:rPr>
              <a:t>ծրագիր</a:t>
            </a:r>
            <a:endParaRPr lang="en-US" sz="1400" b="1" dirty="0">
              <a:solidFill>
                <a:schemeClr val="tx1"/>
              </a:solidFill>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11</a:t>
            </a:fld>
            <a:endParaRPr lang="en-US" dirty="0"/>
          </a:p>
        </p:txBody>
      </p:sp>
    </p:spTree>
    <p:extLst>
      <p:ext uri="{BB962C8B-B14F-4D97-AF65-F5344CB8AC3E}">
        <p14:creationId xmlns:p14="http://schemas.microsoft.com/office/powerpoint/2010/main" val="36770429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30"/>
            <a:ext cx="8229600" cy="4690870"/>
          </a:xfrm>
        </p:spPr>
        <p:txBody>
          <a:bodyPr>
            <a:noAutofit/>
          </a:bodyPr>
          <a:lstStyle/>
          <a:p>
            <a:pPr marL="0" indent="0" algn="just">
              <a:buNone/>
            </a:pPr>
            <a:r>
              <a:rPr lang="en-US" sz="1300" dirty="0">
                <a:solidFill>
                  <a:schemeClr val="accent6">
                    <a:lumMod val="75000"/>
                  </a:schemeClr>
                </a:solidFill>
                <a:latin typeface="GHEA Grapalat" pitchFamily="50" charset="0"/>
                <a:cs typeface="Arial" panose="020B0604020202020204" pitchFamily="34" charset="0"/>
              </a:rPr>
              <a:t>ՆՊԱՏԱԿԸ ԵՎ </a:t>
            </a:r>
            <a:r>
              <a:rPr lang="en-US" sz="1300" dirty="0" smtClean="0">
                <a:solidFill>
                  <a:schemeClr val="accent6">
                    <a:lumMod val="75000"/>
                  </a:schemeClr>
                </a:solidFill>
                <a:latin typeface="GHEA Grapalat" pitchFamily="50" charset="0"/>
                <a:cs typeface="Arial" panose="020B0604020202020204" pitchFamily="34" charset="0"/>
              </a:rPr>
              <a:t>ՆԿԱՐԱԳՐՈՒԹՅՈՒՆԸ </a:t>
            </a:r>
            <a:endParaRPr lang="en-US" sz="1300" dirty="0">
              <a:latin typeface="GHEA Grapalat" pitchFamily="50" charset="0"/>
              <a:cs typeface="Arial" panose="020B0604020202020204" pitchFamily="34" charset="0"/>
            </a:endParaRPr>
          </a:p>
          <a:p>
            <a:pPr algn="just">
              <a:lnSpc>
                <a:spcPct val="120000"/>
              </a:lnSpc>
            </a:pPr>
            <a:r>
              <a:rPr lang="hy-AM" sz="1300" dirty="0">
                <a:latin typeface="GHEA Grapalat" pitchFamily="50" charset="0"/>
                <a:cs typeface="Arial" panose="020B0604020202020204" pitchFamily="34" charset="0"/>
              </a:rPr>
              <a:t> Մետրոյի վագոնների կապիտալ վերանորոգում և արդիականացում, գնացքների մեքենավարների համար ուսուցման վարժասարքի նախագծում, մատակարարում և մոնտաժ, հրշեջ սարքավորումների մատակարարում, մետրոյի վագոնների լվացման սարքավորման նախագծում, մատակարարում և մոնտաժ, գոյություն ունեցող դրենաժային թունելի վերականգնում և երկարացում 930 մետրով, մետրոյի վազորդային թունելներում դատարկությունների լցոնում, հակակոռոզիոն աշխատանքներ, ամրակապի դետալների </a:t>
            </a:r>
            <a:r>
              <a:rPr lang="hy-AM" sz="1300" dirty="0" smtClean="0">
                <a:latin typeface="GHEA Grapalat" pitchFamily="50" charset="0"/>
                <a:cs typeface="Arial" panose="020B0604020202020204" pitchFamily="34" charset="0"/>
              </a:rPr>
              <a:t>մատակարարում։ Դրենաժային </a:t>
            </a:r>
            <a:r>
              <a:rPr lang="hy-AM" sz="1300" dirty="0">
                <a:latin typeface="GHEA Grapalat" pitchFamily="50" charset="0"/>
                <a:cs typeface="Arial" panose="020B0604020202020204" pitchFamily="34" charset="0"/>
              </a:rPr>
              <a:t>թունելի երկարացում, ինչը թույլ կտա գրեթե ամբողջովին չորացնել մետրոյի վազորդային թունելները, ազատվել ստորգետնյա ջրերի պատճառով առկա բարձր խոնավությունից, զգալիորեն ավելացնել կարևոր ենթակառուցվածքների՝ ամրակապերի, մալուխների, այլ մետաղյա էլեմենտների, սարք-սարքավորումների ծառայության ժամկետները, և հետևաբար, զգալի գումարներ խնայել։ Միաժամանակ, հնարավոր կլինի հասնել զգալի խնայողությունների՝ ներհոսող ջրի արտամղման համար էլեկտրաէներգիայի և Վեոլիա Ջրին կոյուղատարերով արտամղված ջրի համար կատարվող ծախսերի կրճատման հաշվին: Մեծ չափով կկրճատվեն նաև պոմպակայանների տեխսպասարկման վրա ծախսվող գումարները։ Ծրագրերի բոլոր բաղադրիչներն ավարտված են, բացառությամբ դրենաժային թունելը, որն </a:t>
            </a:r>
            <a:r>
              <a:rPr lang="hy-AM" sz="1300" dirty="0" smtClean="0">
                <a:latin typeface="GHEA Grapalat" pitchFamily="50" charset="0"/>
                <a:cs typeface="Arial" panose="020B0604020202020204" pitchFamily="34" charset="0"/>
              </a:rPr>
              <a:t>իրականացման </a:t>
            </a:r>
            <a:r>
              <a:rPr lang="hy-AM" sz="1300" dirty="0">
                <a:latin typeface="GHEA Grapalat" pitchFamily="50" charset="0"/>
                <a:cs typeface="Arial" panose="020B0604020202020204" pitchFamily="34" charset="0"/>
              </a:rPr>
              <a:t>ընթացքում է,մինչ օրս դրենաժային թունելը երկարել է 680 մետրով։</a:t>
            </a:r>
            <a:endParaRPr lang="en-US" sz="1300" dirty="0">
              <a:latin typeface="GHEA Grapalat" pitchFamily="50" charset="0"/>
              <a:cs typeface="Arial" panose="020B0604020202020204" pitchFamily="34" charset="0"/>
            </a:endParaRPr>
          </a:p>
          <a:p>
            <a:pPr marL="0" indent="0">
              <a:buNone/>
            </a:pPr>
            <a:r>
              <a:rPr lang="hy-AM" sz="1300" dirty="0">
                <a:solidFill>
                  <a:schemeClr val="accent6">
                    <a:lumMod val="75000"/>
                  </a:schemeClr>
                </a:solidFill>
                <a:latin typeface="GHEA Grapalat" pitchFamily="50" charset="0"/>
                <a:cs typeface="Arial" panose="020B0604020202020204" pitchFamily="34" charset="0"/>
              </a:rPr>
              <a:t>ՄԻՋՈՑԱՌՄԱՆ ՇԱՀԱՌՈՒՆԵՐ</a:t>
            </a:r>
            <a:endParaRPr lang="en-US" sz="1300" dirty="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Ø"/>
            </a:pPr>
            <a:r>
              <a:rPr lang="hy-AM" sz="1300" dirty="0">
                <a:latin typeface="GHEA Grapalat" pitchFamily="50" charset="0"/>
                <a:cs typeface="Arial" panose="020B0604020202020204" pitchFamily="34" charset="0"/>
              </a:rPr>
              <a:t> Երևան քաղաքի բնակիչները, ինչպես նաև Երևան այցելող հյուրերը և զբոսաշրջիկները:</a:t>
            </a:r>
            <a:endParaRPr lang="en-US" sz="1300" dirty="0">
              <a:latin typeface="GHEA Grapalat" pitchFamily="50" charset="0"/>
            </a:endParaRPr>
          </a:p>
        </p:txBody>
      </p:sp>
      <p:sp>
        <p:nvSpPr>
          <p:cNvPr id="4" name="Slide Number Placeholder 3"/>
          <p:cNvSpPr>
            <a:spLocks noGrp="1"/>
          </p:cNvSpPr>
          <p:nvPr>
            <p:ph type="sldNum" sz="quarter" idx="12"/>
          </p:nvPr>
        </p:nvSpPr>
        <p:spPr>
          <a:xfrm>
            <a:off x="8458200" y="6400800"/>
            <a:ext cx="554832" cy="372269"/>
          </a:xfrm>
        </p:spPr>
        <p:txBody>
          <a:bodyPr/>
          <a:lstStyle/>
          <a:p>
            <a:fld id="{030B7EF0-EE9E-4962-B5F4-8354B15D9BA2}" type="slidenum">
              <a:rPr lang="en-US" smtClean="0"/>
              <a:t>110</a:t>
            </a:fld>
            <a:endParaRPr lang="en-US" dirty="0"/>
          </a:p>
        </p:txBody>
      </p:sp>
      <p:sp>
        <p:nvSpPr>
          <p:cNvPr id="2" name="Title 1"/>
          <p:cNvSpPr>
            <a:spLocks noGrp="1"/>
          </p:cNvSpPr>
          <p:nvPr>
            <p:ph type="title"/>
          </p:nvPr>
        </p:nvSpPr>
        <p:spPr>
          <a:xfrm>
            <a:off x="685800" y="365127"/>
            <a:ext cx="7829550" cy="930274"/>
          </a:xfrm>
        </p:spPr>
        <p:txBody>
          <a:bodyPr>
            <a:normAutofit/>
          </a:bodyPr>
          <a:lstStyle/>
          <a:p>
            <a:pPr algn="ctr"/>
            <a:r>
              <a:rPr lang="hy-AM" sz="1400" b="0" dirty="0">
                <a:solidFill>
                  <a:schemeClr val="accent6">
                    <a:lumMod val="75000"/>
                  </a:schemeClr>
                </a:solidFill>
                <a:effectLst/>
                <a:latin typeface="GHEA Grapalat" pitchFamily="50" charset="0"/>
                <a:cs typeface="Arial" panose="020B0604020202020204" pitchFamily="34" charset="0"/>
              </a:rPr>
              <a:t>ԲՅՈՒՋԵՏԱՅԻՆ ԾՐԱԳԻՐ</a:t>
            </a:r>
            <a:r>
              <a:rPr lang="en-US" sz="1400" b="0" dirty="0" smtClean="0">
                <a:solidFill>
                  <a:schemeClr val="accent6">
                    <a:lumMod val="75000"/>
                  </a:schemeClr>
                </a:solidFill>
                <a:effectLst/>
                <a:latin typeface="GHEA Grapalat" pitchFamily="50" charset="0"/>
                <a:cs typeface="Arial" panose="020B0604020202020204" pitchFamily="34" charset="0"/>
              </a:rPr>
              <a:t>/</a:t>
            </a:r>
            <a:r>
              <a:rPr lang="hy-AM" sz="1400" b="0" dirty="0" smtClean="0">
                <a:solidFill>
                  <a:schemeClr val="accent6">
                    <a:lumMod val="75000"/>
                  </a:schemeClr>
                </a:solidFill>
                <a:effectLst/>
                <a:latin typeface="GHEA Grapalat" pitchFamily="50" charset="0"/>
                <a:cs typeface="Arial" panose="020B0604020202020204" pitchFamily="34" charset="0"/>
              </a:rPr>
              <a:t>ՄԻՋՈՑԱՌՈՒՄ</a:t>
            </a:r>
            <a:r>
              <a:rPr lang="en-US" sz="1400" b="0" dirty="0" smtClean="0">
                <a:solidFill>
                  <a:schemeClr val="accent6">
                    <a:lumMod val="75000"/>
                  </a:schemeClr>
                </a:solidFill>
                <a:effectLst/>
                <a:latin typeface="GHEA Grapalat" pitchFamily="50" charset="0"/>
                <a:cs typeface="Arial" panose="020B0604020202020204" pitchFamily="34" charset="0"/>
              </a:rPr>
              <a:t> </a:t>
            </a:r>
            <a:r>
              <a:rPr lang="en-US" sz="1400" b="0" dirty="0">
                <a:solidFill>
                  <a:schemeClr val="accent6">
                    <a:lumMod val="75000"/>
                  </a:schemeClr>
                </a:solidFill>
                <a:effectLst/>
                <a:latin typeface="GHEA Grapalat" pitchFamily="50" charset="0"/>
                <a:cs typeface="Arial" panose="020B0604020202020204" pitchFamily="34" charset="0"/>
              </a:rPr>
              <a:t>1</a:t>
            </a:r>
            <a:r>
              <a:rPr lang="hy-AM" sz="1400" b="0" dirty="0">
                <a:solidFill>
                  <a:schemeClr val="accent6">
                    <a:lumMod val="75000"/>
                  </a:schemeClr>
                </a:solidFill>
                <a:effectLst/>
                <a:latin typeface="GHEA Grapalat" pitchFamily="50" charset="0"/>
                <a:cs typeface="Arial" panose="020B0604020202020204" pitchFamily="34" charset="0"/>
              </a:rPr>
              <a:t>157</a:t>
            </a:r>
            <a:r>
              <a:rPr lang="en-US" sz="1400" b="0" dirty="0">
                <a:solidFill>
                  <a:schemeClr val="accent6">
                    <a:lumMod val="75000"/>
                  </a:schemeClr>
                </a:solidFill>
                <a:effectLst/>
                <a:latin typeface="GHEA Grapalat" pitchFamily="50" charset="0"/>
                <a:cs typeface="Arial" panose="020B0604020202020204" pitchFamily="34" charset="0"/>
              </a:rPr>
              <a:t>/</a:t>
            </a:r>
            <a:r>
              <a:rPr lang="hy-AM" sz="1400" b="0" dirty="0">
                <a:solidFill>
                  <a:schemeClr val="accent6">
                    <a:lumMod val="75000"/>
                  </a:schemeClr>
                </a:solidFill>
                <a:effectLst/>
                <a:latin typeface="GHEA Grapalat" pitchFamily="50" charset="0"/>
                <a:cs typeface="Arial" panose="020B0604020202020204" pitchFamily="34" charset="0"/>
              </a:rPr>
              <a:t>42</a:t>
            </a:r>
            <a:r>
              <a:rPr lang="en-US" sz="1400" b="0" dirty="0" smtClean="0">
                <a:solidFill>
                  <a:schemeClr val="accent6">
                    <a:lumMod val="75000"/>
                  </a:schemeClr>
                </a:solidFill>
                <a:effectLst/>
                <a:latin typeface="GHEA Grapalat" pitchFamily="50" charset="0"/>
                <a:cs typeface="Arial" panose="020B0604020202020204" pitchFamily="34" charset="0"/>
              </a:rPr>
              <a:t>00</a:t>
            </a:r>
            <a:r>
              <a:rPr lang="hy-AM" sz="1400" b="0" dirty="0" smtClean="0">
                <a:solidFill>
                  <a:schemeClr val="accent6">
                    <a:lumMod val="75000"/>
                  </a:schemeClr>
                </a:solidFill>
                <a:effectLst/>
                <a:latin typeface="GHEA Grapalat" pitchFamily="50" charset="0"/>
                <a:cs typeface="Arial" panose="020B0604020202020204" pitchFamily="34" charset="0"/>
              </a:rPr>
              <a:t>2</a:t>
            </a:r>
            <a:r>
              <a:rPr lang="en-US" sz="1400" b="0" dirty="0">
                <a:solidFill>
                  <a:schemeClr val="accent6">
                    <a:lumMod val="75000"/>
                  </a:schemeClr>
                </a:solidFill>
                <a:effectLst/>
                <a:latin typeface="GHEA Grapalat" pitchFamily="50" charset="0"/>
                <a:cs typeface="Arial" panose="020B0604020202020204" pitchFamily="34" charset="0"/>
              </a:rPr>
              <a:t/>
            </a:r>
            <a:br>
              <a:rPr lang="en-US" sz="1400" b="0" dirty="0">
                <a:solidFill>
                  <a:schemeClr val="accent6">
                    <a:lumMod val="75000"/>
                  </a:schemeClr>
                </a:solidFill>
                <a:effectLst/>
                <a:latin typeface="GHEA Grapalat" pitchFamily="50" charset="0"/>
                <a:cs typeface="Arial" panose="020B0604020202020204" pitchFamily="34" charset="0"/>
              </a:rPr>
            </a:br>
            <a:r>
              <a:rPr lang="hy-AM" sz="1400" b="0" dirty="0">
                <a:effectLst/>
                <a:latin typeface="GHEA Grapalat" pitchFamily="50" charset="0"/>
                <a:ea typeface="+mn-ea"/>
                <a:cs typeface="Arial" panose="020B0604020202020204" pitchFamily="34" charset="0"/>
              </a:rPr>
              <a:t> Վերակառուցման և զարգացման եվրոպական բանկի աջակցությամբ իրականացվող Երևանի մետրոպոլիտենի վերակառուցման երկրորդ </a:t>
            </a:r>
            <a:r>
              <a:rPr lang="hy-AM" sz="1400" b="0" dirty="0" smtClean="0">
                <a:effectLst/>
                <a:latin typeface="GHEA Grapalat" pitchFamily="50" charset="0"/>
                <a:ea typeface="+mn-ea"/>
                <a:cs typeface="Arial" panose="020B0604020202020204" pitchFamily="34" charset="0"/>
              </a:rPr>
              <a:t>ծրագիր</a:t>
            </a:r>
            <a:endParaRPr lang="en-US" sz="1400" b="0" dirty="0">
              <a:effectLst/>
              <a:latin typeface="GHEA Grapalat" pitchFamily="50" charset="0"/>
              <a:ea typeface="+mn-ea"/>
              <a:cs typeface="Arial" panose="020B0604020202020204" pitchFamily="34" charset="0"/>
            </a:endParaRPr>
          </a:p>
        </p:txBody>
      </p:sp>
    </p:spTree>
    <p:extLst>
      <p:ext uri="{BB962C8B-B14F-4D97-AF65-F5344CB8AC3E}">
        <p14:creationId xmlns:p14="http://schemas.microsoft.com/office/powerpoint/2010/main" val="81849787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en-US" sz="1300" b="1" dirty="0">
                <a:solidFill>
                  <a:schemeClr val="accent6">
                    <a:lumMod val="75000"/>
                  </a:schemeClr>
                </a:solidFill>
                <a:latin typeface="Arial" panose="020B0604020202020204" pitchFamily="34" charset="0"/>
                <a:cs typeface="Arial" panose="020B0604020202020204" pitchFamily="34" charset="0"/>
              </a:rPr>
              <a:t>ՆՊԱՏԱԿԸ ԵՎ ՆԿԱՐԱԳՐՈՒԹՅՈՒՆԸ </a:t>
            </a:r>
            <a:endParaRPr lang="en-US" sz="1500" b="1" dirty="0">
              <a:latin typeface="Arial" panose="020B0604020202020204" pitchFamily="34" charset="0"/>
              <a:cs typeface="Arial" panose="020B0604020202020204" pitchFamily="34" charset="0"/>
            </a:endParaRPr>
          </a:p>
          <a:p>
            <a:pPr algn="just">
              <a:lnSpc>
                <a:spcPct val="110000"/>
              </a:lnSpc>
            </a:pPr>
            <a:r>
              <a:rPr lang="hy-AM" sz="1200" b="1" dirty="0">
                <a:latin typeface="GHEA Grapalat" panose="02000506050000020003" pitchFamily="50" charset="0"/>
                <a:cs typeface="Arial" panose="020B0604020202020204" pitchFamily="34" charset="0"/>
              </a:rPr>
              <a:t>Մետրոպոլիտենի բնականոն շահագործման, ուղևորների անվտանգ,հուսալի փոխադրումների,սպասարկման բարձր որակի ապահովման համար կենսականորեն անհրաժեշտ վագոնների, շարժասանդուղքների,գծային տնտեսության,կապի, ազդանշանման, էլեկտրամատակարարման սարքավորումների,շինությունների </a:t>
            </a:r>
            <a:r>
              <a:rPr lang="hy-AM" sz="1200" b="1" dirty="0" smtClean="0">
                <a:latin typeface="GHEA Grapalat" panose="02000506050000020003" pitchFamily="50" charset="0"/>
                <a:cs typeface="Arial" panose="020B0604020202020204" pitchFamily="34" charset="0"/>
              </a:rPr>
              <a:t>կապիտալ </a:t>
            </a:r>
            <a:r>
              <a:rPr lang="hy-AM" sz="1200" b="1" dirty="0">
                <a:latin typeface="GHEA Grapalat" panose="02000506050000020003" pitchFamily="50" charset="0"/>
                <a:cs typeface="Arial" panose="020B0604020202020204" pitchFamily="34" charset="0"/>
              </a:rPr>
              <a:t>նորոգում</a:t>
            </a:r>
            <a:r>
              <a:rPr lang="hy-AM" sz="1200" b="1" dirty="0" smtClean="0">
                <a:latin typeface="GHEA Grapalat" panose="02000506050000020003" pitchFamily="50" charset="0"/>
                <a:cs typeface="Arial" panose="020B0604020202020204" pitchFamily="34" charset="0"/>
              </a:rPr>
              <a:t>։ 2013թ</a:t>
            </a:r>
            <a:r>
              <a:rPr lang="hy-AM" sz="1200" b="1" dirty="0">
                <a:latin typeface="GHEA Grapalat" panose="02000506050000020003" pitchFamily="50" charset="0"/>
                <a:cs typeface="Arial" panose="020B0604020202020204" pitchFamily="34" charset="0"/>
              </a:rPr>
              <a:t>․ մինչ օրս ընկերությանը «Երևանի մետրոպոլիտենի ենթակառուցվածքների նորոգում» միջոցառման շրջանակներում որևէ գումար չի տրամադրվել։ Ուղևորափոխադրումների անվտանգությունն ապահովելու </a:t>
            </a:r>
            <a:r>
              <a:rPr lang="hy-AM" sz="1200" b="1" dirty="0" smtClean="0">
                <a:latin typeface="GHEA Grapalat" panose="02000506050000020003" pitchFamily="50" charset="0"/>
                <a:cs typeface="Arial" panose="020B0604020202020204" pitchFamily="34" charset="0"/>
              </a:rPr>
              <a:t>առաջնահերթությունից ելնելով, նախատեսված </a:t>
            </a:r>
            <a:r>
              <a:rPr lang="hy-AM" sz="1200" b="1" dirty="0">
                <a:latin typeface="GHEA Grapalat" panose="02000506050000020003" pitchFamily="50" charset="0"/>
                <a:cs typeface="Arial" panose="020B0604020202020204" pitchFamily="34" charset="0"/>
              </a:rPr>
              <a:t>անհետաձգելի աշխատանքներն են՝ գլխամասային, միջանկյալ վագոնների վերանորոգում,գնացքի անվազույգերի ձեռքբերում,թվով 9 շարժասանդուղքների ապամոնտաժում, ձեռքբերում, մոնտաժում, թունելային հակահրդեհային, ջրամատակարարման խողովակաշարերի նորոգում, թունելային հզոր օդափոխման համակարգի նորոգում օդափոխիչների ձեռքբերումով, 6 կվ և 825 վ մալուխների փոխարինում, բաց հատվածի լուսավորության հիմնանորոգում</a:t>
            </a:r>
            <a:r>
              <a:rPr lang="hy-AM" sz="1200" b="1" dirty="0" smtClean="0">
                <a:latin typeface="GHEA Grapalat" panose="02000506050000020003" pitchFamily="50" charset="0"/>
                <a:cs typeface="Arial" panose="020B0604020202020204" pitchFamily="34" charset="0"/>
              </a:rPr>
              <a:t>, գծային </a:t>
            </a:r>
            <a:r>
              <a:rPr lang="hy-AM" sz="1200" b="1" dirty="0">
                <a:latin typeface="GHEA Grapalat" panose="02000506050000020003" pitchFamily="50" charset="0"/>
                <a:cs typeface="Arial" panose="020B0604020202020204" pitchFamily="34" charset="0"/>
              </a:rPr>
              <a:t>և փոքր մեխանիզացիայի արկղերի, հեռակառավարման բաժանիչների վահանակների արդիականացում, ռելեական պաշտպանության համակարգի արդիականացում ,Երևանի մետրոպոլիտենից օգտվող ուղևորների համար անվտանգության ապահովում </a:t>
            </a:r>
            <a:r>
              <a:rPr lang="hy-AM" sz="1200" b="1" dirty="0" smtClean="0">
                <a:latin typeface="GHEA Grapalat" panose="02000506050000020003" pitchFamily="50" charset="0"/>
                <a:cs typeface="Arial" panose="020B0604020202020204" pitchFamily="34" charset="0"/>
              </a:rPr>
              <a:t>։</a:t>
            </a:r>
          </a:p>
          <a:p>
            <a:pPr marL="0" indent="0" algn="just">
              <a:buNone/>
            </a:pPr>
            <a:r>
              <a:rPr lang="hy-AM" sz="12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200" b="1" dirty="0">
              <a:solidFill>
                <a:schemeClr val="accent6">
                  <a:lumMod val="75000"/>
                </a:schemeClr>
              </a:solidFill>
              <a:latin typeface="GHEA Grapalat" panose="02000506050000020003" pitchFamily="50" charset="0"/>
              <a:cs typeface="Arial" panose="020B0604020202020204" pitchFamily="34" charset="0"/>
            </a:endParaRPr>
          </a:p>
          <a:p>
            <a:pPr algn="just">
              <a:buFont typeface="Wingdings" panose="05000000000000000000" pitchFamily="2" charset="2"/>
              <a:buChar char="Ø"/>
            </a:pPr>
            <a:r>
              <a:rPr lang="hy-AM" sz="1400" b="1" dirty="0">
                <a:latin typeface="GHEA Grapalat" panose="02000506050000020003" pitchFamily="50" charset="0"/>
                <a:cs typeface="Arial" panose="020B0604020202020204" pitchFamily="34" charset="0"/>
              </a:rPr>
              <a:t> </a:t>
            </a:r>
            <a:r>
              <a:rPr lang="hy-AM" sz="1200" b="1" dirty="0">
                <a:latin typeface="GHEA Grapalat" panose="02000506050000020003" pitchFamily="50" charset="0"/>
                <a:cs typeface="Arial" panose="020B0604020202020204" pitchFamily="34" charset="0"/>
              </a:rPr>
              <a:t>Երևան քաղաքի բնակիչները, ինչպես նաև Երևան այցելող հյուրերը և զբոսաշրջիկները:</a:t>
            </a:r>
            <a:endParaRPr lang="en-US" sz="1200" dirty="0">
              <a:latin typeface="GHEA Grapalat" panose="02000506050000020003" pitchFamily="50" charset="0"/>
            </a:endParaRPr>
          </a:p>
          <a:p>
            <a:pPr algn="just">
              <a:lnSpc>
                <a:spcPct val="110000"/>
              </a:lnSpc>
            </a:pPr>
            <a:endParaRPr lang="en-US" sz="1200" b="1" dirty="0">
              <a:latin typeface="GHEA Grapalat" panose="02000506050000020003" pitchFamily="50" charset="0"/>
              <a:cs typeface="Arial" panose="020B0604020202020204" pitchFamily="34" charset="0"/>
            </a:endParaRPr>
          </a:p>
          <a:p>
            <a:pPr>
              <a:lnSpc>
                <a:spcPct val="110000"/>
              </a:lnSpc>
            </a:pPr>
            <a:endParaRPr 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a:xfrm>
            <a:off x="8534400" y="6400800"/>
            <a:ext cx="478632" cy="372269"/>
          </a:xfrm>
        </p:spPr>
        <p:txBody>
          <a:bodyPr/>
          <a:lstStyle/>
          <a:p>
            <a:fld id="{030B7EF0-EE9E-4962-B5F4-8354B15D9BA2}" type="slidenum">
              <a:rPr lang="en-US" smtClean="0"/>
              <a:t>111</a:t>
            </a:fld>
            <a:endParaRPr lang="en-US"/>
          </a:p>
        </p:txBody>
      </p:sp>
      <p:sp>
        <p:nvSpPr>
          <p:cNvPr id="2" name="Title 1"/>
          <p:cNvSpPr>
            <a:spLocks noGrp="1"/>
          </p:cNvSpPr>
          <p:nvPr>
            <p:ph type="title"/>
          </p:nvPr>
        </p:nvSpPr>
        <p:spPr/>
        <p:txBody>
          <a:bodyPr>
            <a:normAutofit/>
          </a:bodyPr>
          <a:lstStyle/>
          <a:p>
            <a:pPr algn="ctr"/>
            <a:r>
              <a:rPr lang="hy-AM" sz="16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600" b="1" dirty="0" smtClean="0">
                <a:solidFill>
                  <a:schemeClr val="accent6">
                    <a:lumMod val="75000"/>
                  </a:schemeClr>
                </a:solidFill>
                <a:latin typeface="Arial" panose="020B0604020202020204" pitchFamily="34" charset="0"/>
                <a:cs typeface="Arial" panose="020B0604020202020204" pitchFamily="34" charset="0"/>
              </a:rPr>
              <a:t>/</a:t>
            </a:r>
            <a:r>
              <a:rPr lang="hy-AM" sz="1600" b="1" dirty="0" smtClean="0">
                <a:solidFill>
                  <a:schemeClr val="accent6">
                    <a:lumMod val="75000"/>
                  </a:schemeClr>
                </a:solidFill>
                <a:latin typeface="Arial" panose="020B0604020202020204" pitchFamily="34" charset="0"/>
                <a:cs typeface="Arial" panose="020B0604020202020204" pitchFamily="34" charset="0"/>
              </a:rPr>
              <a:t>ՄԻՋՈՑԱՌՈՒՄ</a:t>
            </a:r>
            <a:r>
              <a:rPr lang="en-US" sz="1600" b="1" dirty="0" smtClean="0">
                <a:solidFill>
                  <a:schemeClr val="accent6">
                    <a:lumMod val="75000"/>
                  </a:schemeClr>
                </a:solidFill>
                <a:latin typeface="Arial" panose="020B0604020202020204" pitchFamily="34" charset="0"/>
                <a:cs typeface="Arial" panose="020B0604020202020204" pitchFamily="34" charset="0"/>
              </a:rPr>
              <a:t> </a:t>
            </a:r>
            <a:r>
              <a:rPr lang="en-US" sz="1600" b="1" dirty="0">
                <a:solidFill>
                  <a:schemeClr val="accent6">
                    <a:lumMod val="75000"/>
                  </a:schemeClr>
                </a:solidFill>
                <a:latin typeface="Arial" panose="020B0604020202020204" pitchFamily="34" charset="0"/>
                <a:cs typeface="Arial" panose="020B0604020202020204" pitchFamily="34" charset="0"/>
              </a:rPr>
              <a:t>1</a:t>
            </a:r>
            <a:r>
              <a:rPr lang="hy-AM" sz="1600" b="1" dirty="0">
                <a:solidFill>
                  <a:schemeClr val="accent6">
                    <a:lumMod val="75000"/>
                  </a:schemeClr>
                </a:solidFill>
                <a:latin typeface="Arial" panose="020B0604020202020204" pitchFamily="34" charset="0"/>
                <a:cs typeface="Arial" panose="020B0604020202020204" pitchFamily="34" charset="0"/>
              </a:rPr>
              <a:t>157</a:t>
            </a:r>
            <a:r>
              <a:rPr lang="en-US" sz="1600" b="1" dirty="0" smtClean="0">
                <a:solidFill>
                  <a:schemeClr val="accent6">
                    <a:lumMod val="75000"/>
                  </a:schemeClr>
                </a:solidFill>
                <a:latin typeface="Arial" panose="020B0604020202020204" pitchFamily="34" charset="0"/>
                <a:cs typeface="Arial" panose="020B0604020202020204" pitchFamily="34" charset="0"/>
              </a:rPr>
              <a:t>/</a:t>
            </a:r>
            <a:r>
              <a:rPr lang="hy-AM" sz="1600" b="1" dirty="0" smtClean="0">
                <a:solidFill>
                  <a:schemeClr val="accent6">
                    <a:lumMod val="75000"/>
                  </a:schemeClr>
                </a:solidFill>
                <a:latin typeface="Arial" panose="020B0604020202020204" pitchFamily="34" charset="0"/>
                <a:cs typeface="Arial" panose="020B0604020202020204" pitchFamily="34" charset="0"/>
              </a:rPr>
              <a:t>21002</a:t>
            </a:r>
            <a:r>
              <a:rPr lang="en-US" sz="1600" b="1" dirty="0">
                <a:solidFill>
                  <a:schemeClr val="accent6">
                    <a:lumMod val="75000"/>
                  </a:schemeClr>
                </a:solidFill>
                <a:latin typeface="Arial" panose="020B0604020202020204" pitchFamily="34" charset="0"/>
                <a:cs typeface="Arial" panose="020B0604020202020204" pitchFamily="34" charset="0"/>
              </a:rPr>
              <a:t/>
            </a:r>
            <a:br>
              <a:rPr lang="en-US" sz="1600" b="1" dirty="0">
                <a:solidFill>
                  <a:schemeClr val="accent6">
                    <a:lumMod val="75000"/>
                  </a:schemeClr>
                </a:solidFill>
                <a:latin typeface="Arial" panose="020B0604020202020204" pitchFamily="34" charset="0"/>
                <a:cs typeface="Arial" panose="020B0604020202020204" pitchFamily="34" charset="0"/>
              </a:rPr>
            </a:br>
            <a:r>
              <a:rPr lang="hy-AM" sz="1600" b="1" dirty="0">
                <a:solidFill>
                  <a:schemeClr val="accent6">
                    <a:lumMod val="75000"/>
                  </a:schemeClr>
                </a:solidFill>
                <a:latin typeface="Arial" panose="020B0604020202020204" pitchFamily="34" charset="0"/>
                <a:cs typeface="Arial" panose="020B0604020202020204" pitchFamily="34" charset="0"/>
              </a:rPr>
              <a:t> </a:t>
            </a:r>
            <a:r>
              <a:rPr lang="hy-AM" sz="1600" b="1" dirty="0">
                <a:latin typeface="Arial" panose="020B0604020202020204" pitchFamily="34" charset="0"/>
                <a:ea typeface="+mn-ea"/>
                <a:cs typeface="Arial" panose="020B0604020202020204" pitchFamily="34" charset="0"/>
              </a:rPr>
              <a:t>Երևանի մետրոպոլիտենի ենթակառուցվածքների նորոգում</a:t>
            </a:r>
            <a:endParaRPr lang="en-US" sz="1600" b="1"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0428044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03462" y="1371600"/>
            <a:ext cx="8143875" cy="4481514"/>
          </a:xfrm>
        </p:spPr>
        <p:txBody>
          <a:bodyPr>
            <a:normAutofit lnSpcReduction="10000"/>
          </a:bodyPr>
          <a:lstStyle/>
          <a:p>
            <a:pPr algn="just">
              <a:lnSpc>
                <a:spcPct val="120000"/>
              </a:lnSpc>
              <a:buFont typeface="Wingdings" panose="05000000000000000000" pitchFamily="2" charset="2"/>
              <a:buChar char="Ø"/>
            </a:pPr>
            <a:r>
              <a:rPr lang="en-US" sz="1400" dirty="0">
                <a:latin typeface="GHEA Grapalat" panose="02000506050000020003" pitchFamily="50" charset="0"/>
              </a:rPr>
              <a:t> </a:t>
            </a:r>
            <a:r>
              <a:rPr lang="en-US" sz="1400" dirty="0">
                <a:latin typeface="GHEA Grapalat" panose="02000506050000020003" pitchFamily="50" charset="0"/>
                <a:cs typeface="Arial" panose="020B0604020202020204" pitchFamily="34" charset="0"/>
              </a:rPr>
              <a:t>ՀՀ </a:t>
            </a:r>
            <a:r>
              <a:rPr lang="en-US" sz="1400" dirty="0" err="1">
                <a:latin typeface="GHEA Grapalat" panose="02000506050000020003" pitchFamily="50" charset="0"/>
                <a:cs typeface="Arial" panose="020B0604020202020204" pitchFamily="34" charset="0"/>
              </a:rPr>
              <a:t>կառավարության</a:t>
            </a:r>
            <a:r>
              <a:rPr lang="en-US" sz="1400" dirty="0">
                <a:latin typeface="GHEA Grapalat" panose="02000506050000020003" pitchFamily="50" charset="0"/>
                <a:cs typeface="Arial" panose="020B0604020202020204" pitchFamily="34" charset="0"/>
              </a:rPr>
              <a:t> 20</a:t>
            </a:r>
            <a:r>
              <a:rPr lang="hy-AM" sz="1400" dirty="0">
                <a:latin typeface="GHEA Grapalat" panose="02000506050000020003" pitchFamily="50" charset="0"/>
                <a:cs typeface="Arial" panose="020B0604020202020204" pitchFamily="34" charset="0"/>
              </a:rPr>
              <a:t>14</a:t>
            </a:r>
            <a:r>
              <a:rPr lang="en-US" sz="1400" dirty="0" err="1">
                <a:latin typeface="GHEA Grapalat" panose="02000506050000020003" pitchFamily="50" charset="0"/>
                <a:cs typeface="Arial" panose="020B0604020202020204" pitchFamily="34" charset="0"/>
              </a:rPr>
              <a:t>թվականի</a:t>
            </a:r>
            <a:r>
              <a:rPr lang="en-US" sz="1400" dirty="0">
                <a:latin typeface="GHEA Grapalat" panose="02000506050000020003" pitchFamily="50" charset="0"/>
                <a:cs typeface="Arial" panose="020B0604020202020204" pitchFamily="34" charset="0"/>
              </a:rPr>
              <a:t> </a:t>
            </a:r>
            <a:r>
              <a:rPr lang="hy-AM" sz="1400" dirty="0">
                <a:latin typeface="GHEA Grapalat" panose="02000506050000020003" pitchFamily="50" charset="0"/>
                <a:cs typeface="Arial" panose="020B0604020202020204" pitchFamily="34" charset="0"/>
              </a:rPr>
              <a:t>մարտի</a:t>
            </a:r>
            <a:r>
              <a:rPr lang="en-US" sz="1400" dirty="0">
                <a:latin typeface="GHEA Grapalat" panose="02000506050000020003" pitchFamily="50" charset="0"/>
                <a:cs typeface="Arial" panose="020B0604020202020204" pitchFamily="34" charset="0"/>
              </a:rPr>
              <a:t> </a:t>
            </a:r>
            <a:r>
              <a:rPr lang="hy-AM" sz="1400" dirty="0">
                <a:latin typeface="GHEA Grapalat" panose="02000506050000020003" pitchFamily="50" charset="0"/>
                <a:cs typeface="Arial" panose="020B0604020202020204" pitchFamily="34" charset="0"/>
              </a:rPr>
              <a:t>27</a:t>
            </a:r>
            <a:r>
              <a:rPr lang="en-US" sz="1400" dirty="0">
                <a:latin typeface="GHEA Grapalat" panose="02000506050000020003" pitchFamily="50" charset="0"/>
                <a:cs typeface="Arial" panose="020B0604020202020204" pitchFamily="34" charset="0"/>
              </a:rPr>
              <a:t>-ի N</a:t>
            </a:r>
            <a:r>
              <a:rPr lang="hy-AM" sz="1400" dirty="0">
                <a:latin typeface="GHEA Grapalat" panose="02000506050000020003" pitchFamily="50" charset="0"/>
                <a:cs typeface="Arial" panose="020B0604020202020204" pitchFamily="34" charset="0"/>
              </a:rPr>
              <a:t> 442</a:t>
            </a:r>
            <a:r>
              <a:rPr lang="en-US" sz="1400" dirty="0">
                <a:latin typeface="GHEA Grapalat" panose="02000506050000020003" pitchFamily="50" charset="0"/>
                <a:cs typeface="Arial" panose="020B0604020202020204" pitchFamily="34" charset="0"/>
              </a:rPr>
              <a:t>-</a:t>
            </a:r>
            <a:r>
              <a:rPr lang="hy-AM" sz="1400" dirty="0">
                <a:latin typeface="GHEA Grapalat" panose="02000506050000020003" pitchFamily="50" charset="0"/>
                <a:cs typeface="Arial" panose="020B0604020202020204" pitchFamily="34" charset="0"/>
              </a:rPr>
              <a:t>Ն որոշմամբ հաստատված</a:t>
            </a:r>
            <a:r>
              <a:rPr lang="en-US" sz="1400" dirty="0">
                <a:latin typeface="GHEA Grapalat" panose="02000506050000020003" pitchFamily="50" charset="0"/>
                <a:cs typeface="Arial" panose="020B0604020202020204" pitchFamily="34" charset="0"/>
              </a:rPr>
              <a:t> </a:t>
            </a:r>
            <a:r>
              <a:rPr lang="hy-AM" sz="1400" dirty="0">
                <a:latin typeface="GHEA Grapalat" panose="02000506050000020003" pitchFamily="50" charset="0"/>
                <a:cs typeface="Arial" panose="020B0604020202020204" pitchFamily="34" charset="0"/>
              </a:rPr>
              <a:t>«</a:t>
            </a:r>
            <a:r>
              <a:rPr lang="en-US" sz="1400" dirty="0">
                <a:latin typeface="GHEA Grapalat" panose="02000506050000020003" pitchFamily="50" charset="0"/>
                <a:cs typeface="Arial" panose="020B0604020202020204" pitchFamily="34" charset="0"/>
              </a:rPr>
              <a:t>Հ</a:t>
            </a:r>
            <a:r>
              <a:rPr lang="hy-AM" sz="1400" dirty="0">
                <a:latin typeface="GHEA Grapalat" panose="02000506050000020003" pitchFamily="50" charset="0"/>
                <a:cs typeface="Arial" panose="020B0604020202020204" pitchFamily="34" charset="0"/>
              </a:rPr>
              <a:t>այաստանի </a:t>
            </a:r>
            <a:r>
              <a:rPr lang="en-US" sz="1400" dirty="0">
                <a:latin typeface="GHEA Grapalat" panose="02000506050000020003" pitchFamily="50" charset="0"/>
                <a:cs typeface="Arial" panose="020B0604020202020204" pitchFamily="34" charset="0"/>
              </a:rPr>
              <a:t>Հ</a:t>
            </a:r>
            <a:r>
              <a:rPr lang="hy-AM" sz="1400" dirty="0">
                <a:latin typeface="GHEA Grapalat" panose="02000506050000020003" pitchFamily="50" charset="0"/>
                <a:cs typeface="Arial" panose="020B0604020202020204" pitchFamily="34" charset="0"/>
              </a:rPr>
              <a:t>անրապետության</a:t>
            </a:r>
            <a:r>
              <a:rPr lang="en-US" sz="1400" dirty="0">
                <a:latin typeface="GHEA Grapalat" panose="02000506050000020003" pitchFamily="50" charset="0"/>
                <a:cs typeface="Arial" panose="020B0604020202020204" pitchFamily="34" charset="0"/>
              </a:rPr>
              <a:t> </a:t>
            </a:r>
            <a:r>
              <a:rPr lang="hy-AM" sz="1400" dirty="0">
                <a:latin typeface="GHEA Grapalat" panose="02000506050000020003" pitchFamily="50" charset="0"/>
                <a:cs typeface="Arial" panose="020B0604020202020204" pitchFamily="34" charset="0"/>
              </a:rPr>
              <a:t>2014-2025թ․թ․ Հեռանկարային Ռազմավարական </a:t>
            </a:r>
            <a:r>
              <a:rPr lang="hy-AM" sz="1400" dirty="0" smtClean="0">
                <a:latin typeface="GHEA Grapalat" panose="02000506050000020003" pitchFamily="50" charset="0"/>
                <a:cs typeface="Arial" panose="020B0604020202020204" pitchFamily="34" charset="0"/>
              </a:rPr>
              <a:t>ծրագիր»</a:t>
            </a:r>
            <a:r>
              <a:rPr lang="en-US" sz="1400" dirty="0" smtClean="0">
                <a:latin typeface="GHEA Grapalat" panose="02000506050000020003" pitchFamily="50" charset="0"/>
                <a:cs typeface="Arial" panose="020B0604020202020204" pitchFamily="34" charset="0"/>
              </a:rPr>
              <a:t> </a:t>
            </a:r>
            <a:r>
              <a:rPr lang="en-US" sz="1400" dirty="0">
                <a:latin typeface="GHEA Grapalat" panose="02000506050000020003" pitchFamily="50" charset="0"/>
                <a:cs typeface="Arial" panose="020B0604020202020204" pitchFamily="34" charset="0"/>
              </a:rPr>
              <a:t>IV</a:t>
            </a:r>
            <a:r>
              <a:rPr lang="hy-AM" sz="1400" dirty="0">
                <a:latin typeface="GHEA Grapalat" panose="02000506050000020003" pitchFamily="50" charset="0"/>
                <a:cs typeface="Arial" panose="020B0604020202020204" pitchFamily="34" charset="0"/>
              </a:rPr>
              <a:t> գլուխ 11․3 մասի 306 կետի 2 ենթակետ</a:t>
            </a:r>
            <a:r>
              <a:rPr lang="en-US" sz="1400" dirty="0">
                <a:latin typeface="GHEA Grapalat" panose="02000506050000020003" pitchFamily="50" charset="0"/>
                <a:cs typeface="Arial" panose="020B0604020202020204" pitchFamily="34" charset="0"/>
              </a:rPr>
              <a:t>: </a:t>
            </a:r>
            <a:r>
              <a:rPr lang="hy-AM" sz="1400" dirty="0">
                <a:latin typeface="GHEA Grapalat" panose="02000506050000020003" pitchFamily="50" charset="0"/>
                <a:cs typeface="Arial" panose="020B0604020202020204" pitchFamily="34" charset="0"/>
              </a:rPr>
              <a:t>Մետրոպոլիտենի նոր կայարանների կառուցման, շարժակազմի թարմացման և ավելացման խոշոր չափերի ներդրումներ պահանջող ծրագրերը։</a:t>
            </a:r>
            <a:endParaRPr lang="en-US" sz="1400" dirty="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hy-AM" sz="1400" dirty="0">
                <a:latin typeface="GHEA Grapalat" panose="02000506050000020003" pitchFamily="50" charset="0"/>
                <a:cs typeface="Arial" panose="020B0604020202020204" pitchFamily="34" charset="0"/>
              </a:rPr>
              <a:t>Համաձայն Երևան քաղաքի ավագանու «Երևանի զարգացման 2019-2023թթ. հնգամյա ծրագրի հաստատման մասին» 25.12.2019թթ. h. 184-Ա </a:t>
            </a:r>
            <a:r>
              <a:rPr lang="hy-AM" sz="1400" dirty="0" smtClean="0">
                <a:latin typeface="GHEA Grapalat" panose="02000506050000020003" pitchFamily="50" charset="0"/>
                <a:cs typeface="Arial" panose="020B0604020202020204" pitchFamily="34" charset="0"/>
              </a:rPr>
              <a:t>որոշում</a:t>
            </a:r>
          </a:p>
          <a:p>
            <a:pPr marL="0" indent="0" algn="just">
              <a:lnSpc>
                <a:spcPct val="120000"/>
              </a:lnSpc>
              <a:buNone/>
            </a:pPr>
            <a:r>
              <a:rPr lang="hy-AM" sz="1400" dirty="0" smtClean="0">
                <a:latin typeface="GHEA Grapalat" panose="02000506050000020003" pitchFamily="50" charset="0"/>
                <a:cs typeface="Arial" panose="020B0604020202020204" pitchFamily="34" charset="0"/>
              </a:rPr>
              <a:t> Երևանի </a:t>
            </a:r>
            <a:r>
              <a:rPr lang="hy-AM" sz="1400" dirty="0">
                <a:latin typeface="GHEA Grapalat" panose="02000506050000020003" pitchFamily="50" charset="0"/>
                <a:cs typeface="Arial" panose="020B0604020202020204" pitchFamily="34" charset="0"/>
              </a:rPr>
              <a:t>մետրոպոլիտենի հնարավորությունները սահմանափակ են, առկա է գծի ընդլայնման, շարժակազմի, տնտեսության և </a:t>
            </a:r>
            <a:r>
              <a:rPr lang="hy-AM" sz="1400" dirty="0" smtClean="0">
                <a:latin typeface="GHEA Grapalat" panose="02000506050000020003" pitchFamily="50" charset="0"/>
                <a:cs typeface="Arial" panose="020B0604020202020204" pitchFamily="34" charset="0"/>
              </a:rPr>
              <a:t>ենթակառուցվածքների </a:t>
            </a:r>
            <a:r>
              <a:rPr lang="hy-AM" sz="1400" dirty="0">
                <a:latin typeface="GHEA Grapalat" panose="02000506050000020003" pitchFamily="50" charset="0"/>
                <a:cs typeface="Arial" panose="020B0604020202020204" pitchFamily="34" charset="0"/>
              </a:rPr>
              <a:t>վիճակի բարելավման անհրաժեշտություն: </a:t>
            </a:r>
            <a:r>
              <a:rPr lang="hy-AM" sz="1400" dirty="0" smtClean="0">
                <a:latin typeface="GHEA Grapalat" panose="02000506050000020003" pitchFamily="50" charset="0"/>
                <a:cs typeface="Arial" panose="020B0604020202020204" pitchFamily="34" charset="0"/>
              </a:rPr>
              <a:t>Երևանի </a:t>
            </a:r>
            <a:r>
              <a:rPr lang="hy-AM" sz="1400" dirty="0">
                <a:latin typeface="GHEA Grapalat" panose="02000506050000020003" pitchFamily="50" charset="0"/>
                <a:cs typeface="Arial" panose="020B0604020202020204" pitchFamily="34" charset="0"/>
              </a:rPr>
              <a:t>հասարակական տրանսպորտի ոլորտի համակարգային բարեփոխումների շրջանակներում մշակվել է Երևանի հանրային տրանսպորտի նոր արդյունավետ երթուղային ցանց, ինչը ենթադրում է միասնական էլեկտրոնային տոմսային համակարգերի ներդրման հնարավորություն, զեղչային համակարգի կիրառում, ուղևորների սպասարկման որակի զգալի բարձրացում և այլն։ </a:t>
            </a:r>
            <a:endParaRPr lang="hy-AM" sz="1400" dirty="0" smtClean="0">
              <a:latin typeface="GHEA Grapalat" panose="02000506050000020003" pitchFamily="50" charset="0"/>
              <a:cs typeface="Arial" panose="020B0604020202020204" pitchFamily="34" charset="0"/>
            </a:endParaRPr>
          </a:p>
          <a:p>
            <a:pPr marL="0" indent="0" algn="just">
              <a:lnSpc>
                <a:spcPct val="120000"/>
              </a:lnSpc>
              <a:buNone/>
            </a:pPr>
            <a:r>
              <a:rPr lang="hy-AM" sz="1400" dirty="0">
                <a:latin typeface="GHEA Grapalat" panose="02000506050000020003" pitchFamily="50" charset="0"/>
                <a:cs typeface="Arial" panose="020B0604020202020204" pitchFamily="34" charset="0"/>
              </a:rPr>
              <a:t>Ակնհայտ է</a:t>
            </a:r>
            <a:r>
              <a:rPr lang="hy-AM" sz="1400" dirty="0" smtClean="0">
                <a:latin typeface="GHEA Grapalat" panose="02000506050000020003" pitchFamily="50" charset="0"/>
                <a:cs typeface="Arial" panose="020B0604020202020204" pitchFamily="34" charset="0"/>
              </a:rPr>
              <a:t>,</a:t>
            </a:r>
            <a:r>
              <a:rPr lang="en-US" sz="1400" dirty="0" smtClean="0">
                <a:latin typeface="GHEA Grapalat" panose="02000506050000020003" pitchFamily="50" charset="0"/>
                <a:cs typeface="Arial" panose="020B0604020202020204" pitchFamily="34" charset="0"/>
              </a:rPr>
              <a:t> </a:t>
            </a:r>
            <a:r>
              <a:rPr lang="hy-AM" sz="1400" dirty="0" smtClean="0">
                <a:latin typeface="GHEA Grapalat" panose="02000506050000020003" pitchFamily="50" charset="0"/>
                <a:cs typeface="Arial" panose="020B0604020202020204" pitchFamily="34" charset="0"/>
              </a:rPr>
              <a:t>որ </a:t>
            </a:r>
            <a:r>
              <a:rPr lang="hy-AM" sz="1400" dirty="0">
                <a:latin typeface="GHEA Grapalat" panose="02000506050000020003" pitchFamily="50" charset="0"/>
                <a:cs typeface="Arial" panose="020B0604020202020204" pitchFamily="34" charset="0"/>
              </a:rPr>
              <a:t>որպես մայրաքաղաքային հասարակական տրանսպորտային միջոց</a:t>
            </a:r>
            <a:r>
              <a:rPr lang="hy-AM" sz="1400" dirty="0" smtClean="0">
                <a:latin typeface="GHEA Grapalat" panose="02000506050000020003" pitchFamily="50" charset="0"/>
                <a:cs typeface="Arial" panose="020B0604020202020204" pitchFamily="34" charset="0"/>
              </a:rPr>
              <a:t>,</a:t>
            </a:r>
            <a:r>
              <a:rPr lang="en-US" sz="1400" dirty="0" smtClean="0">
                <a:latin typeface="GHEA Grapalat" panose="02000506050000020003" pitchFamily="50" charset="0"/>
                <a:cs typeface="Arial" panose="020B0604020202020204" pitchFamily="34" charset="0"/>
              </a:rPr>
              <a:t> </a:t>
            </a:r>
            <a:r>
              <a:rPr lang="hy-AM" sz="1400" dirty="0" smtClean="0">
                <a:latin typeface="GHEA Grapalat" panose="02000506050000020003" pitchFamily="50" charset="0"/>
                <a:cs typeface="Arial" panose="020B0604020202020204" pitchFamily="34" charset="0"/>
              </a:rPr>
              <a:t>այսօր </a:t>
            </a:r>
            <a:r>
              <a:rPr lang="hy-AM" sz="1400" dirty="0">
                <a:latin typeface="GHEA Grapalat" panose="02000506050000020003" pitchFamily="50" charset="0"/>
                <a:cs typeface="Arial" panose="020B0604020202020204" pitchFamily="34" charset="0"/>
              </a:rPr>
              <a:t>զարգացման ամենաիրատեսական հեռանկարն ունի մետրոպոլիտենը</a:t>
            </a:r>
            <a:r>
              <a:rPr lang="hy-AM" sz="1400" dirty="0" smtClean="0">
                <a:latin typeface="GHEA Grapalat" panose="02000506050000020003" pitchFamily="50" charset="0"/>
                <a:cs typeface="Arial" panose="020B0604020202020204" pitchFamily="34" charset="0"/>
              </a:rPr>
              <a:t>,</a:t>
            </a:r>
            <a:r>
              <a:rPr lang="en-US" sz="1400" dirty="0" smtClean="0">
                <a:latin typeface="GHEA Grapalat" panose="02000506050000020003" pitchFamily="50" charset="0"/>
                <a:cs typeface="Arial" panose="020B0604020202020204" pitchFamily="34" charset="0"/>
              </a:rPr>
              <a:t> </a:t>
            </a:r>
            <a:r>
              <a:rPr lang="hy-AM" sz="1400" dirty="0" smtClean="0">
                <a:latin typeface="GHEA Grapalat" panose="02000506050000020003" pitchFamily="50" charset="0"/>
                <a:cs typeface="Arial" panose="020B0604020202020204" pitchFamily="34" charset="0"/>
              </a:rPr>
              <a:t>որովհետև </a:t>
            </a:r>
            <a:r>
              <a:rPr lang="hy-AM" sz="1400" dirty="0">
                <a:latin typeface="GHEA Grapalat" panose="02000506050000020003" pitchFamily="50" charset="0"/>
                <a:cs typeface="Arial" panose="020B0604020202020204" pitchFamily="34" charset="0"/>
              </a:rPr>
              <a:t>լինելով արագ,անվտանգ</a:t>
            </a:r>
            <a:r>
              <a:rPr lang="hy-AM" sz="1400" dirty="0" smtClean="0">
                <a:latin typeface="GHEA Grapalat" panose="02000506050000020003" pitchFamily="50" charset="0"/>
                <a:cs typeface="Arial" panose="020B0604020202020204" pitchFamily="34" charset="0"/>
              </a:rPr>
              <a:t>,</a:t>
            </a:r>
            <a:r>
              <a:rPr lang="en-US" sz="1400" dirty="0" smtClean="0">
                <a:latin typeface="GHEA Grapalat" panose="02000506050000020003" pitchFamily="50" charset="0"/>
                <a:cs typeface="Arial" panose="020B0604020202020204" pitchFamily="34" charset="0"/>
              </a:rPr>
              <a:t> </a:t>
            </a:r>
            <a:r>
              <a:rPr lang="hy-AM" sz="1400" dirty="0" smtClean="0">
                <a:latin typeface="GHEA Grapalat" panose="02000506050000020003" pitchFamily="50" charset="0"/>
                <a:cs typeface="Arial" panose="020B0604020202020204" pitchFamily="34" charset="0"/>
              </a:rPr>
              <a:t>էկոլոգիապես </a:t>
            </a:r>
            <a:r>
              <a:rPr lang="hy-AM" sz="1400" dirty="0">
                <a:latin typeface="GHEA Grapalat" panose="02000506050000020003" pitchFamily="50" charset="0"/>
                <a:cs typeface="Arial" panose="020B0604020202020204" pitchFamily="34" charset="0"/>
              </a:rPr>
              <a:t>մաքուր և հարմարավետ</a:t>
            </a:r>
            <a:r>
              <a:rPr lang="hy-AM" sz="1400" dirty="0" smtClean="0">
                <a:latin typeface="GHEA Grapalat" panose="02000506050000020003" pitchFamily="50" charset="0"/>
                <a:cs typeface="Arial" panose="020B0604020202020204" pitchFamily="34" charset="0"/>
              </a:rPr>
              <a:t>,</a:t>
            </a:r>
            <a:r>
              <a:rPr lang="en-US" sz="1400" dirty="0" smtClean="0">
                <a:latin typeface="GHEA Grapalat" panose="02000506050000020003" pitchFamily="50" charset="0"/>
                <a:cs typeface="Arial" panose="020B0604020202020204" pitchFamily="34" charset="0"/>
              </a:rPr>
              <a:t> </a:t>
            </a:r>
            <a:r>
              <a:rPr lang="hy-AM" sz="1400" dirty="0" smtClean="0">
                <a:latin typeface="GHEA Grapalat" panose="02000506050000020003" pitchFamily="50" charset="0"/>
                <a:cs typeface="Arial" panose="020B0604020202020204" pitchFamily="34" charset="0"/>
              </a:rPr>
              <a:t>այն </a:t>
            </a:r>
            <a:r>
              <a:rPr lang="hy-AM" sz="1400" dirty="0">
                <a:latin typeface="GHEA Grapalat" panose="02000506050000020003" pitchFamily="50" charset="0"/>
                <a:cs typeface="Arial" panose="020B0604020202020204" pitchFamily="34" charset="0"/>
              </a:rPr>
              <a:t>լինելու է ապագայի տրանսպորտ։ </a:t>
            </a:r>
            <a:endParaRPr lang="en-US" sz="1700" b="1" dirty="0">
              <a:latin typeface="Arial" panose="020B0604020202020204" pitchFamily="34" charset="0"/>
              <a:cs typeface="Arial" panose="020B0604020202020204" pitchFamily="34" charset="0"/>
            </a:endParaRPr>
          </a:p>
          <a:p>
            <a:pPr marL="0" indent="0">
              <a:buNone/>
            </a:pPr>
            <a:endParaRPr lang="en-US" dirty="0"/>
          </a:p>
        </p:txBody>
      </p:sp>
      <p:sp>
        <p:nvSpPr>
          <p:cNvPr id="5" name="Slide Number Placeholder 4">
            <a:extLst>
              <a:ext uri="{FF2B5EF4-FFF2-40B4-BE49-F238E27FC236}">
                <a16:creationId xmlns:a16="http://schemas.microsoft.com/office/drawing/2014/main" xmlns="" id="{7DA9C260-A1DB-4501-B24F-9DB8E0BE7498}"/>
              </a:ext>
            </a:extLst>
          </p:cNvPr>
          <p:cNvSpPr>
            <a:spLocks noGrp="1"/>
          </p:cNvSpPr>
          <p:nvPr>
            <p:ph type="sldNum" sz="quarter" idx="12"/>
          </p:nvPr>
        </p:nvSpPr>
        <p:spPr>
          <a:xfrm>
            <a:off x="8458200" y="6400800"/>
            <a:ext cx="554832" cy="372269"/>
          </a:xfrm>
        </p:spPr>
        <p:txBody>
          <a:bodyPr/>
          <a:lstStyle/>
          <a:p>
            <a:fld id="{030B7EF0-EE9E-4962-B5F4-8354B15D9BA2}" type="slidenum">
              <a:rPr lang="en-US" smtClean="0"/>
              <a:t>112</a:t>
            </a:fld>
            <a:endParaRPr lang="en-US" dirty="0"/>
          </a:p>
        </p:txBody>
      </p:sp>
      <p:sp>
        <p:nvSpPr>
          <p:cNvPr id="2" name="Заголовок 1"/>
          <p:cNvSpPr>
            <a:spLocks noGrp="1"/>
          </p:cNvSpPr>
          <p:nvPr>
            <p:ph type="title"/>
          </p:nvPr>
        </p:nvSpPr>
        <p:spPr>
          <a:xfrm>
            <a:off x="628650" y="365126"/>
            <a:ext cx="8143875" cy="892174"/>
          </a:xfrm>
        </p:spPr>
        <p:txBody>
          <a:bodyPr>
            <a:normAutofit fontScale="90000"/>
          </a:bodyPr>
          <a:lstStyle/>
          <a:p>
            <a:pPr algn="ctr"/>
            <a:r>
              <a:rPr lang="hy-AM" sz="1800" b="0" dirty="0" smtClean="0">
                <a:solidFill>
                  <a:schemeClr val="tx1"/>
                </a:solidFill>
                <a:effectLst/>
                <a:latin typeface="GHEA Grapalat" pitchFamily="50" charset="0"/>
                <a:cs typeface="Arial" panose="020B0604020202020204" pitchFamily="34" charset="0"/>
              </a:rPr>
              <a:t> </a:t>
            </a:r>
            <a:r>
              <a:rPr lang="hy-AM" sz="1800" b="0" dirty="0">
                <a:solidFill>
                  <a:schemeClr val="tx1"/>
                </a:solidFill>
                <a:effectLst/>
                <a:latin typeface="GHEA Grapalat" pitchFamily="50" charset="0"/>
                <a:cs typeface="Arial" panose="020B0604020202020204" pitchFamily="34" charset="0"/>
              </a:rPr>
              <a:t>Երևանի մետրոպոլիտենի աշխատանքների կազմակերպման բնագավառում պետության կողմից Երևան համայնքի ղեկավարին պատվիրակված լիազորությունների իրականացման ֆինանսավորում</a:t>
            </a:r>
            <a:r>
              <a:rPr lang="en-US" sz="2300" b="0" dirty="0">
                <a:solidFill>
                  <a:schemeClr val="tx1"/>
                </a:solidFill>
                <a:effectLst/>
                <a:latin typeface="GHEA Grapalat" pitchFamily="50" charset="0"/>
                <a:cs typeface="Arial" panose="020B0604020202020204" pitchFamily="34" charset="0"/>
              </a:rPr>
              <a:t/>
            </a:r>
            <a:br>
              <a:rPr lang="en-US" sz="2300" b="0" dirty="0">
                <a:solidFill>
                  <a:schemeClr val="tx1"/>
                </a:solidFill>
                <a:effectLst/>
                <a:latin typeface="GHEA Grapalat" pitchFamily="50" charset="0"/>
                <a:cs typeface="Arial" panose="020B0604020202020204" pitchFamily="34" charset="0"/>
              </a:rPr>
            </a:br>
            <a:r>
              <a:rPr lang="en-US" sz="1600" b="0" i="1" dirty="0">
                <a:solidFill>
                  <a:schemeClr val="tx1"/>
                </a:solidFill>
                <a:effectLst/>
                <a:latin typeface="GHEA Grapalat" pitchFamily="50" charset="0"/>
                <a:cs typeface="Arial" panose="020B0604020202020204" pitchFamily="34" charset="0"/>
              </a:rPr>
              <a:t>Ս</a:t>
            </a:r>
            <a:r>
              <a:rPr lang="hy-AM" sz="1600" b="0" i="1" dirty="0">
                <a:solidFill>
                  <a:schemeClr val="tx1"/>
                </a:solidFill>
                <a:effectLst/>
                <a:latin typeface="GHEA Grapalat" pitchFamily="50" charset="0"/>
                <a:cs typeface="Arial" panose="020B0604020202020204" pitchFamily="34" charset="0"/>
              </a:rPr>
              <a:t>տանձնած/ստանձնվող</a:t>
            </a:r>
            <a:r>
              <a:rPr lang="en-US" sz="1600" b="0" i="1" dirty="0">
                <a:solidFill>
                  <a:schemeClr val="tx1"/>
                </a:solidFill>
                <a:effectLst/>
                <a:latin typeface="GHEA Grapalat" pitchFamily="50" charset="0"/>
                <a:cs typeface="Arial" panose="020B0604020202020204" pitchFamily="34" charset="0"/>
              </a:rPr>
              <a:t> </a:t>
            </a:r>
            <a:r>
              <a:rPr lang="hy-AM" sz="1600" b="0" i="1" dirty="0">
                <a:solidFill>
                  <a:schemeClr val="tx1"/>
                </a:solidFill>
                <a:effectLst/>
                <a:latin typeface="GHEA Grapalat" pitchFamily="50" charset="0"/>
                <a:cs typeface="Arial" panose="020B0604020202020204" pitchFamily="34" charset="0"/>
              </a:rPr>
              <a:t>պարտավորությունների </a:t>
            </a:r>
            <a:r>
              <a:rPr lang="hy-AM" sz="1600" b="0" i="1" dirty="0" smtClean="0">
                <a:solidFill>
                  <a:schemeClr val="tx1"/>
                </a:solidFill>
                <a:effectLst/>
                <a:latin typeface="GHEA Grapalat" pitchFamily="50" charset="0"/>
                <a:cs typeface="Arial" panose="020B0604020202020204" pitchFamily="34" charset="0"/>
              </a:rPr>
              <a:t>վերաբերյալ</a:t>
            </a:r>
            <a:r>
              <a:rPr lang="en-US" sz="2300" b="1" dirty="0">
                <a:solidFill>
                  <a:schemeClr val="accent6">
                    <a:lumMod val="75000"/>
                  </a:schemeClr>
                </a:solidFill>
                <a:latin typeface="GHEA Grapalat" pitchFamily="50" charset="0"/>
                <a:cs typeface="Arial" panose="020B0604020202020204" pitchFamily="34" charset="0"/>
              </a:rPr>
              <a:t/>
            </a:r>
            <a:br>
              <a:rPr lang="en-US" sz="2300" b="1" dirty="0">
                <a:solidFill>
                  <a:schemeClr val="accent6">
                    <a:lumMod val="75000"/>
                  </a:schemeClr>
                </a:solidFill>
                <a:latin typeface="GHEA Grapalat" pitchFamily="50" charset="0"/>
                <a:cs typeface="Arial" panose="020B0604020202020204" pitchFamily="34" charset="0"/>
              </a:rPr>
            </a:br>
            <a:r>
              <a:rPr lang="en-US" sz="2300" b="1" dirty="0">
                <a:solidFill>
                  <a:schemeClr val="accent6">
                    <a:lumMod val="7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7779539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1428751"/>
            <a:ext cx="8029575" cy="4748213"/>
          </a:xfrm>
        </p:spPr>
        <p:txBody>
          <a:bodyPr>
            <a:normAutofit/>
          </a:bodyPr>
          <a:lstStyle/>
          <a:p>
            <a:pPr algn="just">
              <a:buFont typeface="Wingdings" panose="05000000000000000000" pitchFamily="2" charset="2"/>
              <a:buChar char="Ø"/>
            </a:pPr>
            <a:r>
              <a:rPr lang="en-US" sz="1600" dirty="0">
                <a:latin typeface="GHEA Grapalat" pitchFamily="50" charset="0"/>
                <a:cs typeface="Arial" panose="020B0604020202020204" pitchFamily="34" charset="0"/>
              </a:rPr>
              <a:t>ՀՀ կառավարության 20</a:t>
            </a:r>
            <a:r>
              <a:rPr lang="hy-AM" sz="1600" dirty="0" smtClean="0">
                <a:latin typeface="GHEA Grapalat" pitchFamily="50" charset="0"/>
                <a:cs typeface="Arial" panose="020B0604020202020204" pitchFamily="34" charset="0"/>
              </a:rPr>
              <a:t>14</a:t>
            </a:r>
            <a:r>
              <a:rPr lang="en-US" sz="1600" dirty="0" smtClean="0">
                <a:latin typeface="GHEA Grapalat" pitchFamily="50" charset="0"/>
                <a:cs typeface="Arial" panose="020B0604020202020204" pitchFamily="34" charset="0"/>
              </a:rPr>
              <a:t> թվականի </a:t>
            </a:r>
            <a:r>
              <a:rPr lang="hy-AM" sz="1600" dirty="0">
                <a:latin typeface="GHEA Grapalat" pitchFamily="50" charset="0"/>
                <a:cs typeface="Arial" panose="020B0604020202020204" pitchFamily="34" charset="0"/>
              </a:rPr>
              <a:t>մարտի</a:t>
            </a:r>
            <a:r>
              <a:rPr lang="en-US" sz="1600" dirty="0">
                <a:latin typeface="GHEA Grapalat" pitchFamily="50" charset="0"/>
                <a:cs typeface="Arial" panose="020B0604020202020204" pitchFamily="34" charset="0"/>
              </a:rPr>
              <a:t> </a:t>
            </a:r>
            <a:r>
              <a:rPr lang="hy-AM" sz="1600" dirty="0">
                <a:latin typeface="GHEA Grapalat" pitchFamily="50" charset="0"/>
                <a:cs typeface="Arial" panose="020B0604020202020204" pitchFamily="34" charset="0"/>
              </a:rPr>
              <a:t>27</a:t>
            </a:r>
            <a:r>
              <a:rPr lang="en-US" sz="1600" dirty="0">
                <a:latin typeface="GHEA Grapalat" pitchFamily="50" charset="0"/>
                <a:cs typeface="Arial" panose="020B0604020202020204" pitchFamily="34" charset="0"/>
              </a:rPr>
              <a:t>-ի N</a:t>
            </a:r>
            <a:r>
              <a:rPr lang="hy-AM" sz="1600" dirty="0">
                <a:latin typeface="GHEA Grapalat" pitchFamily="50" charset="0"/>
                <a:cs typeface="Arial" panose="020B0604020202020204" pitchFamily="34" charset="0"/>
              </a:rPr>
              <a:t> 442</a:t>
            </a:r>
            <a:r>
              <a:rPr lang="en-US" sz="1600" dirty="0">
                <a:latin typeface="GHEA Grapalat" pitchFamily="50" charset="0"/>
                <a:cs typeface="Arial" panose="020B0604020202020204" pitchFamily="34" charset="0"/>
              </a:rPr>
              <a:t>-</a:t>
            </a:r>
            <a:r>
              <a:rPr lang="hy-AM" sz="1600" dirty="0">
                <a:latin typeface="GHEA Grapalat" pitchFamily="50" charset="0"/>
                <a:cs typeface="Arial" panose="020B0604020202020204" pitchFamily="34" charset="0"/>
              </a:rPr>
              <a:t>Ն որոշմամբ հաստատված</a:t>
            </a:r>
            <a:r>
              <a:rPr lang="en-US" sz="1600" dirty="0">
                <a:latin typeface="GHEA Grapalat" pitchFamily="50" charset="0"/>
                <a:cs typeface="Arial" panose="020B0604020202020204" pitchFamily="34" charset="0"/>
              </a:rPr>
              <a:t> </a:t>
            </a:r>
            <a:r>
              <a:rPr lang="hy-AM" sz="1600" dirty="0">
                <a:latin typeface="GHEA Grapalat" pitchFamily="50" charset="0"/>
                <a:cs typeface="Arial" panose="020B0604020202020204" pitchFamily="34" charset="0"/>
              </a:rPr>
              <a:t>«</a:t>
            </a:r>
            <a:r>
              <a:rPr lang="en-US" sz="1600" dirty="0">
                <a:latin typeface="GHEA Grapalat" pitchFamily="50" charset="0"/>
                <a:cs typeface="Arial" panose="020B0604020202020204" pitchFamily="34" charset="0"/>
              </a:rPr>
              <a:t>Հ</a:t>
            </a:r>
            <a:r>
              <a:rPr lang="hy-AM" sz="1600" dirty="0">
                <a:latin typeface="GHEA Grapalat" pitchFamily="50" charset="0"/>
                <a:cs typeface="Arial" panose="020B0604020202020204" pitchFamily="34" charset="0"/>
              </a:rPr>
              <a:t>այաստանի </a:t>
            </a:r>
            <a:r>
              <a:rPr lang="en-US" sz="1600" dirty="0">
                <a:latin typeface="GHEA Grapalat" pitchFamily="50" charset="0"/>
                <a:cs typeface="Arial" panose="020B0604020202020204" pitchFamily="34" charset="0"/>
              </a:rPr>
              <a:t>Հ</a:t>
            </a:r>
            <a:r>
              <a:rPr lang="hy-AM" sz="1600" dirty="0">
                <a:latin typeface="GHEA Grapalat" pitchFamily="50" charset="0"/>
                <a:cs typeface="Arial" panose="020B0604020202020204" pitchFamily="34" charset="0"/>
              </a:rPr>
              <a:t>անրապետության</a:t>
            </a:r>
            <a:r>
              <a:rPr lang="en-US" sz="1600" dirty="0">
                <a:latin typeface="GHEA Grapalat" pitchFamily="50" charset="0"/>
                <a:cs typeface="Arial" panose="020B0604020202020204" pitchFamily="34" charset="0"/>
              </a:rPr>
              <a:t> </a:t>
            </a:r>
            <a:r>
              <a:rPr lang="hy-AM" sz="1600" dirty="0" smtClean="0">
                <a:latin typeface="GHEA Grapalat" pitchFamily="50" charset="0"/>
                <a:cs typeface="Arial" panose="020B0604020202020204" pitchFamily="34" charset="0"/>
              </a:rPr>
              <a:t>2014-2025թթ </a:t>
            </a:r>
            <a:r>
              <a:rPr lang="hy-AM" sz="1600" dirty="0">
                <a:latin typeface="GHEA Grapalat" pitchFamily="50" charset="0"/>
                <a:cs typeface="Arial" panose="020B0604020202020204" pitchFamily="34" charset="0"/>
              </a:rPr>
              <a:t>Հեռանկարային Ռազմավարական </a:t>
            </a:r>
            <a:r>
              <a:rPr lang="hy-AM" sz="1600" dirty="0" smtClean="0">
                <a:latin typeface="GHEA Grapalat" pitchFamily="50" charset="0"/>
                <a:cs typeface="Arial" panose="020B0604020202020204" pitchFamily="34" charset="0"/>
              </a:rPr>
              <a:t>ծրագիր»</a:t>
            </a:r>
            <a:r>
              <a:rPr lang="en-US" sz="1600" dirty="0" smtClean="0">
                <a:latin typeface="GHEA Grapalat" pitchFamily="50" charset="0"/>
                <a:cs typeface="Arial" panose="020B0604020202020204" pitchFamily="34" charset="0"/>
              </a:rPr>
              <a:t> </a:t>
            </a:r>
            <a:r>
              <a:rPr lang="en-US" sz="1600" dirty="0">
                <a:latin typeface="GHEA Grapalat" pitchFamily="50" charset="0"/>
                <a:cs typeface="Arial" panose="020B0604020202020204" pitchFamily="34" charset="0"/>
              </a:rPr>
              <a:t>IV</a:t>
            </a:r>
            <a:r>
              <a:rPr lang="hy-AM" sz="1600" dirty="0">
                <a:latin typeface="GHEA Grapalat" pitchFamily="50" charset="0"/>
                <a:cs typeface="Arial" panose="020B0604020202020204" pitchFamily="34" charset="0"/>
              </a:rPr>
              <a:t> գլուխ 11․3 մասի 306 կետի 2 ենթակետ</a:t>
            </a:r>
            <a:r>
              <a:rPr lang="en-US" sz="1600" dirty="0">
                <a:latin typeface="GHEA Grapalat" pitchFamily="50" charset="0"/>
                <a:cs typeface="Arial" panose="020B0604020202020204" pitchFamily="34" charset="0"/>
              </a:rPr>
              <a:t>: </a:t>
            </a:r>
          </a:p>
          <a:p>
            <a:pPr algn="just"/>
            <a:r>
              <a:rPr lang="en-US" sz="1600" dirty="0" smtClean="0">
                <a:latin typeface="GHEA Grapalat" pitchFamily="50" charset="0"/>
                <a:cs typeface="Arial" panose="020B0604020202020204" pitchFamily="34" charset="0"/>
              </a:rPr>
              <a:t> </a:t>
            </a:r>
            <a:r>
              <a:rPr lang="hy-AM" sz="1600" dirty="0">
                <a:latin typeface="GHEA Grapalat" pitchFamily="50" charset="0"/>
                <a:cs typeface="Arial" panose="020B0604020202020204" pitchFamily="34" charset="0"/>
              </a:rPr>
              <a:t>Երևան քաղաքի ավագանու «Երևանի զարգացման </a:t>
            </a:r>
            <a:r>
              <a:rPr lang="hy-AM" sz="1600" dirty="0" smtClean="0">
                <a:latin typeface="GHEA Grapalat" pitchFamily="50" charset="0"/>
                <a:cs typeface="Arial" panose="020B0604020202020204" pitchFamily="34" charset="0"/>
              </a:rPr>
              <a:t>2019-2023թթ </a:t>
            </a:r>
            <a:r>
              <a:rPr lang="hy-AM" sz="1600" dirty="0">
                <a:latin typeface="GHEA Grapalat" pitchFamily="50" charset="0"/>
                <a:cs typeface="Arial" panose="020B0604020202020204" pitchFamily="34" charset="0"/>
              </a:rPr>
              <a:t>հնգամյա ծրագրի հաստատման մասին» </a:t>
            </a:r>
            <a:r>
              <a:rPr lang="hy-AM" sz="1600" dirty="0" smtClean="0">
                <a:latin typeface="GHEA Grapalat" pitchFamily="50" charset="0"/>
                <a:cs typeface="Arial" panose="020B0604020202020204" pitchFamily="34" charset="0"/>
              </a:rPr>
              <a:t>25.12.2019թ</a:t>
            </a:r>
            <a:r>
              <a:rPr lang="hy-AM" sz="1600" dirty="0">
                <a:latin typeface="GHEA Grapalat" pitchFamily="50" charset="0"/>
                <a:cs typeface="Arial" panose="020B0604020202020204" pitchFamily="34" charset="0"/>
              </a:rPr>
              <a:t>. </a:t>
            </a:r>
            <a:r>
              <a:rPr lang="en-US" sz="1600" dirty="0">
                <a:latin typeface="GHEA Grapalat" pitchFamily="50" charset="0"/>
                <a:cs typeface="Arial" panose="020B0604020202020204" pitchFamily="34" charset="0"/>
              </a:rPr>
              <a:t>N</a:t>
            </a:r>
            <a:r>
              <a:rPr lang="hy-AM" sz="1600" dirty="0">
                <a:latin typeface="GHEA Grapalat" pitchFamily="50" charset="0"/>
                <a:cs typeface="Arial" panose="020B0604020202020204" pitchFamily="34" charset="0"/>
              </a:rPr>
              <a:t> 184-Ա </a:t>
            </a:r>
            <a:r>
              <a:rPr lang="hy-AM" sz="1600" dirty="0" smtClean="0">
                <a:latin typeface="GHEA Grapalat" pitchFamily="50" charset="0"/>
                <a:cs typeface="Arial" panose="020B0604020202020204" pitchFamily="34" charset="0"/>
              </a:rPr>
              <a:t>որոշում</a:t>
            </a:r>
            <a:endParaRPr lang="hy-AM" sz="1600" dirty="0">
              <a:latin typeface="GHEA Grapalat" pitchFamily="50" charset="0"/>
              <a:cs typeface="Arial" panose="020B0604020202020204" pitchFamily="34" charset="0"/>
            </a:endParaRPr>
          </a:p>
          <a:p>
            <a:r>
              <a:rPr lang="hy-AM" sz="1600" dirty="0">
                <a:latin typeface="GHEA Grapalat" pitchFamily="50" charset="0"/>
                <a:cs typeface="Arial" panose="020B0604020202020204" pitchFamily="34" charset="0"/>
              </a:rPr>
              <a:t>«Հայաստանի Հանրապետության բյուջետային համակարգի մասին» </a:t>
            </a:r>
            <a:r>
              <a:rPr lang="hy-AM" sz="1600" dirty="0" smtClean="0">
                <a:latin typeface="GHEA Grapalat" pitchFamily="50" charset="0"/>
                <a:cs typeface="Arial" panose="020B0604020202020204" pitchFamily="34" charset="0"/>
              </a:rPr>
              <a:t>օրենք</a:t>
            </a:r>
            <a:endParaRPr lang="en-US" sz="1600" dirty="0">
              <a:latin typeface="GHEA Grapalat" pitchFamily="50" charset="0"/>
              <a:cs typeface="Arial" panose="020B0604020202020204" pitchFamily="34" charset="0"/>
            </a:endParaRPr>
          </a:p>
          <a:p>
            <a:pPr algn="just"/>
            <a:r>
              <a:rPr lang="hy-AM" sz="1600" dirty="0">
                <a:latin typeface="GHEA Grapalat" pitchFamily="50" charset="0"/>
                <a:cs typeface="Arial" panose="020B0604020202020204" pitchFamily="34" charset="0"/>
              </a:rPr>
              <a:t>« </a:t>
            </a:r>
            <a:r>
              <a:rPr lang="hy-AM" sz="1600" dirty="0" smtClean="0">
                <a:latin typeface="GHEA Grapalat" pitchFamily="50" charset="0"/>
                <a:cs typeface="Arial" panose="020B0604020202020204" pitchFamily="34" charset="0"/>
              </a:rPr>
              <a:t>Բաժնետիրական ընկերությունների մասին» </a:t>
            </a:r>
            <a:r>
              <a:rPr lang="hy-AM" sz="1600" dirty="0">
                <a:latin typeface="GHEA Grapalat" pitchFamily="50" charset="0"/>
                <a:cs typeface="Arial" panose="020B0604020202020204" pitchFamily="34" charset="0"/>
              </a:rPr>
              <a:t>ՀՀ </a:t>
            </a:r>
            <a:r>
              <a:rPr lang="hy-AM" sz="1600" dirty="0" smtClean="0">
                <a:latin typeface="GHEA Grapalat" pitchFamily="50" charset="0"/>
                <a:cs typeface="Arial" panose="020B0604020202020204" pitchFamily="34" charset="0"/>
              </a:rPr>
              <a:t>օրենք</a:t>
            </a:r>
          </a:p>
          <a:p>
            <a:pPr algn="just"/>
            <a:r>
              <a:rPr lang="hy-AM" sz="1600" dirty="0">
                <a:latin typeface="GHEA Grapalat" pitchFamily="50" charset="0"/>
                <a:cs typeface="Arial" panose="020B0604020202020204" pitchFamily="34" charset="0"/>
              </a:rPr>
              <a:t>Ենթավարկային </a:t>
            </a:r>
            <a:r>
              <a:rPr lang="hy-AM" sz="1600" dirty="0" smtClean="0">
                <a:latin typeface="GHEA Grapalat" pitchFamily="50" charset="0"/>
                <a:cs typeface="Arial" panose="020B0604020202020204" pitchFamily="34" charset="0"/>
              </a:rPr>
              <a:t>պայմանագրեր</a:t>
            </a:r>
            <a:endParaRPr lang="en-US" sz="1600" dirty="0" smtClean="0">
              <a:latin typeface="GHEA Grapalat" pitchFamily="50" charset="0"/>
              <a:cs typeface="Arial" panose="020B0604020202020204" pitchFamily="34" charset="0"/>
            </a:endParaRPr>
          </a:p>
          <a:p>
            <a:pPr algn="just"/>
            <a:r>
              <a:rPr lang="hy-AM" sz="1600" dirty="0">
                <a:latin typeface="GHEA Grapalat" pitchFamily="50" charset="0"/>
              </a:rPr>
              <a:t>ՀՀ կառավարության </a:t>
            </a:r>
            <a:r>
              <a:rPr lang="hy-AM" sz="1600" dirty="0" smtClean="0">
                <a:latin typeface="GHEA Grapalat" pitchFamily="50" charset="0"/>
              </a:rPr>
              <a:t>2008</a:t>
            </a:r>
            <a:r>
              <a:rPr lang="en-US" sz="1600" dirty="0" smtClean="0">
                <a:latin typeface="GHEA Grapalat" pitchFamily="50" charset="0"/>
              </a:rPr>
              <a:t> </a:t>
            </a:r>
            <a:r>
              <a:rPr lang="hy-AM" sz="1600" dirty="0" smtClean="0">
                <a:latin typeface="GHEA Grapalat" pitchFamily="50" charset="0"/>
              </a:rPr>
              <a:t>թվականի </a:t>
            </a:r>
            <a:r>
              <a:rPr lang="hy-AM" sz="1600" dirty="0">
                <a:latin typeface="GHEA Grapalat" pitchFamily="50" charset="0"/>
              </a:rPr>
              <a:t>հոկտեմբերի 30-ի </a:t>
            </a:r>
            <a:r>
              <a:rPr lang="en-US" sz="1600" dirty="0">
                <a:latin typeface="GHEA Grapalat" pitchFamily="50" charset="0"/>
                <a:cs typeface="Arial" panose="020B0604020202020204" pitchFamily="34" charset="0"/>
              </a:rPr>
              <a:t>N</a:t>
            </a:r>
            <a:r>
              <a:rPr lang="hy-AM" sz="1600" dirty="0">
                <a:latin typeface="GHEA Grapalat" pitchFamily="50" charset="0"/>
                <a:cs typeface="Arial" panose="020B0604020202020204" pitchFamily="34" charset="0"/>
              </a:rPr>
              <a:t> </a:t>
            </a:r>
            <a:r>
              <a:rPr lang="hy-AM" sz="1600" dirty="0" smtClean="0">
                <a:latin typeface="GHEA Grapalat" pitchFamily="50" charset="0"/>
              </a:rPr>
              <a:t>1207-Ն </a:t>
            </a:r>
            <a:r>
              <a:rPr lang="hy-AM" sz="1600" dirty="0">
                <a:latin typeface="GHEA Grapalat" pitchFamily="50" charset="0"/>
              </a:rPr>
              <a:t>որոշման «Կայուն զարգացման ծրագրի» 8.3 «Տրանսպորտ» մասի 1.1 ենթակետի 3-րդ և 4-րդ </a:t>
            </a:r>
            <a:r>
              <a:rPr lang="hy-AM" sz="1600" dirty="0" smtClean="0">
                <a:latin typeface="GHEA Grapalat" pitchFamily="50" charset="0"/>
              </a:rPr>
              <a:t>պարբերություններ</a:t>
            </a:r>
            <a:endParaRPr lang="en-US" sz="1700" b="1"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4C7F70BE-8E12-4AFB-BADF-C4ACA3EB8CD4}"/>
              </a:ext>
            </a:extLst>
          </p:cNvPr>
          <p:cNvSpPr>
            <a:spLocks noGrp="1"/>
          </p:cNvSpPr>
          <p:nvPr>
            <p:ph type="sldNum" sz="quarter" idx="12"/>
          </p:nvPr>
        </p:nvSpPr>
        <p:spPr>
          <a:xfrm>
            <a:off x="8534400" y="6407944"/>
            <a:ext cx="478632" cy="365125"/>
          </a:xfrm>
        </p:spPr>
        <p:txBody>
          <a:bodyPr/>
          <a:lstStyle/>
          <a:p>
            <a:fld id="{030B7EF0-EE9E-4962-B5F4-8354B15D9BA2}" type="slidenum">
              <a:rPr lang="en-US" smtClean="0"/>
              <a:t>113</a:t>
            </a:fld>
            <a:endParaRPr lang="en-US" dirty="0"/>
          </a:p>
        </p:txBody>
      </p:sp>
      <p:sp>
        <p:nvSpPr>
          <p:cNvPr id="2" name="Заголовок 1"/>
          <p:cNvSpPr>
            <a:spLocks noGrp="1"/>
          </p:cNvSpPr>
          <p:nvPr>
            <p:ph type="title"/>
          </p:nvPr>
        </p:nvSpPr>
        <p:spPr>
          <a:xfrm>
            <a:off x="628650" y="365126"/>
            <a:ext cx="7886700" cy="1063625"/>
          </a:xfrm>
        </p:spPr>
        <p:txBody>
          <a:bodyPr>
            <a:normAutofit/>
          </a:bodyPr>
          <a:lstStyle/>
          <a:p>
            <a:pPr algn="ctr"/>
            <a:r>
              <a:rPr lang="hy-AM" sz="2000" b="0" dirty="0" smtClean="0">
                <a:solidFill>
                  <a:schemeClr val="tx1"/>
                </a:solidFill>
                <a:effectLst/>
                <a:latin typeface="GHEA Grapalat" pitchFamily="50" charset="0"/>
                <a:cs typeface="Arial" panose="020B0604020202020204" pitchFamily="34" charset="0"/>
              </a:rPr>
              <a:t>ԾՐԱԳՐԻ ԻՐԱԿԱՆԱՑՄԱՆ ՇԱՐՈՒՆԱԿԱԿԱՆՈՒԹՅԱՆ ԱՊԱՀՈՎՄԱՆ ՀԻՄՆԱՎՈՐՈՒՄՆԵՐԸ</a:t>
            </a:r>
            <a:endParaRPr lang="en-US" sz="2000" b="0" dirty="0">
              <a:solidFill>
                <a:schemeClr val="tx1"/>
              </a:solidFill>
              <a:effectLst/>
              <a:latin typeface="GHEA Grapalat" pitchFamily="50" charset="0"/>
              <a:cs typeface="Arial" panose="020B0604020202020204" pitchFamily="34" charset="0"/>
            </a:endParaRPr>
          </a:p>
        </p:txBody>
      </p:sp>
    </p:spTree>
    <p:extLst>
      <p:ext uri="{BB962C8B-B14F-4D97-AF65-F5344CB8AC3E}">
        <p14:creationId xmlns:p14="http://schemas.microsoft.com/office/powerpoint/2010/main" val="214121833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2693" y="1466851"/>
            <a:ext cx="8132657" cy="4667249"/>
          </a:xfrm>
        </p:spPr>
        <p:txBody>
          <a:bodyPr>
            <a:normAutofit fontScale="32500" lnSpcReduction="20000"/>
          </a:bodyPr>
          <a:lstStyle/>
          <a:p>
            <a:pPr marL="0" indent="0" algn="just">
              <a:lnSpc>
                <a:spcPct val="120000"/>
              </a:lnSpc>
              <a:buNone/>
            </a:pPr>
            <a:r>
              <a:rPr lang="en-US" sz="5600" b="1" dirty="0" smtClean="0">
                <a:solidFill>
                  <a:schemeClr val="accent6">
                    <a:lumMod val="75000"/>
                  </a:schemeClr>
                </a:solidFill>
                <a:latin typeface="GHEA Grapalat" panose="02000506050000020003" pitchFamily="50" charset="0"/>
                <a:ea typeface="+mj-ea"/>
                <a:cs typeface="Arial" panose="020B0604020202020204" pitchFamily="34" charset="0"/>
              </a:rPr>
              <a:t>ՆՊԱՏԱԿԸ</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hy-AM" sz="5600" dirty="0" smtClean="0">
                <a:latin typeface="GHEA Grapalat" panose="02000506050000020003" pitchFamily="50" charset="0"/>
                <a:cs typeface="Arial" panose="020B0604020202020204" pitchFamily="34" charset="0"/>
              </a:rPr>
              <a:t>Բարեկարգված քաղաքային ենթակառուցվածքներ</a:t>
            </a:r>
            <a:r>
              <a:rPr lang="en-US" sz="5600" dirty="0" smtClean="0">
                <a:latin typeface="GHEA Grapalat" panose="02000506050000020003" pitchFamily="50" charset="0"/>
                <a:cs typeface="Arial" panose="020B0604020202020204" pitchFamily="34" charset="0"/>
              </a:rPr>
              <a:t>:</a:t>
            </a:r>
          </a:p>
          <a:p>
            <a:pPr algn="just">
              <a:lnSpc>
                <a:spcPct val="120000"/>
              </a:lnSpc>
              <a:buFont typeface="Wingdings" panose="05000000000000000000" pitchFamily="2" charset="2"/>
              <a:buChar char="Ø"/>
            </a:pPr>
            <a:endParaRPr lang="en-US" sz="5600" dirty="0">
              <a:latin typeface="GHEA Grapalat" panose="02000506050000020003" pitchFamily="50" charset="0"/>
              <a:cs typeface="Arial" panose="020B0604020202020204" pitchFamily="34" charset="0"/>
            </a:endParaRPr>
          </a:p>
          <a:p>
            <a:pPr marL="0" indent="0" algn="just">
              <a:lnSpc>
                <a:spcPct val="120000"/>
              </a:lnSpc>
              <a:buNone/>
            </a:pPr>
            <a:r>
              <a:rPr lang="en-US" sz="5600" b="1" dirty="0" smtClean="0">
                <a:solidFill>
                  <a:schemeClr val="accent6">
                    <a:lumMod val="75000"/>
                  </a:schemeClr>
                </a:solidFill>
                <a:latin typeface="GHEA Grapalat" panose="02000506050000020003" pitchFamily="50" charset="0"/>
                <a:ea typeface="+mj-ea"/>
                <a:cs typeface="Arial" panose="020B0604020202020204" pitchFamily="34" charset="0"/>
              </a:rPr>
              <a:t>ՆԿԱՐԱԳՐՈՒԹՅՈՒՆԸ ԵՎ </a:t>
            </a:r>
            <a:r>
              <a:rPr lang="hy-AM" sz="5600" b="1" dirty="0">
                <a:solidFill>
                  <a:schemeClr val="accent6">
                    <a:lumMod val="75000"/>
                  </a:schemeClr>
                </a:solidFill>
                <a:latin typeface="GHEA Grapalat" panose="02000506050000020003" pitchFamily="50" charset="0"/>
                <a:cs typeface="Arial" panose="020B0604020202020204" pitchFamily="34" charset="0"/>
              </a:rPr>
              <a:t>ԱԿՆԿԱԼՎՈՂ </a:t>
            </a:r>
            <a:r>
              <a:rPr lang="en-US" sz="5600" b="1" dirty="0" smtClean="0">
                <a:solidFill>
                  <a:schemeClr val="accent6">
                    <a:lumMod val="75000"/>
                  </a:schemeClr>
                </a:solidFill>
                <a:latin typeface="GHEA Grapalat" panose="02000506050000020003" pitchFamily="50" charset="0"/>
                <a:cs typeface="Arial" panose="020B0604020202020204" pitchFamily="34" charset="0"/>
              </a:rPr>
              <a:t>ԱՐԴՅՈՒՆՔԸ </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hy-AM" sz="5600" dirty="0" smtClean="0">
                <a:latin typeface="GHEA Grapalat" panose="02000506050000020003" pitchFamily="50" charset="0"/>
                <a:cs typeface="Arial" panose="020B0604020202020204" pitchFamily="34" charset="0"/>
              </a:rPr>
              <a:t>Փողոցաշինություն և փողոցային լուսավորության արդիականացում</a:t>
            </a:r>
            <a:r>
              <a:rPr lang="en-US" sz="5600" dirty="0" smtClean="0">
                <a:latin typeface="GHEA Grapalat" panose="02000506050000020003" pitchFamily="50" charset="0"/>
                <a:cs typeface="Arial" panose="020B0604020202020204" pitchFamily="34" charset="0"/>
              </a:rPr>
              <a:t>:</a:t>
            </a:r>
            <a:r>
              <a:rPr lang="hy-AM" sz="5600" dirty="0" smtClean="0">
                <a:latin typeface="GHEA Grapalat" panose="02000506050000020003" pitchFamily="50" charset="0"/>
                <a:cs typeface="Arial" panose="020B0604020202020204" pitchFamily="34" charset="0"/>
              </a:rPr>
              <a:t> Բարեկարգ փողոցներ՝ նորոգված կոմունիկացիաներով, արդիական և էներգախնայող, </a:t>
            </a:r>
            <a:r>
              <a:rPr lang="en-US" sz="5600" dirty="0" smtClean="0">
                <a:latin typeface="GHEA Grapalat" panose="02000506050000020003" pitchFamily="50" charset="0"/>
                <a:cs typeface="Arial" panose="020B0604020202020204" pitchFamily="34" charset="0"/>
              </a:rPr>
              <a:t>CO2 </a:t>
            </a:r>
            <a:r>
              <a:rPr lang="hy-AM" sz="5600" dirty="0" smtClean="0">
                <a:latin typeface="GHEA Grapalat" panose="02000506050000020003" pitchFamily="50" charset="0"/>
                <a:cs typeface="Arial" panose="020B0604020202020204" pitchFamily="34" charset="0"/>
              </a:rPr>
              <a:t>արտանետումը մթնոլորտ զգալիորեն նվազեցնող փողոցային </a:t>
            </a:r>
            <a:r>
              <a:rPr lang="en-US" sz="5600" dirty="0" err="1" smtClean="0">
                <a:latin typeface="GHEA Grapalat" panose="02000506050000020003" pitchFamily="50" charset="0"/>
                <a:cs typeface="Arial" panose="020B0604020202020204" pitchFamily="34" charset="0"/>
              </a:rPr>
              <a:t>լուսա</a:t>
            </a:r>
            <a:r>
              <a:rPr lang="hy-AM" sz="5600" dirty="0" smtClean="0">
                <a:latin typeface="GHEA Grapalat" panose="02000506050000020003" pitchFamily="50" charset="0"/>
                <a:cs typeface="Arial" panose="020B0604020202020204" pitchFamily="34" charset="0"/>
              </a:rPr>
              <a:t>վորություն</a:t>
            </a:r>
            <a:r>
              <a:rPr lang="ru-RU" sz="5600" dirty="0" smtClean="0">
                <a:latin typeface="GHEA Grapalat" panose="02000506050000020003" pitchFamily="50" charset="0"/>
                <a:cs typeface="Arial" panose="020B0604020202020204" pitchFamily="34" charset="0"/>
              </a:rPr>
              <a:t>(</a:t>
            </a:r>
            <a:r>
              <a:rPr lang="hy-AM" sz="5600" dirty="0" smtClean="0">
                <a:latin typeface="GHEA Grapalat" panose="02000506050000020003" pitchFamily="50" charset="0"/>
                <a:cs typeface="Arial" panose="020B0604020202020204" pitchFamily="34" charset="0"/>
              </a:rPr>
              <a:t>ընդհանուր առմամբ շուրջ 7000 լուսակետ</a:t>
            </a:r>
            <a:r>
              <a:rPr lang="ru-RU" sz="5600" dirty="0" smtClean="0">
                <a:latin typeface="GHEA Grapalat" panose="02000506050000020003" pitchFamily="50" charset="0"/>
                <a:cs typeface="Arial" panose="020B0604020202020204" pitchFamily="34" charset="0"/>
              </a:rPr>
              <a:t>)</a:t>
            </a:r>
            <a:r>
              <a:rPr lang="hy-AM" sz="5600" dirty="0" smtClean="0">
                <a:latin typeface="GHEA Grapalat" panose="02000506050000020003" pitchFamily="50" charset="0"/>
                <a:cs typeface="Arial" panose="020B0604020202020204" pitchFamily="34" charset="0"/>
              </a:rPr>
              <a:t>, հանրային անվտանգության բարձրացում</a:t>
            </a:r>
            <a:r>
              <a:rPr lang="en-US" sz="5600" dirty="0" smtClean="0">
                <a:latin typeface="GHEA Grapalat" panose="02000506050000020003" pitchFamily="50" charset="0"/>
                <a:cs typeface="Arial" panose="020B0604020202020204" pitchFamily="34" charset="0"/>
              </a:rPr>
              <a:t>: </a:t>
            </a:r>
            <a:endParaRPr lang="hy-AM" sz="5600" dirty="0" smtClean="0">
              <a:latin typeface="GHEA Grapalat" panose="02000506050000020003" pitchFamily="50" charset="0"/>
              <a:cs typeface="Arial" panose="020B0604020202020204" pitchFamily="34" charset="0"/>
            </a:endParaRPr>
          </a:p>
          <a:p>
            <a:pPr algn="just">
              <a:lnSpc>
                <a:spcPct val="120000"/>
              </a:lnSpc>
              <a:buNone/>
            </a:pPr>
            <a:endParaRPr lang="en-US" sz="5600" dirty="0" smtClean="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en-US" sz="5600" b="1" dirty="0" smtClean="0">
                <a:solidFill>
                  <a:schemeClr val="accent6">
                    <a:lumMod val="75000"/>
                  </a:schemeClr>
                </a:solidFill>
                <a:latin typeface="GHEA Grapalat" panose="02000506050000020003" pitchFamily="50" charset="0"/>
                <a:cs typeface="Arial" panose="020B0604020202020204" pitchFamily="34" charset="0"/>
              </a:rPr>
              <a:t>ԿԱՌԱՎԱՐՈՒԹՅԱՆ ԵՎ </a:t>
            </a:r>
            <a:r>
              <a:rPr lang="hy-AM" sz="5600" b="1" dirty="0" smtClean="0">
                <a:solidFill>
                  <a:schemeClr val="accent6">
                    <a:lumMod val="75000"/>
                  </a:schemeClr>
                </a:solidFill>
                <a:latin typeface="GHEA Grapalat" panose="02000506050000020003" pitchFamily="50" charset="0"/>
                <a:cs typeface="Arial" panose="020B0604020202020204" pitchFamily="34" charset="0"/>
              </a:rPr>
              <a:t>ՌԱԶՄԱՎԱՐԱԿԱՆ </a:t>
            </a:r>
            <a:r>
              <a:rPr lang="hy-AM" sz="5600" b="1" dirty="0">
                <a:solidFill>
                  <a:schemeClr val="accent6">
                    <a:lumMod val="75000"/>
                  </a:schemeClr>
                </a:solidFill>
                <a:latin typeface="GHEA Grapalat" panose="02000506050000020003" pitchFamily="50" charset="0"/>
                <a:cs typeface="Arial" panose="020B0604020202020204" pitchFamily="34" charset="0"/>
              </a:rPr>
              <a:t>ԾՐԱԳՐԵՐԻ</a:t>
            </a:r>
            <a:r>
              <a:rPr lang="en-US" sz="5600" b="1" dirty="0">
                <a:solidFill>
                  <a:schemeClr val="accent6">
                    <a:lumMod val="75000"/>
                  </a:schemeClr>
                </a:solidFill>
                <a:latin typeface="GHEA Grapalat" panose="02000506050000020003" pitchFamily="50" charset="0"/>
                <a:cs typeface="Arial" panose="020B0604020202020204" pitchFamily="34" charset="0"/>
              </a:rPr>
              <a:t> ՀԵՏ </a:t>
            </a:r>
            <a:r>
              <a:rPr lang="en-US" sz="5600" b="1" dirty="0" smtClean="0">
                <a:solidFill>
                  <a:schemeClr val="accent6">
                    <a:lumMod val="75000"/>
                  </a:schemeClr>
                </a:solidFill>
                <a:latin typeface="GHEA Grapalat" panose="02000506050000020003" pitchFamily="50" charset="0"/>
                <a:cs typeface="Arial" panose="020B0604020202020204" pitchFamily="34" charset="0"/>
              </a:rPr>
              <a:t>ԿԱՊԸ </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en-US" sz="5600" dirty="0">
                <a:latin typeface="GHEA Grapalat" panose="02000506050000020003" pitchFamily="50" charset="0"/>
                <a:cs typeface="Arial" panose="020B0604020202020204" pitchFamily="34" charset="0"/>
              </a:rPr>
              <a:t>ՀՀ </a:t>
            </a:r>
            <a:r>
              <a:rPr lang="en-US" sz="5600" dirty="0" err="1" smtClean="0">
                <a:latin typeface="GHEA Grapalat" panose="02000506050000020003" pitchFamily="50" charset="0"/>
                <a:cs typeface="Arial" panose="020B0604020202020204" pitchFamily="34" charset="0"/>
              </a:rPr>
              <a:t>կառավարության</a:t>
            </a:r>
            <a:r>
              <a:rPr lang="en-US" sz="5600" dirty="0">
                <a:latin typeface="GHEA Grapalat" panose="02000506050000020003" pitchFamily="50" charset="0"/>
                <a:cs typeface="Arial" panose="020B0604020202020204" pitchFamily="34" charset="0"/>
              </a:rPr>
              <a:t> </a:t>
            </a:r>
            <a:r>
              <a:rPr lang="hy-AM" sz="5600" dirty="0" smtClean="0">
                <a:latin typeface="GHEA Grapalat" panose="02000506050000020003" pitchFamily="50" charset="0"/>
                <a:cs typeface="Arial" panose="020B0604020202020204" pitchFamily="34" charset="0"/>
              </a:rPr>
              <a:t>և ՎԶԵԲ միջև </a:t>
            </a:r>
            <a:r>
              <a:rPr lang="en-US" sz="5600" dirty="0" smtClean="0">
                <a:latin typeface="GHEA Grapalat" panose="02000506050000020003" pitchFamily="50" charset="0"/>
                <a:cs typeface="Arial" panose="020B0604020202020204" pitchFamily="34" charset="0"/>
              </a:rPr>
              <a:t>20</a:t>
            </a:r>
            <a:r>
              <a:rPr lang="hy-AM" sz="5600" dirty="0" smtClean="0">
                <a:latin typeface="GHEA Grapalat" panose="02000506050000020003" pitchFamily="50" charset="0"/>
                <a:cs typeface="Arial" panose="020B0604020202020204" pitchFamily="34" charset="0"/>
              </a:rPr>
              <a:t>16 </a:t>
            </a:r>
            <a:r>
              <a:rPr lang="en-US" sz="5600" dirty="0" err="1" smtClean="0">
                <a:latin typeface="GHEA Grapalat" panose="02000506050000020003" pitchFamily="50" charset="0"/>
                <a:cs typeface="Arial" panose="020B0604020202020204" pitchFamily="34" charset="0"/>
              </a:rPr>
              <a:t>թվականի</a:t>
            </a:r>
            <a:r>
              <a:rPr lang="en-US" sz="5600" dirty="0" smtClean="0">
                <a:latin typeface="GHEA Grapalat" panose="02000506050000020003" pitchFamily="50" charset="0"/>
                <a:cs typeface="Arial" panose="020B0604020202020204" pitchFamily="34" charset="0"/>
              </a:rPr>
              <a:t> </a:t>
            </a:r>
            <a:r>
              <a:rPr lang="hy-AM" sz="5600" dirty="0" smtClean="0">
                <a:latin typeface="GHEA Grapalat" panose="02000506050000020003" pitchFamily="50" charset="0"/>
                <a:cs typeface="Arial" panose="020B0604020202020204" pitchFamily="34" charset="0"/>
              </a:rPr>
              <a:t>դեկտեմբեր</a:t>
            </a:r>
            <a:r>
              <a:rPr lang="en-US" sz="5600" dirty="0" smtClean="0">
                <a:latin typeface="GHEA Grapalat" panose="02000506050000020003" pitchFamily="50" charset="0"/>
                <a:cs typeface="Arial" panose="020B0604020202020204" pitchFamily="34" charset="0"/>
              </a:rPr>
              <a:t>ի </a:t>
            </a:r>
            <a:r>
              <a:rPr lang="hy-AM" sz="5600" dirty="0" smtClean="0">
                <a:latin typeface="GHEA Grapalat" panose="02000506050000020003" pitchFamily="50" charset="0"/>
                <a:cs typeface="Arial" panose="020B0604020202020204" pitchFamily="34" charset="0"/>
              </a:rPr>
              <a:t>30</a:t>
            </a:r>
            <a:r>
              <a:rPr lang="en-US" sz="5600" dirty="0" smtClean="0">
                <a:latin typeface="GHEA Grapalat" panose="02000506050000020003" pitchFamily="50" charset="0"/>
                <a:cs typeface="Arial" panose="020B0604020202020204" pitchFamily="34" charset="0"/>
              </a:rPr>
              <a:t>-ի</a:t>
            </a:r>
            <a:r>
              <a:rPr lang="hy-AM" sz="5600" dirty="0" smtClean="0">
                <a:latin typeface="GHEA Grapalat" panose="02000506050000020003" pitchFamily="50" charset="0"/>
                <a:cs typeface="Arial" panose="020B0604020202020204" pitchFamily="34" charset="0"/>
              </a:rPr>
              <a:t>ն կնքված</a:t>
            </a:r>
            <a:r>
              <a:rPr lang="en-US" sz="5600" dirty="0" smtClean="0">
                <a:latin typeface="GHEA Grapalat" panose="02000506050000020003" pitchFamily="50" charset="0"/>
                <a:cs typeface="Arial" panose="020B0604020202020204" pitchFamily="34" charset="0"/>
              </a:rPr>
              <a:t> </a:t>
            </a:r>
            <a:r>
              <a:rPr lang="hy-AM" sz="5600" dirty="0" smtClean="0">
                <a:latin typeface="GHEA Grapalat" panose="02000506050000020003" pitchFamily="50" charset="0"/>
                <a:cs typeface="Arial" panose="020B0604020202020204" pitchFamily="34" charset="0"/>
              </a:rPr>
              <a:t>Ծրագրի իրականացման համաձայնագիր։</a:t>
            </a:r>
            <a:endParaRPr lang="en-US" sz="5600" dirty="0" smtClean="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endParaRPr lang="hy-AM" sz="80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a:xfrm>
            <a:off x="8495664" y="6407944"/>
            <a:ext cx="517368" cy="365125"/>
          </a:xfrm>
        </p:spPr>
        <p:txBody>
          <a:bodyPr/>
          <a:lstStyle/>
          <a:p>
            <a:fld id="{030B7EF0-EE9E-4962-B5F4-8354B15D9BA2}" type="slidenum">
              <a:rPr lang="en-US" smtClean="0"/>
              <a:pPr/>
              <a:t>114</a:t>
            </a:fld>
            <a:endParaRPr lang="en-US"/>
          </a:p>
        </p:txBody>
      </p:sp>
      <p:sp>
        <p:nvSpPr>
          <p:cNvPr id="2" name="Заголовок 1"/>
          <p:cNvSpPr>
            <a:spLocks noGrp="1"/>
          </p:cNvSpPr>
          <p:nvPr>
            <p:ph type="title"/>
          </p:nvPr>
        </p:nvSpPr>
        <p:spPr>
          <a:xfrm>
            <a:off x="628650" y="325171"/>
            <a:ext cx="7886700" cy="867836"/>
          </a:xfrm>
        </p:spPr>
        <p:txBody>
          <a:bodyPr>
            <a:noAutofit/>
          </a:bodyPr>
          <a:lstStyle/>
          <a:p>
            <a:pPr algn="ctr"/>
            <a:r>
              <a:rPr lang="hy-AM" sz="1400" b="1" dirty="0" smtClean="0">
                <a:solidFill>
                  <a:schemeClr val="tx1"/>
                </a:solidFill>
                <a:latin typeface="GHEA Grapalat" panose="02000506050000020003" pitchFamily="50" charset="0"/>
                <a:cs typeface="Arial" panose="020B0604020202020204" pitchFamily="34" charset="0"/>
              </a:rPr>
              <a:t>ՎԵՐԱԿԱՌՈՒՑՄԱՆ և ԶԱՐԳԱՑՄԱՆ ԵՎՐՈՊԱԿԱՆ ԲԱՆԿԻ ԱՋԱԿՑՈՒԹՅԱՄԲ ԻՐԱԿԱՆԱՑՎՈՂ</a:t>
            </a:r>
            <a:r>
              <a:rPr lang="hy-AM" sz="1400" dirty="0" smtClean="0">
                <a:solidFill>
                  <a:schemeClr val="tx1"/>
                </a:solidFill>
                <a:latin typeface="GHEA Grapalat" panose="02000506050000020003" pitchFamily="50" charset="0"/>
                <a:cs typeface="Arial" panose="020B0604020202020204" pitchFamily="34" charset="0"/>
              </a:rPr>
              <a:t> </a:t>
            </a:r>
            <a:r>
              <a:rPr lang="hy-AM" sz="1400" b="1" dirty="0" smtClean="0">
                <a:solidFill>
                  <a:schemeClr val="tx1"/>
                </a:solidFill>
                <a:latin typeface="GHEA Grapalat" panose="02000506050000020003" pitchFamily="50" charset="0"/>
                <a:cs typeface="Arial" panose="020B0604020202020204" pitchFamily="34" charset="0"/>
              </a:rPr>
              <a:t>ԳՅՈՒՄՐՈՒ ՔԱՂԱՔԱՅԻՆ ՃԱՆԱՊԱՐՀՆԵՐ ԾՐԱԳԻՐ 1157</a:t>
            </a:r>
            <a:endParaRPr lang="en-US" sz="1400" b="1" dirty="0">
              <a:solidFill>
                <a:schemeClr val="tx1"/>
              </a:solidFill>
              <a:latin typeface="GHEA Grapalat" panose="02000506050000020003" pitchFamily="50" charset="0"/>
              <a:cs typeface="Arial" panose="020B0604020202020204" pitchFamily="34" charset="0"/>
            </a:endParaRPr>
          </a:p>
        </p:txBody>
      </p:sp>
      <p:pic>
        <p:nvPicPr>
          <p:cNvPr id="6" name="Picture 2" descr="https://www.gyumricity.am/images/GYUMRI.gif"/>
          <p:cNvPicPr>
            <a:picLocks noChangeAspect="1" noChangeArrowheads="1"/>
          </p:cNvPicPr>
          <p:nvPr/>
        </p:nvPicPr>
        <p:blipFill>
          <a:blip r:embed="rId3"/>
          <a:srcRect/>
          <a:stretch>
            <a:fillRect/>
          </a:stretch>
        </p:blipFill>
        <p:spPr bwMode="auto">
          <a:xfrm>
            <a:off x="8495664" y="325171"/>
            <a:ext cx="327859" cy="612000"/>
          </a:xfrm>
          <a:prstGeom prst="rect">
            <a:avLst/>
          </a:prstGeom>
          <a:noFill/>
        </p:spPr>
      </p:pic>
    </p:spTree>
    <p:extLst>
      <p:ext uri="{BB962C8B-B14F-4D97-AF65-F5344CB8AC3E}">
        <p14:creationId xmlns:p14="http://schemas.microsoft.com/office/powerpoint/2010/main" val="254236441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14325" y="732631"/>
            <a:ext cx="8529638" cy="5287169"/>
          </a:xfrm>
        </p:spPr>
        <p:txBody>
          <a:bodyPr>
            <a:noAutofit/>
          </a:bodyPr>
          <a:lstStyle/>
          <a:p>
            <a:pPr marL="0" indent="0" algn="just">
              <a:buNone/>
            </a:pPr>
            <a:r>
              <a:rPr lang="en-US" sz="1200"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200" dirty="0">
                <a:latin typeface="GHEA Grapalat" panose="02000506050000020003" pitchFamily="50" charset="0"/>
                <a:cs typeface="Arial" panose="020B0604020202020204" pitchFamily="34" charset="0"/>
              </a:rPr>
              <a:t> </a:t>
            </a:r>
            <a:r>
              <a:rPr lang="hy-AM" sz="1200" dirty="0" smtClean="0">
                <a:latin typeface="GHEA Grapalat" panose="02000506050000020003" pitchFamily="50" charset="0"/>
                <a:cs typeface="Arial" panose="020B0604020202020204" pitchFamily="34" charset="0"/>
              </a:rPr>
              <a:t>Հիմանորոգել 15-20 կմ երկարությամբ </a:t>
            </a:r>
            <a:r>
              <a:rPr lang="en-US" sz="1200" dirty="0" err="1" smtClean="0">
                <a:latin typeface="GHEA Grapalat" panose="02000506050000020003" pitchFamily="50" charset="0"/>
                <a:cs typeface="Arial" panose="020B0604020202020204" pitchFamily="34" charset="0"/>
              </a:rPr>
              <a:t>գլխավոր</a:t>
            </a:r>
            <a:r>
              <a:rPr lang="en-US" sz="1200" dirty="0" smtClean="0">
                <a:latin typeface="GHEA Grapalat" panose="02000506050000020003" pitchFamily="50" charset="0"/>
                <a:cs typeface="Arial" panose="020B0604020202020204" pitchFamily="34" charset="0"/>
              </a:rPr>
              <a:t> և </a:t>
            </a:r>
            <a:r>
              <a:rPr lang="en-US" sz="1200" dirty="0" err="1" smtClean="0">
                <a:latin typeface="GHEA Grapalat" panose="02000506050000020003" pitchFamily="50" charset="0"/>
                <a:cs typeface="Arial" panose="020B0604020202020204" pitchFamily="34" charset="0"/>
              </a:rPr>
              <a:t>երկրորդական</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փողոցներ</a:t>
            </a:r>
            <a:r>
              <a:rPr lang="hy-AM"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արդիականացնել</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փողոցային</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լուսավորությունը</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գոյություն</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ունեցող</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լուսատուները</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փոխարինելով</a:t>
            </a:r>
            <a:r>
              <a:rPr lang="en-US" sz="1200" dirty="0" smtClean="0">
                <a:latin typeface="GHEA Grapalat" panose="02000506050000020003" pitchFamily="50" charset="0"/>
                <a:cs typeface="Arial" panose="020B0604020202020204" pitchFamily="34" charset="0"/>
              </a:rPr>
              <a:t> </a:t>
            </a:r>
            <a:r>
              <a:rPr lang="en-US" sz="1200" dirty="0" err="1" smtClean="0">
                <a:latin typeface="GHEA Grapalat" panose="02000506050000020003" pitchFamily="50" charset="0"/>
                <a:cs typeface="Arial" panose="020B0604020202020204" pitchFamily="34" charset="0"/>
              </a:rPr>
              <a:t>լուսադիոդային</a:t>
            </a:r>
            <a:r>
              <a:rPr lang="en-US" sz="1200" dirty="0" smtClean="0">
                <a:latin typeface="GHEA Grapalat" panose="02000506050000020003" pitchFamily="50" charset="0"/>
                <a:cs typeface="Arial" panose="020B0604020202020204" pitchFamily="34" charset="0"/>
              </a:rPr>
              <a:t> (LED) </a:t>
            </a:r>
            <a:r>
              <a:rPr lang="en-US" sz="1200" dirty="0" err="1" smtClean="0">
                <a:latin typeface="GHEA Grapalat" panose="02000506050000020003" pitchFamily="50" charset="0"/>
                <a:cs typeface="Arial" panose="020B0604020202020204" pitchFamily="34" charset="0"/>
              </a:rPr>
              <a:t>տիպի</a:t>
            </a:r>
            <a:r>
              <a:rPr lang="en-US" sz="1200" dirty="0" smtClean="0">
                <a:latin typeface="GHEA Grapalat" panose="02000506050000020003" pitchFamily="50" charset="0"/>
                <a:cs typeface="Arial" panose="020B0604020202020204" pitchFamily="34" charset="0"/>
              </a:rPr>
              <a:t> </a:t>
            </a:r>
            <a:r>
              <a:rPr lang="hy-AM" sz="1200" dirty="0" smtClean="0">
                <a:latin typeface="GHEA Grapalat" panose="02000506050000020003" pitchFamily="50" charset="0"/>
                <a:cs typeface="Arial" panose="020B0604020202020204" pitchFamily="34" charset="0"/>
              </a:rPr>
              <a:t>նորագույն </a:t>
            </a:r>
            <a:r>
              <a:rPr lang="en-US" sz="1200" dirty="0" err="1" smtClean="0">
                <a:latin typeface="GHEA Grapalat" panose="02000506050000020003" pitchFamily="50" charset="0"/>
                <a:cs typeface="Arial" panose="020B0604020202020204" pitchFamily="34" charset="0"/>
              </a:rPr>
              <a:t>լուսատուներով</a:t>
            </a:r>
            <a:r>
              <a:rPr lang="en-US" sz="1200" dirty="0" smtClean="0">
                <a:latin typeface="GHEA Grapalat" panose="02000506050000020003" pitchFamily="50" charset="0"/>
                <a:cs typeface="Arial" panose="020B0604020202020204" pitchFamily="34" charset="0"/>
              </a:rPr>
              <a:t>:</a:t>
            </a:r>
            <a:endParaRPr lang="en-US" sz="1200" dirty="0">
              <a:latin typeface="GHEA Grapalat" panose="02000506050000020003" pitchFamily="50" charset="0"/>
              <a:cs typeface="Arial" panose="020B0604020202020204" pitchFamily="34" charset="0"/>
            </a:endParaRPr>
          </a:p>
          <a:p>
            <a:pPr marL="0" indent="0">
              <a:buNone/>
            </a:pPr>
            <a:r>
              <a:rPr lang="hy-AM" sz="1200"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200" dirty="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Ø"/>
            </a:pPr>
            <a:r>
              <a:rPr lang="hy-AM" sz="1200" dirty="0">
                <a:latin typeface="GHEA Grapalat" panose="02000506050000020003" pitchFamily="50" charset="0"/>
                <a:cs typeface="Arial" panose="020B0604020202020204" pitchFamily="34" charset="0"/>
              </a:rPr>
              <a:t> </a:t>
            </a:r>
            <a:r>
              <a:rPr lang="hy-AM" sz="1200" dirty="0" smtClean="0">
                <a:latin typeface="GHEA Grapalat" panose="02000506050000020003" pitchFamily="50" charset="0"/>
                <a:cs typeface="Arial" panose="020B0604020202020204" pitchFamily="34" charset="0"/>
              </a:rPr>
              <a:t>Գյումրի քաղաքի ազգաբնակչություն:</a:t>
            </a:r>
            <a:endParaRPr lang="en-US" sz="1200" dirty="0">
              <a:latin typeface="GHEA Grapalat" panose="02000506050000020003" pitchFamily="50" charset="0"/>
              <a:cs typeface="Arial" panose="020B0604020202020204" pitchFamily="34" charset="0"/>
            </a:endParaRPr>
          </a:p>
          <a:p>
            <a:pPr marL="0" indent="0">
              <a:buNone/>
            </a:pPr>
            <a:r>
              <a:rPr lang="en-US" sz="1200"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hy-AM" sz="1200" dirty="0" smtClean="0">
                <a:latin typeface="GHEA Grapalat" panose="02000506050000020003" pitchFamily="50" charset="0"/>
                <a:cs typeface="Arial" panose="020B0604020202020204" pitchFamily="34" charset="0"/>
              </a:rPr>
              <a:t>Ա տրանշ </a:t>
            </a:r>
            <a:r>
              <a:rPr lang="en-US" sz="1200" dirty="0" smtClean="0">
                <a:latin typeface="GHEA Grapalat" panose="02000506050000020003" pitchFamily="50" charset="0"/>
                <a:cs typeface="Arial" panose="020B0604020202020204" pitchFamily="34" charset="0"/>
              </a:rPr>
              <a:t>(</a:t>
            </a:r>
            <a:r>
              <a:rPr lang="hy-AM" sz="1200" dirty="0" smtClean="0">
                <a:latin typeface="GHEA Grapalat" panose="02000506050000020003" pitchFamily="50" charset="0"/>
                <a:cs typeface="Arial" panose="020B0604020202020204" pitchFamily="34" charset="0"/>
              </a:rPr>
              <a:t>վարկային՝ 5,3 մլն, դրամաշնորհային 2,65 մլն</a:t>
            </a:r>
            <a:r>
              <a:rPr lang="ru-RU" sz="1200" dirty="0" smtClean="0">
                <a:latin typeface="GHEA Grapalat" panose="02000506050000020003" pitchFamily="50" charset="0"/>
                <a:cs typeface="Arial" panose="020B0604020202020204" pitchFamily="34" charset="0"/>
              </a:rPr>
              <a:t>)</a:t>
            </a:r>
            <a:r>
              <a:rPr lang="hy-AM" sz="1200" dirty="0" smtClean="0">
                <a:latin typeface="GHEA Grapalat" panose="02000506050000020003" pitchFamily="50" charset="0"/>
                <a:cs typeface="Arial" panose="020B0604020202020204" pitchFamily="34" charset="0"/>
              </a:rPr>
              <a:t> 14 փողոցների հիմնանորոգում, շուրջ 10 կմ երկարությամբ</a:t>
            </a:r>
            <a:endParaRPr lang="en-US" sz="1200"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hy-AM" sz="1200" dirty="0" smtClean="0">
                <a:latin typeface="GHEA Grapalat" panose="02000506050000020003" pitchFamily="50" charset="0"/>
                <a:cs typeface="Arial" panose="020B0604020202020204" pitchFamily="34" charset="0"/>
              </a:rPr>
              <a:t>Բ տրանշ </a:t>
            </a:r>
            <a:r>
              <a:rPr lang="en-US" sz="1200" dirty="0" smtClean="0">
                <a:latin typeface="GHEA Grapalat" panose="02000506050000020003" pitchFamily="50" charset="0"/>
                <a:cs typeface="Arial" panose="020B0604020202020204" pitchFamily="34" charset="0"/>
              </a:rPr>
              <a:t>(</a:t>
            </a:r>
            <a:r>
              <a:rPr lang="hy-AM" sz="1200" dirty="0" smtClean="0">
                <a:latin typeface="GHEA Grapalat" panose="02000506050000020003" pitchFamily="50" charset="0"/>
                <a:cs typeface="Arial" panose="020B0604020202020204" pitchFamily="34" charset="0"/>
              </a:rPr>
              <a:t>վարկային՝ 5,3 մլն, դրամաշնորհային 2,65 մլն</a:t>
            </a:r>
            <a:r>
              <a:rPr lang="ru-RU" sz="1200" dirty="0" smtClean="0">
                <a:latin typeface="GHEA Grapalat" panose="02000506050000020003" pitchFamily="50" charset="0"/>
                <a:cs typeface="Arial" panose="020B0604020202020204" pitchFamily="34" charset="0"/>
              </a:rPr>
              <a:t>)</a:t>
            </a:r>
            <a:r>
              <a:rPr lang="hy-AM" sz="1200" dirty="0" smtClean="0">
                <a:latin typeface="GHEA Grapalat" panose="02000506050000020003" pitchFamily="50" charset="0"/>
                <a:cs typeface="Arial" panose="020B0604020202020204" pitchFamily="34" charset="0"/>
              </a:rPr>
              <a:t> 23 փողոցների հիմնանորոգում, շուրջ 16 կմ երկարությամբ</a:t>
            </a:r>
            <a:endParaRPr lang="en-US" sz="1200"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hy-AM" sz="1200" dirty="0" smtClean="0">
                <a:latin typeface="GHEA Grapalat" panose="02000506050000020003" pitchFamily="50" charset="0"/>
                <a:cs typeface="Arial" panose="020B0604020202020204" pitchFamily="34" charset="0"/>
              </a:rPr>
              <a:t>Փողոցային լուսավորության արդիականացման LED լուսատուներով հագեցման (պիլոտային-2) ծրագիր, 1201 </a:t>
            </a:r>
            <a:r>
              <a:rPr lang="en-US" sz="1200" dirty="0" smtClean="0">
                <a:latin typeface="GHEA Grapalat" panose="02000506050000020003" pitchFamily="50" charset="0"/>
                <a:cs typeface="Arial" panose="020B0604020202020204" pitchFamily="34" charset="0"/>
              </a:rPr>
              <a:t>LED</a:t>
            </a:r>
            <a:r>
              <a:rPr lang="hy-AM" sz="1200" dirty="0" smtClean="0">
                <a:latin typeface="GHEA Grapalat" panose="02000506050000020003" pitchFamily="50" charset="0"/>
                <a:cs typeface="Arial" panose="020B0604020202020204" pitchFamily="34" charset="0"/>
              </a:rPr>
              <a:t> լուսատուների և դրանց կառավարման համակարգերի մատակարարում և տեղադրում</a:t>
            </a:r>
          </a:p>
          <a:p>
            <a:pPr>
              <a:buFont typeface="Wingdings" panose="05000000000000000000" pitchFamily="2" charset="2"/>
              <a:buChar char="§"/>
            </a:pPr>
            <a:r>
              <a:rPr lang="hy-AM" sz="1200" dirty="0" smtClean="0">
                <a:latin typeface="GHEA Grapalat" panose="02000506050000020003" pitchFamily="50" charset="0"/>
                <a:cs typeface="Arial" panose="020B0604020202020204" pitchFamily="34" charset="0"/>
              </a:rPr>
              <a:t>Գ տրանշ Գյումրի քաղաքի փողոցային լուսավորության արդիականացում</a:t>
            </a:r>
            <a:endParaRPr lang="en-US" sz="1200"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hy-AM" sz="1200" dirty="0" smtClean="0">
                <a:latin typeface="GHEA Grapalat" panose="02000506050000020003" pitchFamily="50" charset="0"/>
                <a:cs typeface="Arial" panose="020B0604020202020204" pitchFamily="34" charset="0"/>
              </a:rPr>
              <a:t>Տեխնիկական վերահսկողություն Ա և Բ տրանշներ</a:t>
            </a:r>
            <a:r>
              <a:rPr lang="ru-RU" sz="1200" dirty="0" smtClean="0">
                <a:latin typeface="GHEA Grapalat" panose="02000506050000020003" pitchFamily="50" charset="0"/>
                <a:cs typeface="Arial" panose="020B0604020202020204" pitchFamily="34" charset="0"/>
              </a:rPr>
              <a:t>(</a:t>
            </a:r>
            <a:r>
              <a:rPr lang="hy-AM" sz="1200" dirty="0" smtClean="0">
                <a:latin typeface="GHEA Grapalat" panose="02000506050000020003" pitchFamily="50" charset="0"/>
                <a:cs typeface="Arial" panose="020B0604020202020204" pitchFamily="34" charset="0"/>
              </a:rPr>
              <a:t>դրամաշնորհային </a:t>
            </a:r>
            <a:r>
              <a:rPr lang="ru-RU" sz="1200" dirty="0" smtClean="0">
                <a:latin typeface="GHEA Grapalat" panose="02000506050000020003" pitchFamily="50" charset="0"/>
                <a:cs typeface="Arial" panose="020B0604020202020204" pitchFamily="34" charset="0"/>
              </a:rPr>
              <a:t>1,2 </a:t>
            </a:r>
            <a:r>
              <a:rPr lang="hy-AM" sz="1200" dirty="0" smtClean="0">
                <a:latin typeface="GHEA Grapalat" panose="02000506050000020003" pitchFamily="50" charset="0"/>
                <a:cs typeface="Arial" panose="020B0604020202020204" pitchFamily="34" charset="0"/>
              </a:rPr>
              <a:t>մլն</a:t>
            </a:r>
            <a:r>
              <a:rPr lang="en-US" sz="1200" dirty="0" smtClean="0">
                <a:latin typeface="GHEA Grapalat" panose="02000506050000020003" pitchFamily="50" charset="0"/>
                <a:cs typeface="Arial" panose="020B0604020202020204" pitchFamily="34" charset="0"/>
              </a:rPr>
              <a:t>)</a:t>
            </a:r>
            <a:endParaRPr lang="hy-AM" sz="1200"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200" dirty="0" smtClean="0">
                <a:solidFill>
                  <a:schemeClr val="accent6">
                    <a:lumMod val="75000"/>
                  </a:schemeClr>
                </a:solidFill>
                <a:latin typeface="GHEA Grapalat" panose="02000506050000020003" pitchFamily="50" charset="0"/>
                <a:cs typeface="Arial" panose="020B0604020202020204" pitchFamily="34" charset="0"/>
              </a:rPr>
              <a:t>ՖԻՆԱՆՍԱԿԱՆ </a:t>
            </a:r>
            <a:r>
              <a:rPr lang="en-US" sz="1200" dirty="0">
                <a:solidFill>
                  <a:schemeClr val="accent6">
                    <a:lumMod val="75000"/>
                  </a:schemeClr>
                </a:solidFill>
                <a:latin typeface="GHEA Grapalat" panose="02000506050000020003" pitchFamily="50" charset="0"/>
                <a:cs typeface="Arial" panose="020B0604020202020204" pitchFamily="34" charset="0"/>
              </a:rPr>
              <a:t>ՑՈՒՑԱՆԻՇ</a:t>
            </a:r>
          </a:p>
          <a:p>
            <a:pPr>
              <a:buFont typeface="Wingdings" panose="05000000000000000000" pitchFamily="2" charset="2"/>
              <a:buChar char="§"/>
            </a:pPr>
            <a:r>
              <a:rPr lang="hy-AM" sz="1200" dirty="0" smtClean="0">
                <a:latin typeface="GHEA Grapalat" panose="02000506050000020003" pitchFamily="50" charset="0"/>
                <a:cs typeface="Arial" panose="020B0604020202020204" pitchFamily="34" charset="0"/>
              </a:rPr>
              <a:t>Ա տրանշ շուրջ 7,2 մլն Եվրո և Բ տրանշ շուրջ 3,3 մլն Եվրո</a:t>
            </a:r>
          </a:p>
          <a:p>
            <a:pPr>
              <a:buFont typeface="Wingdings" panose="05000000000000000000" pitchFamily="2" charset="2"/>
              <a:buChar char="§"/>
            </a:pPr>
            <a:r>
              <a:rPr lang="hy-AM" sz="1200" dirty="0">
                <a:latin typeface="GHEA Grapalat" panose="02000506050000020003" pitchFamily="50" charset="0"/>
                <a:cs typeface="Arial" panose="020B0604020202020204" pitchFamily="34" charset="0"/>
              </a:rPr>
              <a:t>Տեխնիկական վերահսկողություն</a:t>
            </a:r>
            <a:r>
              <a:rPr lang="en-US" sz="1200" dirty="0">
                <a:latin typeface="GHEA Grapalat" panose="02000506050000020003" pitchFamily="50" charset="0"/>
                <a:cs typeface="Arial" panose="020B0604020202020204" pitchFamily="34" charset="0"/>
              </a:rPr>
              <a:t>(</a:t>
            </a:r>
            <a:r>
              <a:rPr lang="hy-AM" sz="1200" dirty="0">
                <a:latin typeface="GHEA Grapalat" panose="02000506050000020003" pitchFamily="50" charset="0"/>
                <a:cs typeface="Arial" panose="020B0604020202020204" pitchFamily="34" charset="0"/>
              </a:rPr>
              <a:t>Ա, Բ տրանշներ</a:t>
            </a:r>
            <a:r>
              <a:rPr lang="en-US" sz="1200" dirty="0">
                <a:latin typeface="GHEA Grapalat" panose="02000506050000020003" pitchFamily="50" charset="0"/>
                <a:cs typeface="Arial" panose="020B0604020202020204" pitchFamily="34" charset="0"/>
              </a:rPr>
              <a:t>)</a:t>
            </a:r>
            <a:r>
              <a:rPr lang="hy-AM" sz="1200" dirty="0">
                <a:latin typeface="GHEA Grapalat" panose="02000506050000020003" pitchFamily="50" charset="0"/>
                <a:cs typeface="Arial" panose="020B0604020202020204" pitchFamily="34" charset="0"/>
              </a:rPr>
              <a:t> 875 800 Եվրո։</a:t>
            </a:r>
          </a:p>
          <a:p>
            <a:pPr>
              <a:buNone/>
            </a:pPr>
            <a:r>
              <a:rPr lang="hy-AM" sz="1200" dirty="0">
                <a:solidFill>
                  <a:schemeClr val="accent6">
                    <a:lumMod val="75000"/>
                  </a:schemeClr>
                </a:solidFill>
                <a:latin typeface="GHEA Grapalat" panose="02000506050000020003" pitchFamily="50" charset="0"/>
                <a:cs typeface="Arial" panose="020B0604020202020204" pitchFamily="34" charset="0"/>
              </a:rPr>
              <a:t>Ծրագրի շարունակականության ապահովման հիմնավորումները</a:t>
            </a:r>
          </a:p>
          <a:p>
            <a:pPr>
              <a:buNone/>
            </a:pPr>
            <a:r>
              <a:rPr lang="hy-AM" sz="1200" dirty="0" smtClean="0">
                <a:latin typeface="GHEA Grapalat" panose="02000506050000020003" pitchFamily="50" charset="0"/>
                <a:cs typeface="Arial" panose="020B0604020202020204" pitchFamily="34" charset="0"/>
              </a:rPr>
              <a:t> Խնայողությունների </a:t>
            </a:r>
            <a:r>
              <a:rPr lang="hy-AM" sz="1200" dirty="0">
                <a:latin typeface="GHEA Grapalat" panose="02000506050000020003" pitchFamily="50" charset="0"/>
                <a:cs typeface="Arial" panose="020B0604020202020204" pitchFamily="34" charset="0"/>
              </a:rPr>
              <a:t>հաշվին(շուրջ 1,5 մլն Եվրո), ինչպես նաև տարվող բանակցությունների արդյունքում Գ տրանշի միջոցների(4 </a:t>
            </a:r>
            <a:r>
              <a:rPr lang="hy-AM" sz="1200" dirty="0" smtClean="0">
                <a:latin typeface="GHEA Grapalat" panose="02000506050000020003" pitchFamily="50" charset="0"/>
                <a:cs typeface="Arial" panose="020B0604020202020204" pitchFamily="34" charset="0"/>
              </a:rPr>
              <a:t>մլն </a:t>
            </a:r>
            <a:r>
              <a:rPr lang="hy-AM" sz="1200" dirty="0">
                <a:latin typeface="GHEA Grapalat" panose="02000506050000020003" pitchFamily="50" charset="0"/>
                <a:cs typeface="Arial" panose="020B0604020202020204" pitchFamily="34" charset="0"/>
              </a:rPr>
              <a:t>Եվրո վարկային և 2 </a:t>
            </a:r>
            <a:r>
              <a:rPr lang="hy-AM" sz="1200" dirty="0" smtClean="0">
                <a:latin typeface="GHEA Grapalat" panose="02000506050000020003" pitchFamily="50" charset="0"/>
                <a:cs typeface="Arial" panose="020B0604020202020204" pitchFamily="34" charset="0"/>
              </a:rPr>
              <a:t>մլն </a:t>
            </a:r>
            <a:r>
              <a:rPr lang="hy-AM" sz="1200" dirty="0">
                <a:latin typeface="GHEA Grapalat" panose="02000506050000020003" pitchFamily="50" charset="0"/>
                <a:cs typeface="Arial" panose="020B0604020202020204" pitchFamily="34" charset="0"/>
              </a:rPr>
              <a:t>Եվրո դրամաշնորհային) վերաբաշխմանը ՎԶԵԲ համաձայնությունն ստանալու դեպքում , դիտարկվում է հաջորդ տարի իրականցանել շուրջ 8 կմ երկարությամբ թվով 9 փողոցների հիմնանորոգումը Անի թաղամասում և մի շարք այլ փողոցների հիմնանորոգումը՝ որոնք կորոշվեն հանրային քննարկումների միջոցով</a:t>
            </a:r>
            <a:r>
              <a:rPr lang="hy-AM" sz="1200" dirty="0" smtClean="0">
                <a:latin typeface="GHEA Grapalat" panose="02000506050000020003" pitchFamily="50" charset="0"/>
                <a:cs typeface="Arial" panose="020B0604020202020204" pitchFamily="34" charset="0"/>
              </a:rPr>
              <a:t>։</a:t>
            </a:r>
            <a:endParaRPr lang="hy-AM" sz="1200" b="1" dirty="0" smtClean="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36F19764-CD88-44FD-8916-C31C9E6E8EEC}"/>
              </a:ext>
            </a:extLst>
          </p:cNvPr>
          <p:cNvSpPr>
            <a:spLocks noGrp="1"/>
          </p:cNvSpPr>
          <p:nvPr>
            <p:ph type="sldNum" sz="quarter" idx="12"/>
          </p:nvPr>
        </p:nvSpPr>
        <p:spPr>
          <a:xfrm>
            <a:off x="8534400" y="6400800"/>
            <a:ext cx="478632" cy="372269"/>
          </a:xfrm>
        </p:spPr>
        <p:txBody>
          <a:bodyPr/>
          <a:lstStyle/>
          <a:p>
            <a:fld id="{030B7EF0-EE9E-4962-B5F4-8354B15D9BA2}" type="slidenum">
              <a:rPr lang="en-US" smtClean="0"/>
              <a:pPr/>
              <a:t>115</a:t>
            </a:fld>
            <a:endParaRPr lang="en-US"/>
          </a:p>
        </p:txBody>
      </p:sp>
      <p:sp>
        <p:nvSpPr>
          <p:cNvPr id="2" name="Заголовок 1"/>
          <p:cNvSpPr>
            <a:spLocks noGrp="1"/>
          </p:cNvSpPr>
          <p:nvPr>
            <p:ph type="title"/>
          </p:nvPr>
        </p:nvSpPr>
        <p:spPr>
          <a:xfrm>
            <a:off x="628650" y="152400"/>
            <a:ext cx="7886700" cy="580231"/>
          </a:xfrm>
        </p:spPr>
        <p:txBody>
          <a:bodyPr>
            <a:normAutofit/>
          </a:bodyPr>
          <a:lstStyle/>
          <a:p>
            <a:pPr algn="ctr"/>
            <a:r>
              <a:rPr lang="hy-AM" sz="1400" b="0" dirty="0">
                <a:solidFill>
                  <a:schemeClr val="accent5">
                    <a:lumMod val="75000"/>
                  </a:schemeClr>
                </a:solidFill>
                <a:effectLst/>
                <a:latin typeface="GHEA Grapalat" pitchFamily="50" charset="0"/>
                <a:cs typeface="Arial" panose="020B0604020202020204" pitchFamily="34" charset="0"/>
              </a:rPr>
              <a:t>ԲՅՈՒՋԵՏԱՅԻՆ ԾՐԱԳԻՐ</a:t>
            </a:r>
            <a:r>
              <a:rPr lang="en-US" sz="1400" b="0" dirty="0" smtClean="0">
                <a:solidFill>
                  <a:schemeClr val="accent5">
                    <a:lumMod val="75000"/>
                  </a:schemeClr>
                </a:solidFill>
                <a:effectLst/>
                <a:latin typeface="GHEA Grapalat" pitchFamily="50" charset="0"/>
                <a:cs typeface="Arial" panose="020B0604020202020204" pitchFamily="34" charset="0"/>
              </a:rPr>
              <a:t>/</a:t>
            </a:r>
            <a:r>
              <a:rPr lang="hy-AM" sz="1400" b="0" dirty="0" smtClean="0">
                <a:solidFill>
                  <a:schemeClr val="accent5">
                    <a:lumMod val="75000"/>
                  </a:schemeClr>
                </a:solidFill>
                <a:effectLst/>
                <a:latin typeface="GHEA Grapalat" pitchFamily="50" charset="0"/>
                <a:cs typeface="Arial" panose="020B0604020202020204" pitchFamily="34" charset="0"/>
              </a:rPr>
              <a:t>ՄԻՋՈՑԱՌՈՒՄ</a:t>
            </a:r>
            <a:r>
              <a:rPr lang="en-US" sz="1400" b="0" dirty="0" smtClean="0">
                <a:solidFill>
                  <a:schemeClr val="accent5">
                    <a:lumMod val="75000"/>
                  </a:schemeClr>
                </a:solidFill>
                <a:effectLst/>
                <a:latin typeface="GHEA Grapalat" pitchFamily="50" charset="0"/>
                <a:cs typeface="Arial" panose="020B0604020202020204" pitchFamily="34" charset="0"/>
              </a:rPr>
              <a:t> 1</a:t>
            </a:r>
            <a:r>
              <a:rPr lang="hy-AM" sz="1400" b="0" dirty="0" smtClean="0">
                <a:solidFill>
                  <a:schemeClr val="accent5">
                    <a:lumMod val="75000"/>
                  </a:schemeClr>
                </a:solidFill>
                <a:effectLst/>
                <a:latin typeface="GHEA Grapalat" pitchFamily="50" charset="0"/>
                <a:cs typeface="Arial" panose="020B0604020202020204" pitchFamily="34" charset="0"/>
              </a:rPr>
              <a:t>157</a:t>
            </a:r>
            <a:r>
              <a:rPr lang="en-US" sz="1400" b="0" dirty="0" smtClean="0">
                <a:solidFill>
                  <a:schemeClr val="accent5">
                    <a:lumMod val="75000"/>
                  </a:schemeClr>
                </a:solidFill>
                <a:effectLst/>
                <a:latin typeface="GHEA Grapalat" pitchFamily="50" charset="0"/>
                <a:cs typeface="Arial" panose="020B0604020202020204" pitchFamily="34" charset="0"/>
              </a:rPr>
              <a:t>/1</a:t>
            </a:r>
            <a:r>
              <a:rPr lang="hy-AM" sz="1400" b="0" dirty="0" smtClean="0">
                <a:solidFill>
                  <a:schemeClr val="accent5">
                    <a:lumMod val="75000"/>
                  </a:schemeClr>
                </a:solidFill>
                <a:effectLst/>
                <a:latin typeface="GHEA Grapalat" pitchFamily="50" charset="0"/>
                <a:cs typeface="Arial" panose="020B0604020202020204" pitchFamily="34" charset="0"/>
              </a:rPr>
              <a:t>2</a:t>
            </a:r>
            <a:r>
              <a:rPr lang="en-US" sz="1400" b="0" dirty="0" smtClean="0">
                <a:solidFill>
                  <a:schemeClr val="accent5">
                    <a:lumMod val="75000"/>
                  </a:schemeClr>
                </a:solidFill>
                <a:effectLst/>
                <a:latin typeface="GHEA Grapalat" pitchFamily="50" charset="0"/>
                <a:cs typeface="Arial" panose="020B0604020202020204" pitchFamily="34" charset="0"/>
              </a:rPr>
              <a:t>0</a:t>
            </a:r>
            <a:r>
              <a:rPr lang="hy-AM" sz="1400" b="0" dirty="0" smtClean="0">
                <a:solidFill>
                  <a:schemeClr val="accent5">
                    <a:lumMod val="75000"/>
                  </a:schemeClr>
                </a:solidFill>
                <a:effectLst/>
                <a:latin typeface="GHEA Grapalat" pitchFamily="50" charset="0"/>
                <a:cs typeface="Arial" panose="020B0604020202020204" pitchFamily="34" charset="0"/>
              </a:rPr>
              <a:t>16, 12017, 12018</a:t>
            </a:r>
            <a:r>
              <a:rPr lang="en-US" sz="1400" b="0" dirty="0">
                <a:solidFill>
                  <a:schemeClr val="accent6">
                    <a:lumMod val="75000"/>
                  </a:schemeClr>
                </a:solidFill>
                <a:effectLst/>
                <a:latin typeface="GHEA Grapalat" pitchFamily="50" charset="0"/>
                <a:cs typeface="Arial" panose="020B0604020202020204" pitchFamily="34" charset="0"/>
              </a:rPr>
              <a:t/>
            </a:r>
            <a:br>
              <a:rPr lang="en-US" sz="1400" b="0" dirty="0">
                <a:solidFill>
                  <a:schemeClr val="accent6">
                    <a:lumMod val="75000"/>
                  </a:schemeClr>
                </a:solidFill>
                <a:effectLst/>
                <a:latin typeface="GHEA Grapalat" pitchFamily="50" charset="0"/>
                <a:cs typeface="Arial" panose="020B0604020202020204" pitchFamily="34" charset="0"/>
              </a:rPr>
            </a:br>
            <a:r>
              <a:rPr lang="hy-AM" sz="1400" b="0" i="1" dirty="0" smtClean="0">
                <a:effectLst/>
                <a:latin typeface="GHEA Grapalat" pitchFamily="50" charset="0"/>
                <a:cs typeface="Arial" panose="020B0604020202020204" pitchFamily="34" charset="0"/>
              </a:rPr>
              <a:t>Գյումրու քաղաքային ճանապարհներ</a:t>
            </a:r>
            <a:endParaRPr lang="en-US" sz="1400" b="0" i="1" dirty="0">
              <a:effectLst/>
              <a:latin typeface="GHEA Grapalat" pitchFamily="50" charset="0"/>
              <a:cs typeface="Arial" panose="020B0604020202020204" pitchFamily="34" charset="0"/>
            </a:endParaRPr>
          </a:p>
        </p:txBody>
      </p:sp>
      <p:pic>
        <p:nvPicPr>
          <p:cNvPr id="6" name="Picture 2" descr="https://www.gyumricity.am/images/GYUMRI.gif"/>
          <p:cNvPicPr>
            <a:picLocks noChangeAspect="1" noChangeArrowheads="1"/>
          </p:cNvPicPr>
          <p:nvPr/>
        </p:nvPicPr>
        <p:blipFill>
          <a:blip r:embed="rId2"/>
          <a:srcRect/>
          <a:stretch>
            <a:fillRect/>
          </a:stretch>
        </p:blipFill>
        <p:spPr bwMode="auto">
          <a:xfrm>
            <a:off x="8611095" y="243690"/>
            <a:ext cx="327859" cy="612000"/>
          </a:xfrm>
          <a:prstGeom prst="rect">
            <a:avLst/>
          </a:prstGeom>
          <a:noFill/>
        </p:spPr>
      </p:pic>
    </p:spTree>
    <p:extLst>
      <p:ext uri="{BB962C8B-B14F-4D97-AF65-F5344CB8AC3E}">
        <p14:creationId xmlns:p14="http://schemas.microsoft.com/office/powerpoint/2010/main" val="61304085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228600"/>
            <a:ext cx="8229600" cy="5874544"/>
          </a:xfrm>
        </p:spPr>
        <p:txBody>
          <a:bodyPr>
            <a:noAutofit/>
          </a:bodyPr>
          <a:lstStyle/>
          <a:p>
            <a:pPr marL="109728" indent="0" algn="ctr">
              <a:buNone/>
              <a:defRPr/>
            </a:pPr>
            <a:r>
              <a:rPr lang="en-US" sz="1400" b="1" u="sng" dirty="0">
                <a:latin typeface="GHEA Grapalat" panose="02000506050000020003" pitchFamily="50" charset="0"/>
              </a:rPr>
              <a:t>«</a:t>
            </a:r>
            <a:r>
              <a:rPr lang="ru-RU" sz="1400" b="1" u="sng" dirty="0">
                <a:latin typeface="GHEA Grapalat" panose="02000506050000020003" pitchFamily="50" charset="0"/>
              </a:rPr>
              <a:t>ԵՄ </a:t>
            </a:r>
            <a:r>
              <a:rPr lang="ru-RU" sz="1400" b="1" u="sng" dirty="0" err="1">
                <a:latin typeface="GHEA Grapalat" panose="02000506050000020003" pitchFamily="50" charset="0"/>
              </a:rPr>
              <a:t>աջակցությամբ</a:t>
            </a:r>
            <a:r>
              <a:rPr lang="ru-RU" sz="1400" b="1" u="sng" dirty="0">
                <a:latin typeface="GHEA Grapalat" panose="02000506050000020003" pitchFamily="50" charset="0"/>
              </a:rPr>
              <a:t> </a:t>
            </a:r>
            <a:r>
              <a:rPr lang="ru-RU" sz="1400" b="1" u="sng" dirty="0" err="1">
                <a:latin typeface="GHEA Grapalat" panose="02000506050000020003" pitchFamily="50" charset="0"/>
              </a:rPr>
              <a:t>իրականացվող</a:t>
            </a:r>
            <a:r>
              <a:rPr lang="ru-RU" sz="1400" b="1" u="sng" dirty="0">
                <a:latin typeface="GHEA Grapalat" panose="02000506050000020003" pitchFamily="50" charset="0"/>
              </a:rPr>
              <a:t> </a:t>
            </a:r>
            <a:r>
              <a:rPr lang="ru-RU" sz="1400" b="1" u="sng" dirty="0" err="1">
                <a:latin typeface="GHEA Grapalat" panose="02000506050000020003" pitchFamily="50" charset="0"/>
              </a:rPr>
              <a:t>վարկային</a:t>
            </a:r>
            <a:r>
              <a:rPr lang="ru-RU" sz="1400" b="1" u="sng" dirty="0">
                <a:latin typeface="GHEA Grapalat" panose="02000506050000020003" pitchFamily="50" charset="0"/>
              </a:rPr>
              <a:t> </a:t>
            </a:r>
            <a:r>
              <a:rPr lang="ru-RU" sz="1400" b="1" u="sng" dirty="0" err="1">
                <a:latin typeface="GHEA Grapalat" panose="02000506050000020003" pitchFamily="50" charset="0"/>
              </a:rPr>
              <a:t>ծրագրի</a:t>
            </a:r>
            <a:r>
              <a:rPr lang="ru-RU" sz="1400" b="1" u="sng" dirty="0">
                <a:latin typeface="GHEA Grapalat" panose="02000506050000020003" pitchFamily="50" charset="0"/>
              </a:rPr>
              <a:t> </a:t>
            </a:r>
            <a:r>
              <a:rPr lang="ru-RU" sz="1400" b="1" u="sng" dirty="0" err="1" smtClean="0">
                <a:latin typeface="GHEA Grapalat" panose="02000506050000020003" pitchFamily="50" charset="0"/>
              </a:rPr>
              <a:t>շրջանակներում</a:t>
            </a:r>
            <a:r>
              <a:rPr lang="hy-AM" sz="1400" b="1" u="sng" dirty="0" smtClean="0">
                <a:latin typeface="GHEA Grapalat" panose="02000506050000020003" pitchFamily="50" charset="0"/>
              </a:rPr>
              <a:t> </a:t>
            </a:r>
            <a:r>
              <a:rPr lang="ru-RU" sz="1400" b="1" u="sng" dirty="0" err="1" smtClean="0">
                <a:latin typeface="GHEA Grapalat" panose="02000506050000020003" pitchFamily="50" charset="0"/>
              </a:rPr>
              <a:t>Էներգախնայողության</a:t>
            </a:r>
            <a:r>
              <a:rPr lang="ru-RU" sz="1400" b="1" u="sng" dirty="0" smtClean="0">
                <a:latin typeface="GHEA Grapalat" panose="02000506050000020003" pitchFamily="50" charset="0"/>
              </a:rPr>
              <a:t> </a:t>
            </a:r>
            <a:r>
              <a:rPr lang="ru-RU" sz="1400" b="1" u="sng" dirty="0" err="1">
                <a:latin typeface="GHEA Grapalat" panose="02000506050000020003" pitchFamily="50" charset="0"/>
              </a:rPr>
              <a:t>նպատակով</a:t>
            </a:r>
            <a:r>
              <a:rPr lang="ru-RU" sz="1400" b="1" u="sng" dirty="0">
                <a:latin typeface="GHEA Grapalat" panose="02000506050000020003" pitchFamily="50" charset="0"/>
              </a:rPr>
              <a:t> </a:t>
            </a:r>
            <a:r>
              <a:rPr lang="ru-RU" sz="1400" b="1" u="sng" dirty="0" err="1" smtClean="0">
                <a:latin typeface="GHEA Grapalat" panose="02000506050000020003" pitchFamily="50" charset="0"/>
              </a:rPr>
              <a:t>մարզի</a:t>
            </a:r>
            <a:r>
              <a:rPr lang="hy-AM" sz="1400" b="1" u="sng" dirty="0" smtClean="0">
                <a:latin typeface="GHEA Grapalat" panose="02000506050000020003" pitchFamily="50" charset="0"/>
              </a:rPr>
              <a:t> </a:t>
            </a:r>
            <a:r>
              <a:rPr lang="ru-RU" sz="1400" b="1" u="sng" dirty="0" err="1" smtClean="0">
                <a:latin typeface="GHEA Grapalat" panose="02000506050000020003" pitchFamily="50" charset="0"/>
              </a:rPr>
              <a:t>բազմաբնակարան</a:t>
            </a:r>
            <a:r>
              <a:rPr lang="ru-RU" sz="1400" b="1" u="sng" dirty="0" smtClean="0">
                <a:latin typeface="GHEA Grapalat" panose="02000506050000020003" pitchFamily="50" charset="0"/>
              </a:rPr>
              <a:t> </a:t>
            </a:r>
            <a:r>
              <a:rPr lang="ru-RU" sz="1400" b="1" u="sng" dirty="0" err="1">
                <a:latin typeface="GHEA Grapalat" panose="02000506050000020003" pitchFamily="50" charset="0"/>
              </a:rPr>
              <a:t>շենքերում</a:t>
            </a:r>
            <a:r>
              <a:rPr lang="ru-RU" sz="1400" b="1" u="sng" dirty="0">
                <a:latin typeface="GHEA Grapalat" panose="02000506050000020003" pitchFamily="50" charset="0"/>
              </a:rPr>
              <a:t> </a:t>
            </a:r>
            <a:r>
              <a:rPr lang="ru-RU" sz="1400" b="1" u="sng" dirty="0" err="1">
                <a:latin typeface="GHEA Grapalat" panose="02000506050000020003" pitchFamily="50" charset="0"/>
              </a:rPr>
              <a:t>ջերմամեկուսացում</a:t>
            </a:r>
            <a:r>
              <a:rPr lang="en-US" sz="1400" b="1" u="sng" dirty="0" smtClean="0">
                <a:latin typeface="GHEA Grapalat" panose="02000506050000020003" pitchFamily="50" charset="0"/>
              </a:rPr>
              <a:t>»</a:t>
            </a:r>
            <a:r>
              <a:rPr lang="hy-AM" sz="1400" b="1" u="sng" dirty="0" smtClean="0">
                <a:latin typeface="GHEA Grapalat" panose="02000506050000020003" pitchFamily="50" charset="0"/>
              </a:rPr>
              <a:t> 1157/12026 </a:t>
            </a:r>
            <a:r>
              <a:rPr lang="ru-RU" sz="1400" b="1" i="1" u="sng" dirty="0" smtClean="0">
                <a:latin typeface="GHEA Grapalat" panose="02000506050000020003" pitchFamily="50" charset="0"/>
              </a:rPr>
              <a:t>(</a:t>
            </a:r>
            <a:r>
              <a:rPr lang="hy-AM" sz="1400" b="1" i="1" u="sng" dirty="0">
                <a:latin typeface="GHEA Grapalat" panose="02000506050000020003" pitchFamily="50" charset="0"/>
              </a:rPr>
              <a:t>750</a:t>
            </a:r>
            <a:r>
              <a:rPr lang="ru-RU" sz="1400" b="1" i="1" u="sng" dirty="0">
                <a:latin typeface="GHEA Grapalat" panose="02000506050000020003" pitchFamily="50" charset="0"/>
              </a:rPr>
              <a:t>,0 </a:t>
            </a:r>
            <a:r>
              <a:rPr lang="hy-AM" sz="1400" b="1" i="1" u="sng" dirty="0">
                <a:latin typeface="GHEA Grapalat" panose="02000506050000020003" pitchFamily="50" charset="0"/>
              </a:rPr>
              <a:t>մլն </a:t>
            </a:r>
            <a:r>
              <a:rPr lang="hy-AM" sz="1400" b="1" i="1" u="sng" dirty="0" smtClean="0">
                <a:latin typeface="GHEA Grapalat" panose="02000506050000020003" pitchFamily="50" charset="0"/>
              </a:rPr>
              <a:t>դրամ</a:t>
            </a:r>
            <a:r>
              <a:rPr lang="ru-RU" sz="1400" b="1" i="1" u="sng" dirty="0" smtClean="0">
                <a:latin typeface="GHEA Grapalat" panose="02000506050000020003" pitchFamily="50" charset="0"/>
              </a:rPr>
              <a:t>)</a:t>
            </a:r>
            <a:endParaRPr lang="hy-AM" sz="1400" b="1" i="1" u="sng" dirty="0">
              <a:latin typeface="GHEA Grapalat" panose="02000506050000020003" pitchFamily="50" charset="0"/>
            </a:endParaRPr>
          </a:p>
          <a:p>
            <a:pPr algn="ctr">
              <a:defRPr/>
            </a:pPr>
            <a:endParaRPr lang="hy-AM" sz="1400" b="1" u="sng" dirty="0">
              <a:latin typeface="GHEA Grapalat" panose="02000506050000020003" pitchFamily="50" charset="0"/>
            </a:endParaRPr>
          </a:p>
          <a:p>
            <a:pPr algn="just">
              <a:lnSpc>
                <a:spcPct val="120000"/>
              </a:lnSpc>
              <a:spcBef>
                <a:spcPts val="0"/>
              </a:spcBef>
              <a:defRPr/>
            </a:pPr>
            <a:r>
              <a:rPr lang="en-US" sz="1400" b="1" u="sng" dirty="0">
                <a:latin typeface="GHEA Grapalat" panose="02000506050000020003" pitchFamily="50" charset="0"/>
              </a:rPr>
              <a:t>Ն</a:t>
            </a:r>
            <a:r>
              <a:rPr lang="hy-AM" sz="1400" b="1" u="sng" dirty="0">
                <a:latin typeface="GHEA Grapalat" panose="02000506050000020003" pitchFamily="50" charset="0"/>
              </a:rPr>
              <a:t>պատակ</a:t>
            </a:r>
            <a:r>
              <a:rPr lang="hy-AM" sz="1400" dirty="0">
                <a:latin typeface="GHEA Grapalat" panose="02000506050000020003" pitchFamily="50" charset="0"/>
              </a:rPr>
              <a:t>՝ ՀՀ Սյունիքի մարզի Կապան քաղաքային բնակավայրի </a:t>
            </a:r>
            <a:r>
              <a:rPr lang="hy-AM" sz="1400" dirty="0" smtClean="0">
                <a:latin typeface="GHEA Grapalat" panose="02000506050000020003" pitchFamily="50" charset="0"/>
              </a:rPr>
              <a:t>բնակարանային ֆոնդի </a:t>
            </a:r>
            <a:r>
              <a:rPr lang="hy-AM" sz="1400" dirty="0">
                <a:latin typeface="GHEA Grapalat" panose="02000506050000020003" pitchFamily="50" charset="0"/>
              </a:rPr>
              <a:t>պահպանում, բազմաբնակարան շենքերի շահագործման ժամկետի ավելացում, էներգառեսուրսների արդյունավետ օգտագործում՝ ջեռուցման նպատակով սպառվող էլեկտրաէներգիայի և գազի ծախսի 40-60% կրճատմամբ, </a:t>
            </a:r>
            <a:r>
              <a:rPr lang="hy-AM" sz="1400" dirty="0" smtClean="0">
                <a:latin typeface="GHEA Grapalat" panose="02000506050000020003" pitchFamily="50" charset="0"/>
              </a:rPr>
              <a:t>քաղաքացիների հարմարավետության </a:t>
            </a:r>
            <a:r>
              <a:rPr lang="hy-AM" sz="1400" dirty="0">
                <a:latin typeface="GHEA Grapalat" panose="02000506050000020003" pitchFamily="50" charset="0"/>
              </a:rPr>
              <a:t>(կոմֆորտի) աստիճանի բարձրացում և շենքերի արտաքին տեսքի և ընդհանուր տարածքների, այդ թվում տանիքների ամբողջական վերակառուցում։ </a:t>
            </a:r>
            <a:endParaRPr lang="hy-AM" sz="1400" dirty="0">
              <a:latin typeface="GHEA Grapalat" panose="02000506050000020003" pitchFamily="50" charset="0"/>
              <a:ea typeface="Times New Roman" panose="02020603050405020304" pitchFamily="18" charset="0"/>
              <a:cs typeface="Sylfaen" panose="010A0502050306030303" pitchFamily="18" charset="0"/>
            </a:endParaRPr>
          </a:p>
          <a:p>
            <a:pPr algn="just">
              <a:lnSpc>
                <a:spcPct val="120000"/>
              </a:lnSpc>
              <a:spcBef>
                <a:spcPts val="0"/>
              </a:spcBef>
              <a:defRPr/>
            </a:pPr>
            <a:r>
              <a:rPr lang="hy-AM" sz="1400" b="1" u="sng" dirty="0">
                <a:latin typeface="GHEA Grapalat" panose="02000506050000020003" pitchFamily="50" charset="0"/>
              </a:rPr>
              <a:t>Նկարագրություն</a:t>
            </a:r>
            <a:r>
              <a:rPr lang="hy-AM" sz="1400" dirty="0">
                <a:latin typeface="GHEA Grapalat" panose="02000506050000020003" pitchFamily="50" charset="0"/>
              </a:rPr>
              <a:t>՝ Ծրագրով նախատեսվում է Կապան համայնքի թվով 151 բազմաբանակարան շենքերում իրականացնել էներգաարդյունավետության և էներգախնայողության միջոցառումներ՝ միտված վերջնական օգտագոր­ծողների կողմից էներգիայի սպառման ծավալների կրճատմանը։ Մասնավորապես, հաշվի առնելով Կապան բնակավայրի բնակլիմայական պայմանների առանձնահատկությունները, շենքերի ներքին միկրոկլիմային ներկայացվող պահանջները, շենքերի շահագործման ժամկետը, իրականացնել</a:t>
            </a:r>
          </a:p>
          <a:p>
            <a:pPr marL="171450" indent="-171450" algn="just">
              <a:lnSpc>
                <a:spcPct val="120000"/>
              </a:lnSpc>
              <a:spcBef>
                <a:spcPts val="0"/>
              </a:spcBef>
              <a:buFont typeface="Wingdings" panose="05000000000000000000" pitchFamily="2" charset="2"/>
              <a:buChar char="Ø"/>
              <a:defRPr/>
            </a:pPr>
            <a:r>
              <a:rPr lang="hy-AM" sz="1400" dirty="0">
                <a:latin typeface="GHEA Grapalat" panose="02000506050000020003" pitchFamily="50" charset="0"/>
              </a:rPr>
              <a:t>Շենքերի տեխնիկական վիճակի փորձաքննություն և սեյսմակայունության գնահատում,</a:t>
            </a:r>
          </a:p>
          <a:p>
            <a:pPr marL="171450" indent="-171450" algn="just">
              <a:lnSpc>
                <a:spcPct val="120000"/>
              </a:lnSpc>
              <a:spcBef>
                <a:spcPts val="0"/>
              </a:spcBef>
              <a:buFont typeface="Wingdings" panose="05000000000000000000" pitchFamily="2" charset="2"/>
              <a:buChar char="Ø"/>
              <a:defRPr/>
            </a:pPr>
            <a:r>
              <a:rPr lang="hy-AM" sz="1400" dirty="0">
                <a:latin typeface="GHEA Grapalat" panose="02000506050000020003" pitchFamily="50" charset="0"/>
              </a:rPr>
              <a:t>Շենքերի պատող կոնստրուկցիաների` արտաքին պատերի, նախամուտքերի, տանիքների, նկուղների ջերմամեկուսացում </a:t>
            </a:r>
            <a:endParaRPr lang="ru-RU" sz="1400" dirty="0">
              <a:latin typeface="GHEA Grapalat" panose="02000506050000020003" pitchFamily="50" charset="0"/>
            </a:endParaRPr>
          </a:p>
          <a:p>
            <a:pPr marL="171450" indent="-171450">
              <a:buFont typeface="Wingdings" panose="05000000000000000000" pitchFamily="2" charset="2"/>
              <a:buChar char="Ø"/>
            </a:pPr>
            <a:r>
              <a:rPr lang="ru-RU" sz="1400" dirty="0" err="1">
                <a:latin typeface="GHEA Grapalat" panose="02000506050000020003" pitchFamily="50" charset="0"/>
              </a:rPr>
              <a:t>Պատուհանների</a:t>
            </a:r>
            <a:r>
              <a:rPr lang="ru-RU" sz="1400" dirty="0">
                <a:latin typeface="GHEA Grapalat" panose="02000506050000020003" pitchFamily="50" charset="0"/>
              </a:rPr>
              <a:t> և </a:t>
            </a:r>
            <a:r>
              <a:rPr lang="hy-AM" sz="1400" dirty="0">
                <a:latin typeface="GHEA Grapalat" panose="02000506050000020003" pitchFamily="50" charset="0"/>
              </a:rPr>
              <a:t>մուտքային </a:t>
            </a:r>
            <a:r>
              <a:rPr lang="ru-RU" sz="1400" dirty="0" err="1">
                <a:latin typeface="GHEA Grapalat" panose="02000506050000020003" pitchFamily="50" charset="0"/>
              </a:rPr>
              <a:t>դռների</a:t>
            </a:r>
            <a:r>
              <a:rPr lang="ru-RU" sz="1400" dirty="0">
                <a:latin typeface="GHEA Grapalat" panose="02000506050000020003" pitchFamily="50" charset="0"/>
              </a:rPr>
              <a:t> </a:t>
            </a:r>
            <a:r>
              <a:rPr lang="ru-RU" sz="1400" dirty="0" err="1">
                <a:latin typeface="GHEA Grapalat" panose="02000506050000020003" pitchFamily="50" charset="0"/>
              </a:rPr>
              <a:t>մեկուսացում</a:t>
            </a:r>
            <a:r>
              <a:rPr lang="ru-RU" sz="1400" dirty="0">
                <a:latin typeface="GHEA Grapalat" panose="02000506050000020003" pitchFamily="50" charset="0"/>
              </a:rPr>
              <a:t> </a:t>
            </a:r>
            <a:endParaRPr lang="hy-AM" sz="1400" dirty="0">
              <a:latin typeface="GHEA Grapalat" panose="02000506050000020003" pitchFamily="50" charset="0"/>
            </a:endParaRPr>
          </a:p>
          <a:p>
            <a:pPr marL="171450" indent="-171450">
              <a:buFont typeface="Wingdings" panose="05000000000000000000" pitchFamily="2" charset="2"/>
              <a:buChar char="Ø"/>
            </a:pPr>
            <a:r>
              <a:rPr lang="hy-AM" sz="1400" dirty="0">
                <a:latin typeface="GHEA Grapalat" panose="02000506050000020003" pitchFamily="50" charset="0"/>
              </a:rPr>
              <a:t>Բացվածքների, արտաքին պատերի և ծածկերի տարրերի կցորդումների </a:t>
            </a:r>
            <a:r>
              <a:rPr lang="hy-AM" sz="1400" dirty="0" smtClean="0">
                <a:latin typeface="GHEA Grapalat" panose="02000506050000020003" pitchFamily="50" charset="0"/>
              </a:rPr>
              <a:t>քփացում </a:t>
            </a:r>
            <a:endParaRPr lang="ru-RU" sz="1400" dirty="0">
              <a:latin typeface="GHEA Grapalat" panose="02000506050000020003" pitchFamily="50" charset="0"/>
            </a:endParaRPr>
          </a:p>
          <a:p>
            <a:pPr marL="171450" indent="-171450">
              <a:buFont typeface="Wingdings" panose="05000000000000000000" pitchFamily="2" charset="2"/>
              <a:buChar char="Ø"/>
            </a:pPr>
            <a:r>
              <a:rPr lang="ru-RU" sz="1400" dirty="0" err="1">
                <a:latin typeface="GHEA Grapalat" panose="02000506050000020003" pitchFamily="50" charset="0"/>
              </a:rPr>
              <a:t>Անարդյունավետ</a:t>
            </a:r>
            <a:r>
              <a:rPr lang="ru-RU" sz="1400" dirty="0">
                <a:latin typeface="GHEA Grapalat" panose="02000506050000020003" pitchFamily="50" charset="0"/>
              </a:rPr>
              <a:t> </a:t>
            </a:r>
            <a:r>
              <a:rPr lang="ru-RU" sz="1400" dirty="0" err="1">
                <a:latin typeface="GHEA Grapalat" panose="02000506050000020003" pitchFamily="50" charset="0"/>
              </a:rPr>
              <a:t>շիկացման</a:t>
            </a:r>
            <a:r>
              <a:rPr lang="ru-RU" sz="1400" dirty="0">
                <a:latin typeface="GHEA Grapalat" panose="02000506050000020003" pitchFamily="50" charset="0"/>
              </a:rPr>
              <a:t> </a:t>
            </a:r>
            <a:r>
              <a:rPr lang="hy-AM" sz="1400" dirty="0">
                <a:latin typeface="GHEA Grapalat" panose="02000506050000020003" pitchFamily="50" charset="0"/>
              </a:rPr>
              <a:t>լամպերի </a:t>
            </a:r>
            <a:r>
              <a:rPr lang="ru-RU" sz="1400" dirty="0" err="1">
                <a:latin typeface="GHEA Grapalat" panose="02000506050000020003" pitchFamily="50" charset="0"/>
              </a:rPr>
              <a:t>փոխարինում</a:t>
            </a:r>
            <a:r>
              <a:rPr lang="ru-RU" sz="1400" dirty="0">
                <a:latin typeface="GHEA Grapalat" panose="02000506050000020003" pitchFamily="50" charset="0"/>
              </a:rPr>
              <a:t> </a:t>
            </a:r>
            <a:r>
              <a:rPr lang="ru-RU" sz="1400" dirty="0" err="1">
                <a:latin typeface="GHEA Grapalat" panose="02000506050000020003" pitchFamily="50" charset="0"/>
              </a:rPr>
              <a:t>էներգարդյունավետ</a:t>
            </a:r>
            <a:r>
              <a:rPr lang="ru-RU" sz="1400" dirty="0">
                <a:latin typeface="GHEA Grapalat" panose="02000506050000020003" pitchFamily="50" charset="0"/>
              </a:rPr>
              <a:t> </a:t>
            </a:r>
            <a:r>
              <a:rPr lang="ru-RU" sz="1400" dirty="0" err="1" smtClean="0">
                <a:latin typeface="GHEA Grapalat" panose="02000506050000020003" pitchFamily="50" charset="0"/>
              </a:rPr>
              <a:t>լամպերով</a:t>
            </a:r>
            <a:endParaRPr lang="hy-AM" sz="1400" dirty="0">
              <a:latin typeface="GHEA Grapalat" panose="02000506050000020003" pitchFamily="50" charset="0"/>
            </a:endParaRPr>
          </a:p>
        </p:txBody>
      </p:sp>
      <p:sp>
        <p:nvSpPr>
          <p:cNvPr id="3" name="Slide Number Placeholder 2"/>
          <p:cNvSpPr>
            <a:spLocks noGrp="1"/>
          </p:cNvSpPr>
          <p:nvPr>
            <p:ph type="sldNum" sz="quarter" idx="12"/>
          </p:nvPr>
        </p:nvSpPr>
        <p:spPr>
          <a:xfrm>
            <a:off x="8534400" y="6407945"/>
            <a:ext cx="478632" cy="297656"/>
          </a:xfrm>
        </p:spPr>
        <p:txBody>
          <a:bodyPr/>
          <a:lstStyle/>
          <a:p>
            <a:fld id="{B6F15528-21DE-4FAA-801E-634DDDAF4B2B}" type="slidenum">
              <a:rPr lang="en-US" smtClean="0"/>
              <a:pPr/>
              <a:t>116</a:t>
            </a:fld>
            <a:endParaRPr lang="en-US" dirty="0"/>
          </a:p>
        </p:txBody>
      </p:sp>
    </p:spTree>
    <p:extLst>
      <p:ext uri="{BB962C8B-B14F-4D97-AF65-F5344CB8AC3E}">
        <p14:creationId xmlns:p14="http://schemas.microsoft.com/office/powerpoint/2010/main" val="45940891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381000"/>
            <a:ext cx="8190072" cy="5715000"/>
          </a:xfrm>
        </p:spPr>
        <p:txBody>
          <a:bodyPr>
            <a:normAutofit lnSpcReduction="10000"/>
          </a:bodyPr>
          <a:lstStyle/>
          <a:p>
            <a:endParaRPr lang="hy-AM" sz="1400" dirty="0">
              <a:latin typeface="GHEA Grapalat" panose="02000506050000020003" pitchFamily="50" charset="0"/>
            </a:endParaRPr>
          </a:p>
          <a:p>
            <a:r>
              <a:rPr lang="hy-AM" sz="1400" b="1" u="sng" dirty="0">
                <a:latin typeface="GHEA Grapalat" panose="02000506050000020003" pitchFamily="50" charset="0"/>
              </a:rPr>
              <a:t>Ծրագրի միջնաժամկետ արդյունք</a:t>
            </a:r>
            <a:r>
              <a:rPr lang="hy-AM" sz="1400" b="1" u="sng" dirty="0" smtClean="0">
                <a:latin typeface="GHEA Grapalat" panose="02000506050000020003" pitchFamily="50" charset="0"/>
              </a:rPr>
              <a:t>, 2022թ</a:t>
            </a:r>
            <a:r>
              <a:rPr lang="hy-AM" sz="1400" b="1" u="sng" dirty="0">
                <a:latin typeface="GHEA Grapalat" panose="02000506050000020003" pitchFamily="50" charset="0"/>
              </a:rPr>
              <a:t>՝ </a:t>
            </a:r>
            <a:r>
              <a:rPr lang="hy-AM" sz="1400" dirty="0">
                <a:latin typeface="GHEA Grapalat" panose="02000506050000020003" pitchFamily="50" charset="0"/>
              </a:rPr>
              <a:t>151 բազմաբնակարան շենքերի սեյսմակայունության գնահատման և տեխնիկական վիճակի փորձաքննության անցկացում, Էներգախնայող միջոցառումների և շենքերի ուժեղացման համար Նախագծանախահաշվային փաստաթղթերի կազմում և դրանց պետական փորձաքննության իրականացում</a:t>
            </a:r>
          </a:p>
          <a:p>
            <a:r>
              <a:rPr lang="hy-AM" sz="1400" b="1" u="sng" dirty="0" smtClean="0">
                <a:latin typeface="GHEA Grapalat" panose="02000506050000020003" pitchFamily="50" charset="0"/>
              </a:rPr>
              <a:t>Ծրագրի </a:t>
            </a:r>
            <a:r>
              <a:rPr lang="hy-AM" sz="1400" b="1" u="sng" dirty="0">
                <a:latin typeface="GHEA Grapalat" panose="02000506050000020003" pitchFamily="50" charset="0"/>
              </a:rPr>
              <a:t>իրականացման արդյունքում </a:t>
            </a:r>
            <a:r>
              <a:rPr lang="hy-AM" sz="1400" dirty="0">
                <a:latin typeface="GHEA Grapalat" panose="02000506050000020003" pitchFamily="50" charset="0"/>
              </a:rPr>
              <a:t>ՀՀ Սյունիքի մարզի առավել մեծ թվով պանելային բազմաբնակարան շենք ունեցող Կապան բնակավայրի բազմաբնակարան շենքերի էներգաարդյունավետության բարձրացմանն ուղղված միջոցառումների իրականացմամբ կապահովվի Կապան քաղաքային բնակավայրի բազմաբնակարան </a:t>
            </a:r>
            <a:r>
              <a:rPr lang="hy-AM" sz="1400" dirty="0" smtClean="0">
                <a:latin typeface="GHEA Grapalat" panose="02000506050000020003" pitchFamily="50" charset="0"/>
              </a:rPr>
              <a:t>բնակարանային ֆոնդի </a:t>
            </a:r>
            <a:r>
              <a:rPr lang="hy-AM" sz="1400" dirty="0">
                <a:latin typeface="GHEA Grapalat" panose="02000506050000020003" pitchFamily="50" charset="0"/>
              </a:rPr>
              <a:t>60 տոկոսի պահպանումը, դրանց շահագործման ժամկետի երկարացումը, էներգառեսուրսների արդյունավետ օգտագործումը</a:t>
            </a:r>
            <a:r>
              <a:rPr lang="hy-AM" sz="1400" dirty="0" smtClean="0">
                <a:latin typeface="GHEA Grapalat" panose="02000506050000020003" pitchFamily="50" charset="0"/>
              </a:rPr>
              <a:t>, շենքերի </a:t>
            </a:r>
            <a:r>
              <a:rPr lang="hy-AM" sz="1400" dirty="0">
                <a:latin typeface="GHEA Grapalat" panose="02000506050000020003" pitchFamily="50" charset="0"/>
              </a:rPr>
              <a:t>ընդհանուր տարածքների </a:t>
            </a:r>
            <a:r>
              <a:rPr lang="hy-AM" sz="1400" dirty="0" smtClean="0">
                <a:latin typeface="GHEA Grapalat" panose="02000506050000020003" pitchFamily="50" charset="0"/>
              </a:rPr>
              <a:t>լուսավորման ծախսերի </a:t>
            </a:r>
            <a:r>
              <a:rPr lang="hy-AM" sz="1400" dirty="0">
                <a:latin typeface="GHEA Grapalat" panose="02000506050000020003" pitchFamily="50" charset="0"/>
              </a:rPr>
              <a:t>կրճատումը, շենքերի բնակիչների կողմից ջեռուցման նպատակով իրականացվող ծախսերի զգալի նվազեցումը և հարմարավետության աստիճանի բարձրացումը, ինչպես նաև կբարեկարգվի շենքերի արտաքին տեսքը։ Միաժամանակ էներգախնայողության միջոցառումների կիրառմամբ զգալի </a:t>
            </a:r>
            <a:r>
              <a:rPr lang="hy-AM" sz="1400" dirty="0" smtClean="0">
                <a:latin typeface="GHEA Grapalat" panose="02000506050000020003" pitchFamily="50" charset="0"/>
              </a:rPr>
              <a:t>կկրճատվեն շրջակա </a:t>
            </a:r>
            <a:r>
              <a:rPr lang="hy-AM" sz="1400" dirty="0">
                <a:latin typeface="GHEA Grapalat" panose="02000506050000020003" pitchFamily="50" charset="0"/>
              </a:rPr>
              <a:t>միջավայրի վնասակար նյութերի և ջերմոցային գազերի արտանետումների ծավալները:</a:t>
            </a:r>
            <a:endParaRPr lang="ru-RU" sz="1400" dirty="0">
              <a:latin typeface="GHEA Grapalat" panose="02000506050000020003" pitchFamily="50" charset="0"/>
            </a:endParaRPr>
          </a:p>
          <a:p>
            <a:pPr lvl="0">
              <a:lnSpc>
                <a:spcPct val="120000"/>
              </a:lnSpc>
              <a:spcBef>
                <a:spcPts val="600"/>
              </a:spcBef>
            </a:pPr>
            <a:r>
              <a:rPr lang="hy-AM" sz="1400" b="1" u="sng" dirty="0">
                <a:latin typeface="GHEA Grapalat" panose="02000506050000020003" pitchFamily="50" charset="0"/>
              </a:rPr>
              <a:t> Կապը ռազմավարական փաստաթղթերի հետ</a:t>
            </a:r>
            <a:r>
              <a:rPr lang="hy-AM" sz="1400" dirty="0">
                <a:latin typeface="GHEA Grapalat" panose="02000506050000020003" pitchFamily="50" charset="0"/>
              </a:rPr>
              <a:t> </a:t>
            </a:r>
          </a:p>
          <a:p>
            <a:pPr marL="171450" lvl="0" indent="-171450">
              <a:lnSpc>
                <a:spcPct val="120000"/>
              </a:lnSpc>
              <a:spcBef>
                <a:spcPts val="0"/>
              </a:spcBef>
              <a:buClr>
                <a:schemeClr val="accent3">
                  <a:lumMod val="75000"/>
                </a:schemeClr>
              </a:buClr>
              <a:buFont typeface="Wingdings" panose="05000000000000000000" pitchFamily="2" charset="2"/>
              <a:buChar char="ü"/>
            </a:pPr>
            <a:r>
              <a:rPr lang="hy-AM" sz="1400" dirty="0">
                <a:latin typeface="GHEA Grapalat" panose="02000506050000020003" pitchFamily="50" charset="0"/>
              </a:rPr>
              <a:t>ՀՀ-ԵՄ համապարփակ և ընդլայնված գործընկերության համաձայնագրի և ՀՀ-ԵՄ գործընկերության առաջնայնություններ փաստաթղթի կիրարկումն ապահովող միջոցառումներ,</a:t>
            </a:r>
            <a:endParaRPr lang="ru-RU" sz="1400" dirty="0">
              <a:latin typeface="GHEA Grapalat" panose="02000506050000020003" pitchFamily="50" charset="0"/>
            </a:endParaRPr>
          </a:p>
          <a:p>
            <a:pPr marL="171450" lvl="0" indent="-171450">
              <a:lnSpc>
                <a:spcPct val="120000"/>
              </a:lnSpc>
              <a:spcBef>
                <a:spcPts val="0"/>
              </a:spcBef>
              <a:buClr>
                <a:schemeClr val="accent3">
                  <a:lumMod val="75000"/>
                </a:schemeClr>
              </a:buClr>
              <a:buFont typeface="Wingdings" panose="05000000000000000000" pitchFamily="2" charset="2"/>
              <a:buChar char="ü"/>
            </a:pPr>
            <a:r>
              <a:rPr lang="hy-AM" sz="1400" dirty="0">
                <a:latin typeface="GHEA Grapalat" panose="02000506050000020003" pitchFamily="50" charset="0"/>
              </a:rPr>
              <a:t>ՀՀ և Եվրոպական միության և Ատոմային էներգիայի եվրոպական համայնքի ու դրանց անդամ պետությունների միջև կնքված համապարփակ և ընդլայնված գործընկերության համաձայնագրի կիրարկման ճանապարհային քարտեզ, </a:t>
            </a:r>
            <a:endParaRPr lang="ru-RU" sz="1400" dirty="0">
              <a:latin typeface="GHEA Grapalat" panose="02000506050000020003" pitchFamily="50" charset="0"/>
            </a:endParaRPr>
          </a:p>
          <a:p>
            <a:pPr marL="171450" lvl="0" indent="-171450">
              <a:lnSpc>
                <a:spcPct val="120000"/>
              </a:lnSpc>
              <a:spcBef>
                <a:spcPts val="0"/>
              </a:spcBef>
              <a:buClr>
                <a:schemeClr val="accent3">
                  <a:lumMod val="75000"/>
                </a:schemeClr>
              </a:buClr>
              <a:buFont typeface="Wingdings" panose="05000000000000000000" pitchFamily="2" charset="2"/>
              <a:buChar char="ü"/>
            </a:pPr>
            <a:r>
              <a:rPr lang="hy-AM" sz="1400" dirty="0">
                <a:latin typeface="GHEA Grapalat" panose="02000506050000020003" pitchFamily="50" charset="0"/>
              </a:rPr>
              <a:t>ՀՀ կառավարության 2021-2026թթ. Գործունեության ծրագիր </a:t>
            </a:r>
            <a:endParaRPr lang="ru-RU" sz="1400" dirty="0">
              <a:latin typeface="GHEA Grapalat" panose="02000506050000020003" pitchFamily="50" charset="0"/>
            </a:endParaRPr>
          </a:p>
          <a:p>
            <a:pPr marL="171450" indent="-171450">
              <a:lnSpc>
                <a:spcPct val="120000"/>
              </a:lnSpc>
              <a:spcBef>
                <a:spcPts val="0"/>
              </a:spcBef>
              <a:buClr>
                <a:schemeClr val="accent3">
                  <a:lumMod val="75000"/>
                </a:schemeClr>
              </a:buClr>
              <a:buFont typeface="Wingdings" panose="05000000000000000000" pitchFamily="2" charset="2"/>
              <a:buChar char="ü"/>
            </a:pPr>
            <a:r>
              <a:rPr lang="hy-AM" sz="1400" dirty="0">
                <a:latin typeface="GHEA Grapalat" panose="02000506050000020003" pitchFamily="50" charset="0"/>
              </a:rPr>
              <a:t> Հայաստանի Հանրապետության էներգախնայողության գործողությունների</a:t>
            </a:r>
          </a:p>
          <a:p>
            <a:pPr marL="171450" indent="-171450">
              <a:lnSpc>
                <a:spcPct val="120000"/>
              </a:lnSpc>
              <a:spcBef>
                <a:spcPts val="0"/>
              </a:spcBef>
              <a:buClr>
                <a:schemeClr val="accent3">
                  <a:lumMod val="75000"/>
                </a:schemeClr>
              </a:buClr>
              <a:buFont typeface="Wingdings" panose="05000000000000000000" pitchFamily="2" charset="2"/>
              <a:buChar char="ü"/>
            </a:pPr>
            <a:r>
              <a:rPr lang="hy-AM" sz="1400" dirty="0">
                <a:latin typeface="GHEA Grapalat" panose="02000506050000020003" pitchFamily="50" charset="0"/>
              </a:rPr>
              <a:t> Հայաստանի վերափոխման 2050 </a:t>
            </a:r>
            <a:r>
              <a:rPr lang="hy-AM" sz="1400" dirty="0" smtClean="0">
                <a:latin typeface="GHEA Grapalat" panose="02000506050000020003" pitchFamily="50" charset="0"/>
              </a:rPr>
              <a:t>ռազմավարություն </a:t>
            </a:r>
            <a:endParaRPr lang="hy-AM" sz="1400" dirty="0">
              <a:latin typeface="GHEA Grapalat" panose="02000506050000020003" pitchFamily="50" charset="0"/>
            </a:endParaRPr>
          </a:p>
        </p:txBody>
      </p:sp>
      <p:sp>
        <p:nvSpPr>
          <p:cNvPr id="3" name="Slide Number Placeholder 2"/>
          <p:cNvSpPr>
            <a:spLocks noGrp="1"/>
          </p:cNvSpPr>
          <p:nvPr>
            <p:ph type="sldNum" sz="quarter" idx="12"/>
          </p:nvPr>
        </p:nvSpPr>
        <p:spPr>
          <a:xfrm>
            <a:off x="8534400" y="6407944"/>
            <a:ext cx="478632" cy="365125"/>
          </a:xfrm>
        </p:spPr>
        <p:txBody>
          <a:bodyPr/>
          <a:lstStyle/>
          <a:p>
            <a:fld id="{B6F15528-21DE-4FAA-801E-634DDDAF4B2B}" type="slidenum">
              <a:rPr lang="en-US" smtClean="0"/>
              <a:pPr/>
              <a:t>117</a:t>
            </a:fld>
            <a:endParaRPr lang="en-US" dirty="0"/>
          </a:p>
        </p:txBody>
      </p:sp>
    </p:spTree>
    <p:extLst>
      <p:ext uri="{BB962C8B-B14F-4D97-AF65-F5344CB8AC3E}">
        <p14:creationId xmlns:p14="http://schemas.microsoft.com/office/powerpoint/2010/main" val="257076468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4"/>
          <p:cNvSpPr>
            <a:spLocks noGrp="1"/>
          </p:cNvSpPr>
          <p:nvPr>
            <p:ph idx="1"/>
          </p:nvPr>
        </p:nvSpPr>
        <p:spPr>
          <a:xfrm>
            <a:off x="539552" y="685801"/>
            <a:ext cx="8452048" cy="5368356"/>
          </a:xfrm>
        </p:spPr>
        <p:txBody>
          <a:bodyPr>
            <a:noAutofit/>
          </a:bodyPr>
          <a:lstStyle/>
          <a:p>
            <a:pPr marL="0" indent="0">
              <a:buNone/>
            </a:pPr>
            <a:r>
              <a:rPr lang="hy-AM" altLang="ru-RU" sz="1400" b="1" dirty="0" smtClean="0">
                <a:latin typeface="GHEA Grapalat" pitchFamily="50" charset="0"/>
              </a:rPr>
              <a:t>ԱՆՎԱՆՈՒՄ</a:t>
            </a:r>
          </a:p>
          <a:p>
            <a:pPr marL="0" indent="0">
              <a:buFont typeface="Arial" charset="0"/>
              <a:buNone/>
            </a:pPr>
            <a:r>
              <a:rPr lang="ru-RU" altLang="ru-RU" sz="1400" dirty="0" err="1" smtClean="0">
                <a:latin typeface="GHEA Grapalat" pitchFamily="50" charset="0"/>
              </a:rPr>
              <a:t>Էլեկտրաէներգետիկ</a:t>
            </a:r>
            <a:r>
              <a:rPr lang="ru-RU" altLang="ru-RU" sz="1400" dirty="0" smtClean="0">
                <a:latin typeface="GHEA Grapalat" pitchFamily="50" charset="0"/>
              </a:rPr>
              <a:t> </a:t>
            </a:r>
            <a:r>
              <a:rPr lang="ru-RU" altLang="ru-RU" sz="1400" dirty="0" err="1" smtClean="0">
                <a:latin typeface="GHEA Grapalat" pitchFamily="50" charset="0"/>
              </a:rPr>
              <a:t>համակարգի</a:t>
            </a:r>
            <a:r>
              <a:rPr lang="ru-RU" altLang="ru-RU" sz="1400" dirty="0" smtClean="0">
                <a:latin typeface="GHEA Grapalat" pitchFamily="50" charset="0"/>
              </a:rPr>
              <a:t> </a:t>
            </a:r>
            <a:r>
              <a:rPr lang="ru-RU" altLang="ru-RU" sz="1400" dirty="0" err="1" smtClean="0">
                <a:latin typeface="GHEA Grapalat" pitchFamily="50" charset="0"/>
              </a:rPr>
              <a:t>զարգացման</a:t>
            </a:r>
            <a:r>
              <a:rPr lang="ru-RU" altLang="ru-RU" sz="1400" dirty="0" smtClean="0">
                <a:latin typeface="GHEA Grapalat" pitchFamily="50" charset="0"/>
              </a:rPr>
              <a:t> </a:t>
            </a:r>
            <a:r>
              <a:rPr lang="ru-RU" altLang="ru-RU" sz="1400" dirty="0" err="1" smtClean="0">
                <a:latin typeface="GHEA Grapalat" pitchFamily="50" charset="0"/>
              </a:rPr>
              <a:t>ծրագիր</a:t>
            </a:r>
            <a:endParaRPr lang="hy-AM" altLang="ru-RU" sz="1400" dirty="0" smtClean="0">
              <a:latin typeface="GHEA Grapalat" pitchFamily="50" charset="0"/>
            </a:endParaRPr>
          </a:p>
          <a:p>
            <a:pPr marL="0" indent="0">
              <a:buFont typeface="Arial" charset="0"/>
              <a:buNone/>
            </a:pPr>
            <a:endParaRPr lang="ru-RU" altLang="ru-RU" sz="500" dirty="0" smtClean="0">
              <a:latin typeface="GHEA Grapalat" pitchFamily="50" charset="0"/>
            </a:endParaRPr>
          </a:p>
          <a:p>
            <a:pPr marL="0" indent="0">
              <a:buNone/>
            </a:pPr>
            <a:r>
              <a:rPr lang="hy-AM" sz="1400" b="1" dirty="0" smtClean="0">
                <a:latin typeface="GHEA Grapalat" panose="02000506050000020003" pitchFamily="50" charset="0"/>
              </a:rPr>
              <a:t>ՆՊԱՏԱԿ</a:t>
            </a:r>
            <a:endParaRPr lang="ru-RU" sz="1400" b="1" dirty="0" smtClean="0">
              <a:latin typeface="GHEA Grapalat" panose="02000506050000020003" pitchFamily="50" charset="0"/>
            </a:endParaRPr>
          </a:p>
          <a:p>
            <a:pPr marL="0" indent="0">
              <a:buNone/>
            </a:pPr>
            <a:r>
              <a:rPr lang="ru-RU" altLang="ru-RU" sz="1400" dirty="0" err="1" smtClean="0">
                <a:latin typeface="GHEA Grapalat" pitchFamily="50" charset="0"/>
              </a:rPr>
              <a:t>Նպաստել</a:t>
            </a:r>
            <a:r>
              <a:rPr lang="ru-RU" altLang="ru-RU" sz="1400" dirty="0" smtClean="0">
                <a:latin typeface="GHEA Grapalat" pitchFamily="50" charset="0"/>
              </a:rPr>
              <a:t> </a:t>
            </a:r>
            <a:r>
              <a:rPr lang="ru-RU" altLang="ru-RU" sz="1400" dirty="0" err="1" smtClean="0">
                <a:latin typeface="GHEA Grapalat" pitchFamily="50" charset="0"/>
              </a:rPr>
              <a:t>էլեկտրաէներգետիկ</a:t>
            </a:r>
            <a:r>
              <a:rPr lang="ru-RU" altLang="ru-RU" sz="1400" dirty="0" smtClean="0">
                <a:latin typeface="GHEA Grapalat" pitchFamily="50" charset="0"/>
              </a:rPr>
              <a:t> </a:t>
            </a:r>
            <a:r>
              <a:rPr lang="ru-RU" altLang="ru-RU" sz="1400" dirty="0" err="1" smtClean="0">
                <a:latin typeface="GHEA Grapalat" pitchFamily="50" charset="0"/>
              </a:rPr>
              <a:t>համակարգի</a:t>
            </a:r>
            <a:r>
              <a:rPr lang="ru-RU" altLang="ru-RU" sz="1400" dirty="0" smtClean="0">
                <a:latin typeface="GHEA Grapalat" pitchFamily="50" charset="0"/>
              </a:rPr>
              <a:t> </a:t>
            </a:r>
            <a:r>
              <a:rPr lang="ru-RU" altLang="ru-RU" sz="1400" dirty="0" err="1" smtClean="0">
                <a:latin typeface="GHEA Grapalat" pitchFamily="50" charset="0"/>
              </a:rPr>
              <a:t>հուսալիության</a:t>
            </a:r>
            <a:r>
              <a:rPr lang="ru-RU" altLang="ru-RU" sz="1400" dirty="0" smtClean="0">
                <a:latin typeface="GHEA Grapalat" pitchFamily="50" charset="0"/>
              </a:rPr>
              <a:t> </a:t>
            </a:r>
            <a:r>
              <a:rPr lang="ru-RU" altLang="ru-RU" sz="1400" dirty="0" err="1" smtClean="0">
                <a:latin typeface="GHEA Grapalat" pitchFamily="50" charset="0"/>
              </a:rPr>
              <a:t>բարձրացմանը</a:t>
            </a:r>
            <a:r>
              <a:rPr lang="ru-RU" altLang="ru-RU" sz="1400" dirty="0" smtClean="0">
                <a:latin typeface="GHEA Grapalat" pitchFamily="50" charset="0"/>
              </a:rPr>
              <a:t> </a:t>
            </a:r>
            <a:r>
              <a:rPr lang="hy-AM" altLang="ru-RU" sz="1400" dirty="0" smtClean="0">
                <a:latin typeface="GHEA Grapalat" pitchFamily="50" charset="0"/>
              </a:rPr>
              <a:t>և</a:t>
            </a:r>
            <a:r>
              <a:rPr lang="ru-RU" altLang="ru-RU" sz="1400" dirty="0" smtClean="0">
                <a:latin typeface="GHEA Grapalat" pitchFamily="50" charset="0"/>
              </a:rPr>
              <a:t> </a:t>
            </a:r>
            <a:r>
              <a:rPr lang="ru-RU" altLang="ru-RU" sz="1400" dirty="0" err="1" smtClean="0">
                <a:latin typeface="GHEA Grapalat" pitchFamily="50" charset="0"/>
              </a:rPr>
              <a:t>էլեկտրաէներգիայի</a:t>
            </a:r>
            <a:r>
              <a:rPr lang="ru-RU" altLang="ru-RU" sz="1400" dirty="0" smtClean="0">
                <a:latin typeface="GHEA Grapalat" pitchFamily="50" charset="0"/>
              </a:rPr>
              <a:t> </a:t>
            </a:r>
            <a:r>
              <a:rPr lang="ru-RU" altLang="ru-RU" sz="1400" dirty="0" err="1" smtClean="0">
                <a:latin typeface="GHEA Grapalat" pitchFamily="50" charset="0"/>
              </a:rPr>
              <a:t>անխափան</a:t>
            </a:r>
            <a:r>
              <a:rPr lang="ru-RU" altLang="ru-RU" sz="1400" dirty="0" smtClean="0">
                <a:latin typeface="GHEA Grapalat" pitchFamily="50" charset="0"/>
              </a:rPr>
              <a:t> </a:t>
            </a:r>
            <a:r>
              <a:rPr lang="ru-RU" altLang="ru-RU" sz="1400" dirty="0" err="1" smtClean="0">
                <a:latin typeface="GHEA Grapalat" pitchFamily="50" charset="0"/>
              </a:rPr>
              <a:t>մատակարարման</a:t>
            </a:r>
            <a:r>
              <a:rPr lang="ru-RU" altLang="ru-RU" sz="1400" dirty="0" smtClean="0">
                <a:latin typeface="GHEA Grapalat" pitchFamily="50" charset="0"/>
              </a:rPr>
              <a:t> </a:t>
            </a:r>
            <a:r>
              <a:rPr lang="ru-RU" altLang="ru-RU" sz="1400" dirty="0" err="1" smtClean="0">
                <a:latin typeface="GHEA Grapalat" pitchFamily="50" charset="0"/>
              </a:rPr>
              <a:t>ապահովմանը</a:t>
            </a:r>
            <a:endParaRPr lang="hy-AM" altLang="ru-RU" sz="1400" dirty="0" smtClean="0">
              <a:latin typeface="GHEA Grapalat" pitchFamily="50" charset="0"/>
            </a:endParaRPr>
          </a:p>
          <a:p>
            <a:pPr marL="0" indent="0">
              <a:buNone/>
            </a:pPr>
            <a:endParaRPr lang="en-US" altLang="ru-RU" sz="1000" dirty="0" smtClean="0">
              <a:latin typeface="GHEA Grapalat" pitchFamily="50" charset="0"/>
            </a:endParaRPr>
          </a:p>
          <a:p>
            <a:pPr marL="0" indent="0">
              <a:buNone/>
            </a:pPr>
            <a:r>
              <a:rPr lang="hy-AM" altLang="ru-RU" sz="1400" b="1" dirty="0" smtClean="0">
                <a:latin typeface="GHEA Grapalat" pitchFamily="50" charset="0"/>
              </a:rPr>
              <a:t>ՎԵՐՋՆԱԿԱՆ ԱՐԴՅՈՒՆՔԻ ՆԿԱՐԱԳՐՈՒԹՅՈՒՆ</a:t>
            </a:r>
            <a:endParaRPr lang="ru-RU" altLang="ru-RU" sz="1400" b="1" dirty="0" smtClean="0">
              <a:latin typeface="GHEA Grapalat" pitchFamily="50" charset="0"/>
            </a:endParaRPr>
          </a:p>
          <a:p>
            <a:pPr marL="0" indent="0">
              <a:buNone/>
            </a:pPr>
            <a:r>
              <a:rPr lang="ru-RU" altLang="ru-RU" sz="1400" dirty="0" err="1" smtClean="0">
                <a:latin typeface="GHEA Grapalat" pitchFamily="50" charset="0"/>
              </a:rPr>
              <a:t>Հուսալի</a:t>
            </a:r>
            <a:r>
              <a:rPr lang="ru-RU" altLang="ru-RU" sz="1400" dirty="0" smtClean="0">
                <a:latin typeface="GHEA Grapalat" pitchFamily="50" charset="0"/>
              </a:rPr>
              <a:t> և </a:t>
            </a:r>
            <a:r>
              <a:rPr lang="ru-RU" altLang="ru-RU" sz="1400" dirty="0" err="1" smtClean="0">
                <a:latin typeface="GHEA Grapalat" pitchFamily="50" charset="0"/>
              </a:rPr>
              <a:t>անվտանգ</a:t>
            </a:r>
            <a:r>
              <a:rPr lang="ru-RU" altLang="ru-RU" sz="1400" dirty="0" smtClean="0">
                <a:latin typeface="GHEA Grapalat" pitchFamily="50" charset="0"/>
              </a:rPr>
              <a:t> </a:t>
            </a:r>
            <a:r>
              <a:rPr lang="ru-RU" altLang="ru-RU" sz="1400" dirty="0" err="1" smtClean="0">
                <a:latin typeface="GHEA Grapalat" pitchFamily="50" charset="0"/>
              </a:rPr>
              <a:t>էլեկտրամատակարարման</a:t>
            </a:r>
            <a:r>
              <a:rPr lang="ru-RU" altLang="ru-RU" sz="1400" dirty="0" smtClean="0">
                <a:latin typeface="GHEA Grapalat" pitchFamily="50" charset="0"/>
              </a:rPr>
              <a:t> </a:t>
            </a:r>
            <a:r>
              <a:rPr lang="ru-RU" altLang="ru-RU" sz="1400" dirty="0" err="1" smtClean="0">
                <a:latin typeface="GHEA Grapalat" pitchFamily="50" charset="0"/>
              </a:rPr>
              <a:t>ապահովում</a:t>
            </a:r>
            <a:r>
              <a:rPr lang="hy-AM" altLang="ru-RU" sz="1400" dirty="0" smtClean="0">
                <a:latin typeface="GHEA Grapalat" pitchFamily="50" charset="0"/>
              </a:rPr>
              <a:t> այդ թվում՝</a:t>
            </a:r>
            <a:endParaRPr lang="ru-RU" altLang="ru-RU" sz="1400" dirty="0" smtClean="0">
              <a:latin typeface="GHEA Grapalat" pitchFamily="50" charset="0"/>
            </a:endParaRPr>
          </a:p>
          <a:p>
            <a:pPr algn="just"/>
            <a:r>
              <a:rPr lang="hy-AM" altLang="ru-RU" sz="1400" dirty="0" smtClean="0">
                <a:latin typeface="GHEA Grapalat" pitchFamily="50" charset="0"/>
              </a:rPr>
              <a:t>Ե</a:t>
            </a:r>
            <a:r>
              <a:rPr lang="af-ZA" altLang="ru-RU" sz="1400" dirty="0" smtClean="0">
                <a:latin typeface="GHEA Grapalat" pitchFamily="50" charset="0"/>
              </a:rPr>
              <a:t>նթակայանների սարքավորումների խափանումների տարեկան քանակ</a:t>
            </a:r>
            <a:r>
              <a:rPr lang="hy-AM" altLang="ru-RU" sz="1400" dirty="0" smtClean="0">
                <a:latin typeface="GHEA Grapalat" pitchFamily="50" charset="0"/>
              </a:rPr>
              <a:t>ը 33-ից ըստ տարիների կնվազի մինչև 6</a:t>
            </a:r>
            <a:r>
              <a:rPr lang="af-ZA" altLang="ru-RU" sz="1400" dirty="0" smtClean="0">
                <a:latin typeface="GHEA Grapalat" pitchFamily="50" charset="0"/>
              </a:rPr>
              <a:t> </a:t>
            </a:r>
            <a:r>
              <a:rPr lang="hy-AM" altLang="ru-RU" sz="1400" dirty="0" smtClean="0">
                <a:latin typeface="GHEA Grapalat" pitchFamily="50" charset="0"/>
              </a:rPr>
              <a:t>դեպքի, </a:t>
            </a:r>
          </a:p>
          <a:p>
            <a:pPr algn="just"/>
            <a:r>
              <a:rPr lang="hy-AM" altLang="ru-RU" sz="1400" dirty="0" smtClean="0">
                <a:latin typeface="GHEA Grapalat" pitchFamily="50" charset="0"/>
              </a:rPr>
              <a:t>Տ</a:t>
            </a:r>
            <a:r>
              <a:rPr lang="af-ZA" altLang="ru-RU" sz="1400" dirty="0" smtClean="0">
                <a:latin typeface="GHEA Grapalat" pitchFamily="50" charset="0"/>
              </a:rPr>
              <a:t>արածքում անջատումների միջին տարեկան հաճախականություն</a:t>
            </a:r>
            <a:r>
              <a:rPr lang="hy-AM" altLang="ru-RU" sz="1400" dirty="0" smtClean="0">
                <a:latin typeface="GHEA Grapalat" pitchFamily="50" charset="0"/>
              </a:rPr>
              <a:t>ը 0,31-ից ըստ տարիների կնվազի մինչև 0,14</a:t>
            </a:r>
            <a:r>
              <a:rPr lang="af-ZA" altLang="ru-RU" sz="1400" dirty="0" smtClean="0">
                <a:latin typeface="GHEA Grapalat" pitchFamily="50" charset="0"/>
              </a:rPr>
              <a:t> հոսանքազրկումների քանակը/բաժանորդների թվին</a:t>
            </a:r>
            <a:r>
              <a:rPr lang="hy-AM" altLang="ru-RU" sz="1400" dirty="0" smtClean="0">
                <a:latin typeface="GHEA Grapalat" pitchFamily="50" charset="0"/>
              </a:rPr>
              <a:t>, </a:t>
            </a:r>
          </a:p>
          <a:p>
            <a:pPr algn="just"/>
            <a:r>
              <a:rPr lang="hy-AM" altLang="ru-RU" sz="1400" dirty="0" smtClean="0">
                <a:latin typeface="GHEA Grapalat" pitchFamily="50" charset="0"/>
              </a:rPr>
              <a:t>Էլեկտրահաղորդման օդային գծի տարեկան անջատումների քանկը 14-ից ըստ տարիների կնվազի մինչև 2 հատ:</a:t>
            </a:r>
          </a:p>
          <a:p>
            <a:pPr algn="just"/>
            <a:r>
              <a:rPr lang="hy-AM" altLang="ru-RU" sz="1400" dirty="0" smtClean="0">
                <a:latin typeface="GHEA Grapalat" pitchFamily="50" charset="0"/>
              </a:rPr>
              <a:t>Կարգավորման համակարգի խափանումների տարեկան տևողությունը 20 րոպեից կնվազի 0-ի:</a:t>
            </a:r>
          </a:p>
          <a:p>
            <a:pPr algn="just"/>
            <a:r>
              <a:rPr lang="hy-AM" altLang="ru-RU" sz="1400" dirty="0" smtClean="0">
                <a:latin typeface="GHEA Grapalat" pitchFamily="50" charset="0"/>
              </a:rPr>
              <a:t>Կկառուցվի 11 կմ 220 կՎ, 100 կմ 400 կՎ և 7,6 կմ 500 կՎ էլեկտրահաղորդման օդային գծեր:</a:t>
            </a:r>
          </a:p>
          <a:p>
            <a:pPr algn="just"/>
            <a:r>
              <a:rPr lang="hy-AM" altLang="ru-RU" sz="1400" dirty="0" smtClean="0">
                <a:latin typeface="GHEA Grapalat" pitchFamily="50" charset="0"/>
              </a:rPr>
              <a:t>Կվերակառուցվեն 6 և կկառուցվեն 2 ենթակայաններ:</a:t>
            </a:r>
          </a:p>
          <a:p>
            <a:pPr algn="just"/>
            <a:endParaRPr lang="hy-AM" altLang="ru-RU" sz="500" dirty="0" smtClean="0">
              <a:latin typeface="GHEA Grapalat" pitchFamily="50" charset="0"/>
            </a:endParaRPr>
          </a:p>
          <a:p>
            <a:pPr marL="109728" indent="0" algn="just">
              <a:buNone/>
            </a:pPr>
            <a:r>
              <a:rPr lang="hy-AM" altLang="ru-RU" sz="1400" b="1" dirty="0" smtClean="0">
                <a:latin typeface="GHEA Grapalat" pitchFamily="50" charset="0"/>
              </a:rPr>
              <a:t>ԻՐԱԿԱՆԱՑՆՈՂ</a:t>
            </a:r>
          </a:p>
          <a:p>
            <a:pPr marL="109728" indent="0" algn="just">
              <a:buNone/>
            </a:pPr>
            <a:r>
              <a:rPr lang="en-US" altLang="ru-RU" sz="1400" dirty="0" smtClean="0">
                <a:latin typeface="GHEA Grapalat" pitchFamily="50" charset="0"/>
              </a:rPr>
              <a:t>«</a:t>
            </a:r>
            <a:r>
              <a:rPr lang="hy-AM" altLang="ru-RU" sz="1400" dirty="0" smtClean="0">
                <a:latin typeface="GHEA Grapalat" pitchFamily="50" charset="0"/>
              </a:rPr>
              <a:t>ԲԷՑ</a:t>
            </a:r>
            <a:r>
              <a:rPr lang="en-US" altLang="ru-RU" sz="1400" dirty="0" smtClean="0">
                <a:latin typeface="GHEA Grapalat" pitchFamily="50" charset="0"/>
              </a:rPr>
              <a:t>»</a:t>
            </a:r>
            <a:r>
              <a:rPr lang="hy-AM" altLang="ru-RU" sz="1400" dirty="0" smtClean="0">
                <a:latin typeface="GHEA Grapalat" pitchFamily="50" charset="0"/>
              </a:rPr>
              <a:t> ՓԲԸ, </a:t>
            </a:r>
            <a:r>
              <a:rPr lang="en-US" altLang="ru-RU" sz="1400" dirty="0" smtClean="0">
                <a:latin typeface="GHEA Grapalat" pitchFamily="50" charset="0"/>
              </a:rPr>
              <a:t>«</a:t>
            </a:r>
            <a:r>
              <a:rPr lang="hy-AM" altLang="ru-RU" sz="1400" dirty="0" smtClean="0">
                <a:latin typeface="GHEA Grapalat" pitchFamily="50" charset="0"/>
              </a:rPr>
              <a:t>ՀԱԷԿ</a:t>
            </a:r>
            <a:r>
              <a:rPr lang="en-US" altLang="ru-RU" sz="1400" dirty="0" smtClean="0">
                <a:latin typeface="GHEA Grapalat" pitchFamily="50" charset="0"/>
              </a:rPr>
              <a:t>»</a:t>
            </a:r>
            <a:r>
              <a:rPr lang="hy-AM" altLang="ru-RU" sz="1400" dirty="0" smtClean="0">
                <a:latin typeface="GHEA Grapalat" pitchFamily="50" charset="0"/>
              </a:rPr>
              <a:t> ՓԲԸ, </a:t>
            </a:r>
            <a:r>
              <a:rPr lang="en-US" altLang="ru-RU" sz="1400" dirty="0" smtClean="0">
                <a:latin typeface="GHEA Grapalat" pitchFamily="50" charset="0"/>
              </a:rPr>
              <a:t>«</a:t>
            </a:r>
            <a:r>
              <a:rPr lang="hy-AM" altLang="ru-RU" sz="1400" dirty="0" smtClean="0">
                <a:latin typeface="GHEA Grapalat" pitchFamily="50" charset="0"/>
              </a:rPr>
              <a:t>Էլեկտրաէներգետիկական համակարգի օպերատոր</a:t>
            </a:r>
            <a:r>
              <a:rPr lang="en-US" altLang="ru-RU" sz="1400" dirty="0" smtClean="0">
                <a:latin typeface="GHEA Grapalat" pitchFamily="50" charset="0"/>
              </a:rPr>
              <a:t>» </a:t>
            </a:r>
            <a:r>
              <a:rPr lang="hy-AM" altLang="ru-RU" sz="1400" dirty="0" smtClean="0">
                <a:latin typeface="GHEA Grapalat" pitchFamily="50" charset="0"/>
              </a:rPr>
              <a:t>ՓԲԸ</a:t>
            </a:r>
            <a:endParaRPr lang="en-US" altLang="ru-RU" sz="1400" dirty="0" smtClean="0">
              <a:latin typeface="GHEA Grapalat" pitchFamily="50" charset="0"/>
            </a:endParaRPr>
          </a:p>
        </p:txBody>
      </p:sp>
      <p:sp>
        <p:nvSpPr>
          <p:cNvPr id="5122" name="Title 3"/>
          <p:cNvSpPr>
            <a:spLocks noGrp="1"/>
          </p:cNvSpPr>
          <p:nvPr>
            <p:ph type="title"/>
          </p:nvPr>
        </p:nvSpPr>
        <p:spPr>
          <a:xfrm>
            <a:off x="683569" y="260350"/>
            <a:ext cx="8230245" cy="360338"/>
          </a:xfrm>
        </p:spPr>
        <p:txBody>
          <a:bodyPr/>
          <a:lstStyle/>
          <a:p>
            <a:r>
              <a:rPr lang="ru-RU" altLang="ru-RU" sz="1400" dirty="0" smtClean="0">
                <a:latin typeface="GHEA Grapalat" pitchFamily="50" charset="0"/>
              </a:rPr>
              <a:t>ՀՀ ՏԿԵՆ 2022թ. ԲՅՈՒՋԵՏԱՅԻՆ ԾՐԱԳԻՐ </a:t>
            </a:r>
            <a:r>
              <a:rPr lang="en-US" altLang="ru-RU" sz="1400" dirty="0" smtClean="0">
                <a:latin typeface="GHEA Grapalat" pitchFamily="50" charset="0"/>
              </a:rPr>
              <a:t>1167</a:t>
            </a:r>
          </a:p>
        </p:txBody>
      </p:sp>
      <p:sp>
        <p:nvSpPr>
          <p:cNvPr id="2" name="Номер слайда 1"/>
          <p:cNvSpPr>
            <a:spLocks noGrp="1"/>
          </p:cNvSpPr>
          <p:nvPr>
            <p:ph type="sldNum" sz="quarter" idx="12"/>
          </p:nvPr>
        </p:nvSpPr>
        <p:spPr>
          <a:xfrm>
            <a:off x="8534400" y="6407944"/>
            <a:ext cx="478632" cy="365125"/>
          </a:xfrm>
        </p:spPr>
        <p:txBody>
          <a:bodyPr/>
          <a:lstStyle/>
          <a:p>
            <a:fld id="{B6F15528-21DE-4FAA-801E-634DDDAF4B2B}" type="slidenum">
              <a:rPr lang="en-US" smtClean="0"/>
              <a:pPr/>
              <a:t>118</a:t>
            </a:fld>
            <a:endParaRPr lang="en-US" dirty="0"/>
          </a:p>
        </p:txBody>
      </p:sp>
    </p:spTree>
    <p:extLst>
      <p:ext uri="{BB962C8B-B14F-4D97-AF65-F5344CB8AC3E}">
        <p14:creationId xmlns:p14="http://schemas.microsoft.com/office/powerpoint/2010/main" val="45197314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p:cNvSpPr>
            <a:spLocks noGrp="1"/>
          </p:cNvSpPr>
          <p:nvPr>
            <p:ph type="title"/>
          </p:nvPr>
        </p:nvSpPr>
        <p:spPr>
          <a:xfrm>
            <a:off x="467545" y="260350"/>
            <a:ext cx="8301806" cy="360338"/>
          </a:xfrm>
        </p:spPr>
        <p:txBody>
          <a:bodyPr/>
          <a:lstStyle/>
          <a:p>
            <a:r>
              <a:rPr lang="ru-RU" altLang="ru-RU" sz="1600" dirty="0">
                <a:latin typeface="GHEA Grapalat" pitchFamily="50" charset="0"/>
              </a:rPr>
              <a:t>ՀՀ ՏԿԵՆ 2022թ. ԲՅՈՒՋԵՏԱՅԻՆ </a:t>
            </a:r>
            <a:r>
              <a:rPr lang="ru-RU" altLang="ru-RU" sz="1600" dirty="0" smtClean="0">
                <a:latin typeface="GHEA Grapalat" pitchFamily="50" charset="0"/>
              </a:rPr>
              <a:t>ԾՐԱԳՐԻ/ՄԻՋՈՑԱՌՈՒՄ </a:t>
            </a:r>
            <a:r>
              <a:rPr lang="en-US" altLang="ru-RU" sz="1600" dirty="0" smtClean="0">
                <a:latin typeface="GHEA Grapalat" pitchFamily="50" charset="0"/>
              </a:rPr>
              <a:t>1167</a:t>
            </a:r>
            <a:r>
              <a:rPr lang="ru-RU" altLang="ru-RU" sz="1600" dirty="0">
                <a:latin typeface="GHEA Grapalat" pitchFamily="50" charset="0"/>
              </a:rPr>
              <a:t>/42003</a:t>
            </a:r>
            <a:endParaRPr lang="en-US" altLang="ru-RU" sz="1600" dirty="0">
              <a:latin typeface="GHEA Grapalat" pitchFamily="50" charset="0"/>
            </a:endParaRPr>
          </a:p>
        </p:txBody>
      </p:sp>
      <p:sp>
        <p:nvSpPr>
          <p:cNvPr id="10243" name="Content Placeholder 1"/>
          <p:cNvSpPr>
            <a:spLocks noGrp="1"/>
          </p:cNvSpPr>
          <p:nvPr>
            <p:ph idx="1"/>
          </p:nvPr>
        </p:nvSpPr>
        <p:spPr>
          <a:xfrm>
            <a:off x="457200" y="764705"/>
            <a:ext cx="8229600" cy="5102695"/>
          </a:xfrm>
        </p:spPr>
        <p:txBody>
          <a:bodyPr>
            <a:normAutofit/>
          </a:bodyPr>
          <a:lstStyle/>
          <a:p>
            <a:pPr marL="0" indent="0" algn="just">
              <a:buNone/>
            </a:pPr>
            <a:r>
              <a:rPr lang="ru-RU" altLang="ru-RU" sz="1400" b="1" dirty="0" smtClean="0">
                <a:latin typeface="GHEA Grapalat" pitchFamily="50" charset="0"/>
              </a:rPr>
              <a:t>ՄԻՋՈՑԱՌՄԱՆ ԱՆՎԱՆՈՒՄ</a:t>
            </a:r>
          </a:p>
          <a:p>
            <a:pPr marL="0" indent="0" algn="just">
              <a:buNone/>
            </a:pPr>
            <a:r>
              <a:rPr lang="ru-RU" altLang="ru-RU" sz="1400" dirty="0" smtClean="0">
                <a:latin typeface="GHEA Grapalat" pitchFamily="50" charset="0"/>
              </a:rPr>
              <a:t>Վերակառուցման և զարգացման միջազգային բանկի աջակցությամբ իրականացվող </a:t>
            </a:r>
            <a:r>
              <a:rPr lang="ru-RU" altLang="ru-RU" sz="1400" dirty="0" err="1" smtClean="0">
                <a:latin typeface="GHEA Grapalat" pitchFamily="50" charset="0"/>
              </a:rPr>
              <a:t>էլեկտրամատակարարման</a:t>
            </a:r>
            <a:r>
              <a:rPr lang="ru-RU" altLang="ru-RU" sz="1400" dirty="0" smtClean="0">
                <a:latin typeface="GHEA Grapalat" pitchFamily="50" charset="0"/>
              </a:rPr>
              <a:t> </a:t>
            </a:r>
            <a:r>
              <a:rPr lang="ru-RU" altLang="ru-RU" sz="1400" dirty="0" err="1" smtClean="0">
                <a:latin typeface="GHEA Grapalat" pitchFamily="50" charset="0"/>
              </a:rPr>
              <a:t>հուսալիության</a:t>
            </a:r>
            <a:r>
              <a:rPr lang="ru-RU" altLang="ru-RU" sz="1400" dirty="0" smtClean="0">
                <a:latin typeface="GHEA Grapalat" pitchFamily="50" charset="0"/>
              </a:rPr>
              <a:t> </a:t>
            </a:r>
            <a:r>
              <a:rPr lang="ru-RU" altLang="ru-RU" sz="1400" dirty="0" err="1" smtClean="0">
                <a:latin typeface="GHEA Grapalat" pitchFamily="50" charset="0"/>
              </a:rPr>
              <a:t>ծրագրի</a:t>
            </a:r>
            <a:r>
              <a:rPr lang="ru-RU" altLang="ru-RU" sz="1400" dirty="0" smtClean="0">
                <a:latin typeface="GHEA Grapalat" pitchFamily="50" charset="0"/>
              </a:rPr>
              <a:t> լրացուցիչ </a:t>
            </a:r>
            <a:r>
              <a:rPr lang="ru-RU" altLang="ru-RU" sz="1400" dirty="0" err="1" smtClean="0">
                <a:latin typeface="GHEA Grapalat" pitchFamily="50" charset="0"/>
              </a:rPr>
              <a:t>ֆինանսավորման</a:t>
            </a:r>
            <a:r>
              <a:rPr lang="ru-RU" altLang="ru-RU" sz="1400" dirty="0" smtClean="0">
                <a:latin typeface="GHEA Grapalat" pitchFamily="50" charset="0"/>
              </a:rPr>
              <a:t> </a:t>
            </a:r>
            <a:r>
              <a:rPr lang="ru-RU" altLang="ru-RU" sz="1400" dirty="0" err="1" smtClean="0">
                <a:latin typeface="GHEA Grapalat" pitchFamily="50" charset="0"/>
              </a:rPr>
              <a:t>ծրագրի</a:t>
            </a:r>
            <a:r>
              <a:rPr lang="ru-RU" altLang="ru-RU" sz="1400" dirty="0" smtClean="0">
                <a:latin typeface="GHEA Grapalat" pitchFamily="50" charset="0"/>
              </a:rPr>
              <a:t> շրջանակներում </a:t>
            </a:r>
            <a:r>
              <a:rPr lang="ru-RU" altLang="ru-RU" sz="1400" dirty="0" err="1" smtClean="0">
                <a:latin typeface="GHEA Grapalat" pitchFamily="50" charset="0"/>
              </a:rPr>
              <a:t>ենթավարկի</a:t>
            </a:r>
            <a:r>
              <a:rPr lang="ru-RU" altLang="ru-RU" sz="1400" dirty="0" smtClean="0">
                <a:latin typeface="GHEA Grapalat" pitchFamily="50" charset="0"/>
              </a:rPr>
              <a:t> տրամադրում «</a:t>
            </a:r>
            <a:r>
              <a:rPr lang="ru-RU" altLang="ru-RU" sz="1400" dirty="0" err="1" smtClean="0">
                <a:latin typeface="GHEA Grapalat" pitchFamily="50" charset="0"/>
              </a:rPr>
              <a:t>Բարձրավոլտ</a:t>
            </a:r>
            <a:r>
              <a:rPr lang="ru-RU" altLang="ru-RU" sz="1400" dirty="0" smtClean="0">
                <a:latin typeface="GHEA Grapalat" pitchFamily="50" charset="0"/>
              </a:rPr>
              <a:t> </a:t>
            </a:r>
            <a:r>
              <a:rPr lang="ru-RU" altLang="ru-RU" sz="1400" dirty="0" err="1" smtClean="0">
                <a:latin typeface="GHEA Grapalat" pitchFamily="50" charset="0"/>
              </a:rPr>
              <a:t>էլեկտրացանցեր</a:t>
            </a:r>
            <a:r>
              <a:rPr lang="ru-RU" altLang="ru-RU" sz="1400" dirty="0" smtClean="0">
                <a:latin typeface="GHEA Grapalat" pitchFamily="50" charset="0"/>
              </a:rPr>
              <a:t>» ՓԲԸ-ին</a:t>
            </a:r>
            <a:endParaRPr lang="hy-AM" altLang="ru-RU" sz="1400" dirty="0" smtClean="0">
              <a:latin typeface="GHEA Grapalat" pitchFamily="50" charset="0"/>
            </a:endParaRPr>
          </a:p>
          <a:p>
            <a:pPr marL="0" indent="0" algn="just">
              <a:buNone/>
            </a:pPr>
            <a:endParaRPr lang="ru-RU" altLang="ru-RU" sz="1400" dirty="0" smtClean="0">
              <a:latin typeface="GHEA Grapalat" pitchFamily="50" charset="0"/>
            </a:endParaRPr>
          </a:p>
          <a:p>
            <a:pPr marL="0" indent="0" algn="just">
              <a:buNone/>
            </a:pPr>
            <a:r>
              <a:rPr lang="ru-RU" altLang="ru-RU" sz="1400" b="1" dirty="0" smtClean="0">
                <a:latin typeface="GHEA Grapalat" pitchFamily="50" charset="0"/>
              </a:rPr>
              <a:t>ՄԻՋՈՑԱՌՄԱՆ ՆԿԱՐԱԳՐՈՒԹՅՈՒՆ</a:t>
            </a:r>
          </a:p>
          <a:p>
            <a:pPr marL="0" indent="0" algn="just">
              <a:buNone/>
            </a:pPr>
            <a:r>
              <a:rPr lang="ru-RU" altLang="ru-RU" sz="1400" dirty="0" err="1" smtClean="0">
                <a:latin typeface="GHEA Grapalat" pitchFamily="50" charset="0"/>
              </a:rPr>
              <a:t>Էլեկտրամատակարարման</a:t>
            </a:r>
            <a:r>
              <a:rPr lang="ru-RU" altLang="ru-RU" sz="1400" dirty="0" smtClean="0">
                <a:latin typeface="GHEA Grapalat" pitchFamily="50" charset="0"/>
              </a:rPr>
              <a:t> </a:t>
            </a:r>
            <a:r>
              <a:rPr lang="ru-RU" altLang="ru-RU" sz="1400" dirty="0" err="1" smtClean="0">
                <a:latin typeface="GHEA Grapalat" pitchFamily="50" charset="0"/>
              </a:rPr>
              <a:t>հուսալիության</a:t>
            </a:r>
            <a:r>
              <a:rPr lang="ru-RU" altLang="ru-RU" sz="1400" dirty="0" smtClean="0">
                <a:latin typeface="GHEA Grapalat" pitchFamily="50" charset="0"/>
              </a:rPr>
              <a:t> </a:t>
            </a:r>
            <a:r>
              <a:rPr lang="ru-RU" altLang="ru-RU" sz="1400" dirty="0" err="1" smtClean="0">
                <a:latin typeface="GHEA Grapalat" pitchFamily="50" charset="0"/>
              </a:rPr>
              <a:t>ծրագրի</a:t>
            </a:r>
            <a:r>
              <a:rPr lang="ru-RU" altLang="ru-RU" sz="1400" dirty="0" smtClean="0">
                <a:latin typeface="GHEA Grapalat" pitchFamily="50" charset="0"/>
              </a:rPr>
              <a:t> լրացուցիչ </a:t>
            </a:r>
            <a:r>
              <a:rPr lang="ru-RU" altLang="ru-RU" sz="1400" dirty="0" err="1" smtClean="0">
                <a:latin typeface="GHEA Grapalat" pitchFamily="50" charset="0"/>
              </a:rPr>
              <a:t>ֆինանսավորման</a:t>
            </a:r>
            <a:r>
              <a:rPr lang="ru-RU" altLang="ru-RU" sz="1400" dirty="0" smtClean="0">
                <a:latin typeface="GHEA Grapalat" pitchFamily="50" charset="0"/>
              </a:rPr>
              <a:t> </a:t>
            </a:r>
            <a:r>
              <a:rPr lang="ru-RU" altLang="ru-RU" sz="1400" dirty="0" err="1" smtClean="0">
                <a:latin typeface="GHEA Grapalat" pitchFamily="50" charset="0"/>
              </a:rPr>
              <a:t>ծրագրի</a:t>
            </a:r>
            <a:r>
              <a:rPr lang="ru-RU" altLang="ru-RU" sz="1400" dirty="0" smtClean="0">
                <a:latin typeface="GHEA Grapalat" pitchFamily="50" charset="0"/>
              </a:rPr>
              <a:t> շրջանակներում նախատեսվում է </a:t>
            </a:r>
            <a:r>
              <a:rPr lang="ru-RU" altLang="ru-RU" sz="1400" dirty="0" err="1" smtClean="0">
                <a:latin typeface="GHEA Grapalat" pitchFamily="50" charset="0"/>
              </a:rPr>
              <a:t>փոխարինել</a:t>
            </a:r>
            <a:r>
              <a:rPr lang="ru-RU" altLang="ru-RU" sz="1400" dirty="0" smtClean="0">
                <a:latin typeface="GHEA Grapalat" pitchFamily="50" charset="0"/>
              </a:rPr>
              <a:t> 30 և ավելի </a:t>
            </a:r>
            <a:r>
              <a:rPr lang="ru-RU" altLang="ru-RU" sz="1400" dirty="0" err="1" smtClean="0">
                <a:latin typeface="GHEA Grapalat" pitchFamily="50" charset="0"/>
              </a:rPr>
              <a:t>տարիներ</a:t>
            </a:r>
            <a:r>
              <a:rPr lang="ru-RU" altLang="ru-RU" sz="1400" dirty="0" smtClean="0">
                <a:latin typeface="GHEA Grapalat" pitchFamily="50" charset="0"/>
              </a:rPr>
              <a:t> </a:t>
            </a:r>
            <a:r>
              <a:rPr lang="ru-RU" altLang="ru-RU" sz="1400" dirty="0" err="1" smtClean="0">
                <a:latin typeface="GHEA Grapalat" pitchFamily="50" charset="0"/>
              </a:rPr>
              <a:t>շահագործման</a:t>
            </a:r>
            <a:r>
              <a:rPr lang="ru-RU" altLang="ru-RU" sz="1400" dirty="0" smtClean="0">
                <a:latin typeface="GHEA Grapalat" pitchFamily="50" charset="0"/>
              </a:rPr>
              <a:t> մեջ գտնվող «</a:t>
            </a:r>
            <a:r>
              <a:rPr lang="ru-RU" altLang="ru-RU" sz="1400" dirty="0" err="1" smtClean="0">
                <a:latin typeface="GHEA Grapalat" pitchFamily="50" charset="0"/>
              </a:rPr>
              <a:t>Հաղթանակ</a:t>
            </a:r>
            <a:r>
              <a:rPr lang="ru-RU" altLang="ru-RU" sz="1400" dirty="0" smtClean="0">
                <a:latin typeface="GHEA Grapalat" pitchFamily="50" charset="0"/>
              </a:rPr>
              <a:t>» 220 </a:t>
            </a:r>
            <a:r>
              <a:rPr lang="ru-RU" altLang="ru-RU" sz="1400" dirty="0" err="1" smtClean="0">
                <a:latin typeface="GHEA Grapalat" pitchFamily="50" charset="0"/>
              </a:rPr>
              <a:t>կՎ</a:t>
            </a:r>
            <a:r>
              <a:rPr lang="ru-RU" altLang="ru-RU" sz="1400" dirty="0" smtClean="0">
                <a:latin typeface="GHEA Grapalat" pitchFamily="50" charset="0"/>
              </a:rPr>
              <a:t>, «Չարենցավան-3», «Վանաձոր-1» 110 </a:t>
            </a:r>
            <a:r>
              <a:rPr lang="ru-RU" altLang="ru-RU" sz="1400" dirty="0" err="1" smtClean="0">
                <a:latin typeface="GHEA Grapalat" pitchFamily="50" charset="0"/>
              </a:rPr>
              <a:t>կՎ</a:t>
            </a:r>
            <a:r>
              <a:rPr lang="ru-RU" altLang="ru-RU" sz="1400" dirty="0" smtClean="0">
                <a:latin typeface="GHEA Grapalat" pitchFamily="50" charset="0"/>
              </a:rPr>
              <a:t> </a:t>
            </a:r>
            <a:r>
              <a:rPr lang="ru-RU" altLang="ru-RU" sz="1400" dirty="0" err="1" smtClean="0">
                <a:latin typeface="GHEA Grapalat" pitchFamily="50" charset="0"/>
              </a:rPr>
              <a:t>ենթակայանների</a:t>
            </a:r>
            <a:r>
              <a:rPr lang="ru-RU" altLang="ru-RU" sz="1400" dirty="0" smtClean="0">
                <a:latin typeface="GHEA Grapalat" pitchFamily="50" charset="0"/>
              </a:rPr>
              <a:t> և 40 և ավելի </a:t>
            </a:r>
            <a:r>
              <a:rPr lang="ru-RU" altLang="ru-RU" sz="1400" dirty="0" err="1" smtClean="0">
                <a:latin typeface="GHEA Grapalat" pitchFamily="50" charset="0"/>
              </a:rPr>
              <a:t>տարիներ</a:t>
            </a:r>
            <a:r>
              <a:rPr lang="ru-RU" altLang="ru-RU" sz="1400" dirty="0" smtClean="0">
                <a:latin typeface="GHEA Grapalat" pitchFamily="50" charset="0"/>
              </a:rPr>
              <a:t> </a:t>
            </a:r>
            <a:r>
              <a:rPr lang="ru-RU" altLang="ru-RU" sz="1400" dirty="0" err="1" smtClean="0">
                <a:latin typeface="GHEA Grapalat" pitchFamily="50" charset="0"/>
              </a:rPr>
              <a:t>շահագործման</a:t>
            </a:r>
            <a:r>
              <a:rPr lang="ru-RU" altLang="ru-RU" sz="1400" dirty="0" smtClean="0">
                <a:latin typeface="GHEA Grapalat" pitchFamily="50" charset="0"/>
              </a:rPr>
              <a:t> մեջ գտնվող «</a:t>
            </a:r>
            <a:r>
              <a:rPr lang="ru-RU" altLang="ru-RU" sz="1400" dirty="0" err="1" smtClean="0">
                <a:latin typeface="GHEA Grapalat" pitchFamily="50" charset="0"/>
              </a:rPr>
              <a:t>Զովունի</a:t>
            </a:r>
            <a:r>
              <a:rPr lang="ru-RU" altLang="ru-RU" sz="1400" dirty="0" smtClean="0">
                <a:latin typeface="GHEA Grapalat" pitchFamily="50" charset="0"/>
              </a:rPr>
              <a:t>» 220 </a:t>
            </a:r>
            <a:r>
              <a:rPr lang="ru-RU" altLang="ru-RU" sz="1400" dirty="0" err="1" smtClean="0">
                <a:latin typeface="GHEA Grapalat" pitchFamily="50" charset="0"/>
              </a:rPr>
              <a:t>կՎ</a:t>
            </a:r>
            <a:r>
              <a:rPr lang="ru-RU" altLang="ru-RU" sz="1400" dirty="0" smtClean="0">
                <a:latin typeface="GHEA Grapalat" pitchFamily="50" charset="0"/>
              </a:rPr>
              <a:t> </a:t>
            </a:r>
            <a:r>
              <a:rPr lang="ru-RU" altLang="ru-RU" sz="1400" dirty="0" err="1" smtClean="0">
                <a:latin typeface="GHEA Grapalat" pitchFamily="50" charset="0"/>
              </a:rPr>
              <a:t>ենթակայանի</a:t>
            </a:r>
            <a:r>
              <a:rPr lang="ru-RU" altLang="ru-RU" sz="1400" dirty="0" smtClean="0">
                <a:latin typeface="GHEA Grapalat" pitchFamily="50" charset="0"/>
              </a:rPr>
              <a:t> </a:t>
            </a:r>
            <a:r>
              <a:rPr lang="ru-RU" altLang="ru-RU" sz="1400" dirty="0" err="1" smtClean="0">
                <a:latin typeface="GHEA Grapalat" pitchFamily="50" charset="0"/>
              </a:rPr>
              <a:t>ֆիզիկապես</a:t>
            </a:r>
            <a:r>
              <a:rPr lang="ru-RU" altLang="ru-RU" sz="1400" dirty="0" smtClean="0">
                <a:latin typeface="GHEA Grapalat" pitchFamily="50" charset="0"/>
              </a:rPr>
              <a:t> և </a:t>
            </a:r>
            <a:r>
              <a:rPr lang="ru-RU" altLang="ru-RU" sz="1400" dirty="0" err="1" smtClean="0">
                <a:latin typeface="GHEA Grapalat" pitchFamily="50" charset="0"/>
              </a:rPr>
              <a:t>բարոյապես</a:t>
            </a:r>
            <a:r>
              <a:rPr lang="ru-RU" altLang="ru-RU" sz="1400" dirty="0" smtClean="0">
                <a:latin typeface="GHEA Grapalat" pitchFamily="50" charset="0"/>
              </a:rPr>
              <a:t> </a:t>
            </a:r>
            <a:r>
              <a:rPr lang="ru-RU" altLang="ru-RU" sz="1400" dirty="0" err="1" smtClean="0">
                <a:latin typeface="GHEA Grapalat" pitchFamily="50" charset="0"/>
              </a:rPr>
              <a:t>մաշված</a:t>
            </a:r>
            <a:r>
              <a:rPr lang="ru-RU" altLang="ru-RU" sz="1400" dirty="0" smtClean="0">
                <a:latin typeface="GHEA Grapalat" pitchFamily="50" charset="0"/>
              </a:rPr>
              <a:t> </a:t>
            </a:r>
            <a:r>
              <a:rPr lang="ru-RU" altLang="ru-RU" sz="1400" dirty="0" err="1" smtClean="0">
                <a:latin typeface="GHEA Grapalat" pitchFamily="50" charset="0"/>
              </a:rPr>
              <a:t>սարքավորումները</a:t>
            </a:r>
            <a:r>
              <a:rPr lang="hy-AM" altLang="ru-RU" sz="1400" dirty="0" smtClean="0">
                <a:latin typeface="GHEA Grapalat" pitchFamily="50" charset="0"/>
              </a:rPr>
              <a:t>: </a:t>
            </a:r>
            <a:r>
              <a:rPr lang="en-US" altLang="ru-RU" sz="1400" dirty="0" smtClean="0">
                <a:latin typeface="GHEA Grapalat" pitchFamily="50" charset="0"/>
              </a:rPr>
              <a:t>Վերակառուցման </a:t>
            </a:r>
            <a:r>
              <a:rPr lang="en-US" altLang="ru-RU" sz="1400" dirty="0" err="1" smtClean="0">
                <a:latin typeface="GHEA Grapalat" pitchFamily="50" charset="0"/>
              </a:rPr>
              <a:t>արդյունքում</a:t>
            </a:r>
            <a:r>
              <a:rPr lang="en-US" altLang="ru-RU" sz="1400" dirty="0" smtClean="0">
                <a:latin typeface="GHEA Grapalat" pitchFamily="50" charset="0"/>
              </a:rPr>
              <a:t> </a:t>
            </a:r>
            <a:r>
              <a:rPr lang="en-US" altLang="ru-RU" sz="1400" dirty="0" err="1" smtClean="0">
                <a:latin typeface="GHEA Grapalat" pitchFamily="50" charset="0"/>
              </a:rPr>
              <a:t>կբարձրանա</a:t>
            </a:r>
            <a:r>
              <a:rPr lang="en-US" altLang="ru-RU" sz="1400" dirty="0" smtClean="0">
                <a:latin typeface="GHEA Grapalat" pitchFamily="50" charset="0"/>
              </a:rPr>
              <a:t> </a:t>
            </a:r>
            <a:r>
              <a:rPr lang="hy-AM" altLang="ru-RU" sz="1400" dirty="0" smtClean="0">
                <a:latin typeface="GHEA Grapalat" pitchFamily="50" charset="0"/>
              </a:rPr>
              <a:t>ենթակայանների</a:t>
            </a:r>
            <a:r>
              <a:rPr lang="af-ZA" altLang="ru-RU" sz="1400" dirty="0" smtClean="0">
                <a:latin typeface="GHEA Grapalat" pitchFamily="50" charset="0"/>
              </a:rPr>
              <a:t>, </a:t>
            </a:r>
            <a:r>
              <a:rPr lang="en-US" altLang="ru-RU" sz="1400" dirty="0" smtClean="0">
                <a:latin typeface="GHEA Grapalat" pitchFamily="50" charset="0"/>
              </a:rPr>
              <a:t>ինչպես նաև </a:t>
            </a:r>
            <a:r>
              <a:rPr lang="en-US" altLang="ru-RU" sz="1400" dirty="0" err="1" smtClean="0">
                <a:latin typeface="GHEA Grapalat" pitchFamily="50" charset="0"/>
              </a:rPr>
              <a:t>էներգահամակարգի</a:t>
            </a:r>
            <a:r>
              <a:rPr lang="en-US" altLang="ru-RU" sz="1400" dirty="0" smtClean="0">
                <a:latin typeface="GHEA Grapalat" pitchFamily="50" charset="0"/>
              </a:rPr>
              <a:t> </a:t>
            </a:r>
            <a:r>
              <a:rPr lang="en-US" altLang="ru-RU" sz="1400" dirty="0" err="1" smtClean="0">
                <a:latin typeface="GHEA Grapalat" pitchFamily="50" charset="0"/>
              </a:rPr>
              <a:t>աշխատանքի</a:t>
            </a:r>
            <a:r>
              <a:rPr lang="en-US" altLang="ru-RU" sz="1400" dirty="0" smtClean="0">
                <a:latin typeface="GHEA Grapalat" pitchFamily="50" charset="0"/>
              </a:rPr>
              <a:t> </a:t>
            </a:r>
            <a:r>
              <a:rPr lang="en-US" altLang="ru-RU" sz="1400" dirty="0" err="1" smtClean="0">
                <a:latin typeface="GHEA Grapalat" pitchFamily="50" charset="0"/>
              </a:rPr>
              <a:t>հուսալիությունը</a:t>
            </a:r>
            <a:r>
              <a:rPr lang="hy-AM" altLang="ru-RU" sz="1400" dirty="0" smtClean="0">
                <a:latin typeface="GHEA Grapalat" pitchFamily="50" charset="0"/>
              </a:rPr>
              <a:t>:</a:t>
            </a:r>
          </a:p>
          <a:p>
            <a:pPr marL="0" indent="0" algn="just">
              <a:buNone/>
            </a:pPr>
            <a:endParaRPr lang="ru-RU" altLang="ru-RU" sz="1400" dirty="0" smtClean="0">
              <a:latin typeface="GHEA Grapalat" pitchFamily="50" charset="0"/>
            </a:endParaRPr>
          </a:p>
          <a:p>
            <a:pPr marL="0" indent="0" algn="just">
              <a:buNone/>
            </a:pPr>
            <a:r>
              <a:rPr lang="hy-AM" altLang="ru-RU" sz="1400" b="1" dirty="0" smtClean="0">
                <a:latin typeface="GHEA Grapalat" pitchFamily="50" charset="0"/>
              </a:rPr>
              <a:t>ՖԻՆԱՆՍԱԿԱՆ ՑՈՒՑԱՆԻՇՆԵՐ</a:t>
            </a:r>
            <a:endParaRPr lang="ru-RU" altLang="ru-RU" sz="1400" b="1" dirty="0" smtClean="0">
              <a:latin typeface="GHEA Grapalat" pitchFamily="50" charset="0"/>
            </a:endParaRPr>
          </a:p>
          <a:p>
            <a:pPr marL="0" indent="0" algn="just">
              <a:buNone/>
            </a:pPr>
            <a:r>
              <a:rPr lang="hy-AM" altLang="ru-RU" sz="1400" dirty="0" smtClean="0">
                <a:latin typeface="GHEA Grapalat" pitchFamily="50" charset="0"/>
              </a:rPr>
              <a:t>Տվյալ միջոցառման գծով կատարողանը ըստ տարեթվերի ունի հետևյալ պատկերը՝</a:t>
            </a:r>
          </a:p>
          <a:p>
            <a:pPr marL="0" indent="0" algn="just">
              <a:buNone/>
            </a:pPr>
            <a:r>
              <a:rPr lang="hy-AM" altLang="ru-RU" sz="1400" dirty="0" smtClean="0">
                <a:latin typeface="GHEA Grapalat" pitchFamily="50" charset="0"/>
              </a:rPr>
              <a:t>2019թ. - 3,326.0 մլն դրամ</a:t>
            </a:r>
          </a:p>
          <a:p>
            <a:pPr marL="0" indent="0" algn="just">
              <a:buNone/>
            </a:pPr>
            <a:r>
              <a:rPr lang="hy-AM" altLang="ru-RU" sz="1400" dirty="0" smtClean="0">
                <a:latin typeface="GHEA Grapalat" pitchFamily="50" charset="0"/>
              </a:rPr>
              <a:t>2020թ. - 132.0 մլն դրամ</a:t>
            </a:r>
          </a:p>
          <a:p>
            <a:pPr marL="0" indent="0" algn="just">
              <a:buNone/>
            </a:pPr>
            <a:r>
              <a:rPr lang="hy-AM" altLang="ru-RU" sz="1400" dirty="0" smtClean="0">
                <a:latin typeface="GHEA Grapalat" pitchFamily="50" charset="0"/>
              </a:rPr>
              <a:t>2021թ. - 3,271.3 մլն դրամ</a:t>
            </a:r>
          </a:p>
          <a:p>
            <a:pPr marL="0" indent="0" algn="just">
              <a:buNone/>
            </a:pPr>
            <a:r>
              <a:rPr lang="hy-AM" altLang="ru-RU" sz="1400" dirty="0" smtClean="0">
                <a:latin typeface="GHEA Grapalat" pitchFamily="50" charset="0"/>
              </a:rPr>
              <a:t>2022թ</a:t>
            </a:r>
            <a:r>
              <a:rPr lang="hy-AM" altLang="ru-RU" sz="1400" dirty="0">
                <a:latin typeface="GHEA Grapalat" pitchFamily="50" charset="0"/>
              </a:rPr>
              <a:t>. - </a:t>
            </a:r>
            <a:r>
              <a:rPr lang="hy-AM" altLang="ru-RU" sz="1400" dirty="0" smtClean="0">
                <a:latin typeface="GHEA Grapalat" pitchFamily="50" charset="0"/>
              </a:rPr>
              <a:t>2,364.3 </a:t>
            </a:r>
            <a:r>
              <a:rPr lang="hy-AM" altLang="ru-RU" sz="1400" dirty="0">
                <a:latin typeface="GHEA Grapalat" pitchFamily="50" charset="0"/>
              </a:rPr>
              <a:t>մլն </a:t>
            </a:r>
            <a:r>
              <a:rPr lang="hy-AM" altLang="ru-RU" sz="1400" dirty="0" smtClean="0">
                <a:latin typeface="GHEA Grapalat" pitchFamily="50" charset="0"/>
              </a:rPr>
              <a:t>դրամ</a:t>
            </a:r>
            <a:endParaRPr lang="hy-AM" altLang="ru-RU" sz="1400" dirty="0">
              <a:latin typeface="GHEA Grapalat" pitchFamily="50" charset="0"/>
            </a:endParaRPr>
          </a:p>
        </p:txBody>
      </p:sp>
      <p:sp>
        <p:nvSpPr>
          <p:cNvPr id="2" name="Номер слайда 1"/>
          <p:cNvSpPr>
            <a:spLocks noGrp="1"/>
          </p:cNvSpPr>
          <p:nvPr>
            <p:ph type="sldNum" sz="quarter" idx="12"/>
          </p:nvPr>
        </p:nvSpPr>
        <p:spPr>
          <a:xfrm>
            <a:off x="8534400" y="6407944"/>
            <a:ext cx="478632" cy="365125"/>
          </a:xfrm>
        </p:spPr>
        <p:txBody>
          <a:bodyPr/>
          <a:lstStyle/>
          <a:p>
            <a:fld id="{B6F15528-21DE-4FAA-801E-634DDDAF4B2B}" type="slidenum">
              <a:rPr lang="en-US" smtClean="0"/>
              <a:pPr/>
              <a:t>119</a:t>
            </a:fld>
            <a:endParaRPr lang="en-US" dirty="0"/>
          </a:p>
        </p:txBody>
      </p:sp>
    </p:spTree>
    <p:extLst>
      <p:ext uri="{BB962C8B-B14F-4D97-AF65-F5344CB8AC3E}">
        <p14:creationId xmlns:p14="http://schemas.microsoft.com/office/powerpoint/2010/main" val="35095299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3506" y="103750"/>
            <a:ext cx="7886700" cy="6128238"/>
          </a:xfrm>
        </p:spPr>
        <p:txBody>
          <a:bodyPr>
            <a:normAutofit/>
          </a:bodyPr>
          <a:lstStyle/>
          <a:p>
            <a:pPr marL="109728" indent="0" algn="ctr">
              <a:buNone/>
            </a:pPr>
            <a:r>
              <a:rPr lang="hy-AM" sz="1400" b="1" i="1" dirty="0" smtClean="0">
                <a:latin typeface="GHEA Grapalat" panose="02000506050000020003" pitchFamily="50" charset="0"/>
              </a:rPr>
              <a:t>Ծրագրի իրականացումից ակնկալվող հիմնական արդյունքներն են.</a:t>
            </a:r>
          </a:p>
          <a:p>
            <a:pPr marL="109728" indent="0" algn="ctr">
              <a:buNone/>
            </a:pPr>
            <a:endParaRPr lang="hy-AM" sz="1400" b="1" i="1" dirty="0" smtClean="0">
              <a:latin typeface="GHEA Grapalat" panose="02000506050000020003" pitchFamily="50" charset="0"/>
            </a:endParaRPr>
          </a:p>
          <a:p>
            <a:pPr lvl="0">
              <a:lnSpc>
                <a:spcPct val="100000"/>
              </a:lnSpc>
            </a:pPr>
            <a:r>
              <a:rPr lang="hy-AM" sz="1400" i="1" dirty="0" smtClean="0">
                <a:latin typeface="GHEA Grapalat" panose="02000506050000020003" pitchFamily="50" charset="0"/>
              </a:rPr>
              <a:t>Վեդու ջրամբարի կառուցմամբ կկրճատվի ջրառը Սևանա լճից և, մեխանիկական ոռոգման եղանակից ինքնահոսի անցնելով, տարեկան կտնտեսվի շուրջ 19</a:t>
            </a:r>
            <a:r>
              <a:rPr lang="en-US" sz="1400" i="1" dirty="0" smtClean="0">
                <a:latin typeface="GHEA Grapalat" panose="02000506050000020003" pitchFamily="50" charset="0"/>
              </a:rPr>
              <a:t>.</a:t>
            </a:r>
            <a:r>
              <a:rPr lang="hy-AM" sz="1400" i="1" dirty="0" smtClean="0">
                <a:latin typeface="GHEA Grapalat" panose="02000506050000020003" pitchFamily="50" charset="0"/>
              </a:rPr>
              <a:t>0 մլն</a:t>
            </a:r>
            <a:r>
              <a:rPr lang="en-US" sz="1400" i="1" dirty="0" smtClean="0">
                <a:latin typeface="GHEA Grapalat" panose="02000506050000020003" pitchFamily="50" charset="0"/>
              </a:rPr>
              <a:t> </a:t>
            </a:r>
            <a:r>
              <a:rPr lang="hy-AM" sz="1400" i="1" dirty="0" smtClean="0">
                <a:latin typeface="GHEA Grapalat" panose="02000506050000020003" pitchFamily="50" charset="0"/>
              </a:rPr>
              <a:t>կվտ/ժամ էլեկտրաէներգիայիա՝ ապահովելով շուրջ 3220 հա հողերի անխափան և հուսալի ոռոգումը։ Շահագործումից դուրս կգան 11 պոմպակայաններ և մասնակի կշահագործվեն 4 պոմպակայաններ, ոռոգելի հողատարածքները կավելանան շուրջ 300հա-ով, ոռոգման ցանցի կորուստները կկրճատվեն 20-25%-ով և փորձնական տարածքներում ներտնտեսային ոռոգման ցանցի կառուցման շնորհիվ հնարավոր կլինի նոր տեխնոլոգիների (կաթիլային ոռոգում) կիրառումը։</a:t>
            </a:r>
          </a:p>
          <a:p>
            <a:pPr>
              <a:lnSpc>
                <a:spcPct val="100000"/>
              </a:lnSpc>
            </a:pPr>
            <a:r>
              <a:rPr lang="hy-AM" sz="1400" i="1" dirty="0">
                <a:latin typeface="GHEA Grapalat" panose="02000506050000020003" pitchFamily="50" charset="0"/>
              </a:rPr>
              <a:t>Ջրամբարի ընդհանուր ծավալը կկազմի 29,4 մլն </a:t>
            </a:r>
            <a:r>
              <a:rPr lang="hy-AM" sz="1400" dirty="0">
                <a:latin typeface="GHEA Grapalat" pitchFamily="50" charset="0"/>
              </a:rPr>
              <a:t>մ</a:t>
            </a:r>
            <a:r>
              <a:rPr lang="hy-AM" sz="1400" baseline="30000" dirty="0">
                <a:latin typeface="GHEA Grapalat" pitchFamily="50" charset="0"/>
              </a:rPr>
              <a:t>3</a:t>
            </a:r>
            <a:r>
              <a:rPr lang="hy-AM" sz="1400" i="1" dirty="0" smtClean="0">
                <a:latin typeface="GHEA Grapalat" panose="02000506050000020003" pitchFamily="50" charset="0"/>
              </a:rPr>
              <a:t>, </a:t>
            </a:r>
            <a:r>
              <a:rPr lang="hy-AM" sz="1400" i="1" dirty="0">
                <a:latin typeface="GHEA Grapalat" panose="02000506050000020003" pitchFamily="50" charset="0"/>
              </a:rPr>
              <a:t>իսկ թասի մակերեսը՝ 135 հա: </a:t>
            </a:r>
            <a:r>
              <a:rPr lang="hy-AM" sz="1400" i="1" dirty="0" smtClean="0">
                <a:latin typeface="GHEA Grapalat" panose="02000506050000020003" pitchFamily="50" charset="0"/>
              </a:rPr>
              <a:t>Ջրամբարի կառուցման ավարտը նախատեսված է 2022 թվականին։ </a:t>
            </a:r>
            <a:endParaRPr lang="en-US" sz="1400" i="1" dirty="0">
              <a:latin typeface="GHEA Grapalat" panose="02000506050000020003" pitchFamily="50"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81035031"/>
              </p:ext>
            </p:extLst>
          </p:nvPr>
        </p:nvGraphicFramePr>
        <p:xfrm>
          <a:off x="1295400" y="4874321"/>
          <a:ext cx="6323866" cy="459679"/>
        </p:xfrm>
        <a:graphic>
          <a:graphicData uri="http://schemas.openxmlformats.org/drawingml/2006/table">
            <a:tbl>
              <a:tblPr firstRow="1" firstCol="1" bandRow="1">
                <a:tableStyleId>{5C22544A-7EE6-4342-B048-85BDC9FD1C3A}</a:tableStyleId>
              </a:tblPr>
              <a:tblGrid>
                <a:gridCol w="1818704">
                  <a:extLst>
                    <a:ext uri="{9D8B030D-6E8A-4147-A177-3AD203B41FA5}">
                      <a16:colId xmlns:a16="http://schemas.microsoft.com/office/drawing/2014/main" xmlns="" val="3916809139"/>
                    </a:ext>
                  </a:extLst>
                </a:gridCol>
                <a:gridCol w="2362037">
                  <a:extLst>
                    <a:ext uri="{9D8B030D-6E8A-4147-A177-3AD203B41FA5}">
                      <a16:colId xmlns:a16="http://schemas.microsoft.com/office/drawing/2014/main" xmlns="" val="1506599949"/>
                    </a:ext>
                  </a:extLst>
                </a:gridCol>
                <a:gridCol w="2143125">
                  <a:extLst>
                    <a:ext uri="{9D8B030D-6E8A-4147-A177-3AD203B41FA5}">
                      <a16:colId xmlns:a16="http://schemas.microsoft.com/office/drawing/2014/main" xmlns="" val="2684711590"/>
                    </a:ext>
                  </a:extLst>
                </a:gridCol>
              </a:tblGrid>
              <a:tr h="459679">
                <a:tc>
                  <a:txBody>
                    <a:bodyPr/>
                    <a:lstStyle/>
                    <a:p>
                      <a:pPr algn="ctr">
                        <a:lnSpc>
                          <a:spcPct val="115000"/>
                        </a:lnSpc>
                        <a:spcAft>
                          <a:spcPts val="0"/>
                        </a:spcAft>
                      </a:pPr>
                      <a:r>
                        <a:rPr lang="hy-AM" sz="1000" dirty="0" smtClean="0">
                          <a:solidFill>
                            <a:schemeClr val="bg1"/>
                          </a:solidFill>
                          <a:effectLst/>
                        </a:rPr>
                        <a:t> Վեդի գետի վրա կառուցված</a:t>
                      </a:r>
                    </a:p>
                    <a:p>
                      <a:pPr algn="ctr">
                        <a:lnSpc>
                          <a:spcPct val="115000"/>
                        </a:lnSpc>
                        <a:spcAft>
                          <a:spcPts val="0"/>
                        </a:spcAft>
                      </a:pPr>
                      <a:r>
                        <a:rPr lang="hy-AM" sz="1000" dirty="0" smtClean="0">
                          <a:solidFill>
                            <a:schemeClr val="bg1"/>
                          </a:solidFill>
                          <a:effectLst/>
                        </a:rPr>
                        <a:t> ջրընդունիչ հանգույց</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0"/>
                        </a:spcAft>
                      </a:pPr>
                      <a:r>
                        <a:rPr lang="hy-AM" sz="1000" dirty="0" smtClean="0">
                          <a:solidFill>
                            <a:schemeClr val="bg1"/>
                          </a:solidFill>
                          <a:effectLst/>
                        </a:rPr>
                        <a:t> Ջրի փոխադրող համակարգ</a:t>
                      </a:r>
                      <a:r>
                        <a:rPr lang="hy-AM" sz="1000" dirty="0">
                          <a:solidFill>
                            <a:schemeClr val="bg1"/>
                          </a:solidFill>
                          <a:effectLst/>
                        </a:rPr>
                        <a:t> </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hy-AM" sz="1000" dirty="0" smtClean="0">
                          <a:solidFill>
                            <a:schemeClr val="bg1"/>
                          </a:solidFill>
                          <a:effectLst/>
                        </a:rPr>
                        <a:t>Վեդու ջրամբարի կառուցում</a:t>
                      </a:r>
                      <a:endParaRPr lang="en-US" sz="1100" dirty="0">
                        <a:solidFill>
                          <a:schemeClr val="bg1"/>
                        </a:solidFill>
                        <a:effectLst/>
                      </a:endParaRPr>
                    </a:p>
                    <a:p>
                      <a:pPr algn="ctr">
                        <a:lnSpc>
                          <a:spcPct val="115000"/>
                        </a:lnSpc>
                        <a:spcAft>
                          <a:spcPts val="0"/>
                        </a:spcAft>
                      </a:pPr>
                      <a:r>
                        <a:rPr lang="hy-AM" sz="1000" dirty="0">
                          <a:solidFill>
                            <a:schemeClr val="bg1"/>
                          </a:solidFill>
                          <a:effectLst/>
                        </a:rPr>
                        <a:t> </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351075643"/>
                  </a:ext>
                </a:extLst>
              </a:tr>
            </a:tbl>
          </a:graphicData>
        </a:graphic>
      </p:graphicFrame>
      <p:pic>
        <p:nvPicPr>
          <p:cNvPr id="2" name="Picture 1"/>
          <p:cNvPicPr>
            <a:picLocks noChangeAspect="1"/>
          </p:cNvPicPr>
          <p:nvPr/>
        </p:nvPicPr>
        <p:blipFill>
          <a:blip r:embed="rId2"/>
          <a:stretch>
            <a:fillRect/>
          </a:stretch>
        </p:blipFill>
        <p:spPr>
          <a:xfrm>
            <a:off x="1295400" y="2895600"/>
            <a:ext cx="1563069" cy="1896020"/>
          </a:xfrm>
          <a:prstGeom prst="rect">
            <a:avLst/>
          </a:prstGeom>
        </p:spPr>
      </p:pic>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895600"/>
            <a:ext cx="1529312" cy="1952625"/>
          </a:xfrm>
          <a:prstGeom prst="rect">
            <a:avLst/>
          </a:prstGeom>
          <a:noFill/>
        </p:spPr>
      </p:pic>
      <p:pic>
        <p:nvPicPr>
          <p:cNvPr id="10" name="Picture 9"/>
          <p:cNvPicPr/>
          <p:nvPr/>
        </p:nvPicPr>
        <p:blipFill>
          <a:blip r:embed="rId4">
            <a:extLst>
              <a:ext uri="{28A0092B-C50C-407E-A947-70E740481C1C}">
                <a14:useLocalDpi xmlns:a14="http://schemas.microsoft.com/office/drawing/2010/main" val="0"/>
              </a:ext>
            </a:extLst>
          </a:blip>
          <a:srcRect/>
          <a:stretch>
            <a:fillRect/>
          </a:stretch>
        </p:blipFill>
        <p:spPr bwMode="auto">
          <a:xfrm>
            <a:off x="5715000" y="2923902"/>
            <a:ext cx="1693069" cy="1896020"/>
          </a:xfrm>
          <a:prstGeom prst="rect">
            <a:avLst/>
          </a:prstGeom>
          <a:noFill/>
        </p:spPr>
      </p:pic>
      <p:sp>
        <p:nvSpPr>
          <p:cNvPr id="4" name="Номер слайда 3"/>
          <p:cNvSpPr>
            <a:spLocks noGrp="1"/>
          </p:cNvSpPr>
          <p:nvPr>
            <p:ph type="sldNum" sz="quarter" idx="12"/>
          </p:nvPr>
        </p:nvSpPr>
        <p:spPr/>
        <p:txBody>
          <a:bodyPr/>
          <a:lstStyle/>
          <a:p>
            <a:fld id="{B6F15528-21DE-4FAA-801E-634DDDAF4B2B}" type="slidenum">
              <a:rPr lang="en-US" smtClean="0"/>
              <a:pPr/>
              <a:t>12</a:t>
            </a:fld>
            <a:endParaRPr lang="en-US" dirty="0"/>
          </a:p>
        </p:txBody>
      </p:sp>
    </p:spTree>
    <p:extLst>
      <p:ext uri="{BB962C8B-B14F-4D97-AF65-F5344CB8AC3E}">
        <p14:creationId xmlns:p14="http://schemas.microsoft.com/office/powerpoint/2010/main" val="80640297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67544" y="274639"/>
            <a:ext cx="8219256" cy="346050"/>
          </a:xfrm>
        </p:spPr>
        <p:txBody>
          <a:bodyPr/>
          <a:lstStyle/>
          <a:p>
            <a:pPr marL="342900" indent="-342900"/>
            <a:r>
              <a:rPr lang="ru-RU" altLang="ru-RU" sz="1400" dirty="0" smtClean="0">
                <a:latin typeface="GHEA Grapalat" pitchFamily="50" charset="0"/>
              </a:rPr>
              <a:t>ՀՀ ՏԿԵՆ 2022թ. ԲՅՈՒՋԵՏԱՅԻՆ ԾՐԱԳՐԻ/ՄԻՋՈՑԱՌՈՒՄ </a:t>
            </a:r>
            <a:r>
              <a:rPr lang="en-US" altLang="ru-RU" sz="1400" dirty="0" smtClean="0">
                <a:latin typeface="GHEA Grapalat" pitchFamily="50" charset="0"/>
              </a:rPr>
              <a:t>1167</a:t>
            </a:r>
            <a:r>
              <a:rPr lang="ru-RU" altLang="ru-RU" sz="1400" dirty="0" smtClean="0">
                <a:latin typeface="GHEA Grapalat" pitchFamily="50" charset="0"/>
              </a:rPr>
              <a:t>/42005</a:t>
            </a:r>
            <a:endParaRPr lang="en-US" altLang="ru-RU" sz="4000" dirty="0" smtClean="0">
              <a:latin typeface="GHEA Grapalat" pitchFamily="50" charset="0"/>
            </a:endParaRPr>
          </a:p>
        </p:txBody>
      </p:sp>
      <p:sp>
        <p:nvSpPr>
          <p:cNvPr id="2" name="Прямоугольник 1"/>
          <p:cNvSpPr/>
          <p:nvPr/>
        </p:nvSpPr>
        <p:spPr>
          <a:xfrm>
            <a:off x="539553" y="836714"/>
            <a:ext cx="7704856" cy="3970318"/>
          </a:xfrm>
          <a:prstGeom prst="rect">
            <a:avLst/>
          </a:prstGeom>
        </p:spPr>
        <p:txBody>
          <a:bodyPr wrap="square">
            <a:spAutoFit/>
          </a:bodyPr>
          <a:lstStyle/>
          <a:p>
            <a:r>
              <a:rPr lang="ru-RU" altLang="ru-RU" sz="1400" b="1" dirty="0" smtClean="0">
                <a:latin typeface="GHEA Grapalat" pitchFamily="50" charset="0"/>
              </a:rPr>
              <a:t>ՄԻՋՈՑԱՌՄԱՆ ԱՆՎԱՆՈՒՄԸ</a:t>
            </a:r>
          </a:p>
          <a:p>
            <a:r>
              <a:rPr lang="ru-RU" altLang="ru-RU" sz="1400" dirty="0" err="1" smtClean="0">
                <a:latin typeface="GHEA Grapalat" pitchFamily="50" charset="0"/>
              </a:rPr>
              <a:t>Վերակառուցման</a:t>
            </a:r>
            <a:r>
              <a:rPr lang="ru-RU" altLang="ru-RU" sz="1400" dirty="0" smtClean="0">
                <a:latin typeface="GHEA Grapalat" pitchFamily="50" charset="0"/>
              </a:rPr>
              <a:t> և զարգացման միջազգային բանկի աջակցությամբ իրականացվող «</a:t>
            </a:r>
            <a:r>
              <a:rPr lang="ru-RU" altLang="ru-RU" sz="1400" dirty="0" err="1" smtClean="0">
                <a:latin typeface="GHEA Grapalat" pitchFamily="50" charset="0"/>
              </a:rPr>
              <a:t>Աշնակ</a:t>
            </a:r>
            <a:r>
              <a:rPr lang="ru-RU" altLang="ru-RU" sz="1400" dirty="0" smtClean="0">
                <a:latin typeface="GHEA Grapalat" pitchFamily="50" charset="0"/>
              </a:rPr>
              <a:t>» և «Արարատ-2» </a:t>
            </a:r>
            <a:r>
              <a:rPr lang="ru-RU" altLang="ru-RU" sz="1400" dirty="0" err="1" smtClean="0">
                <a:latin typeface="GHEA Grapalat" pitchFamily="50" charset="0"/>
              </a:rPr>
              <a:t>ենթակայանների</a:t>
            </a:r>
            <a:r>
              <a:rPr lang="ru-RU" altLang="ru-RU" sz="1400" dirty="0" smtClean="0">
                <a:latin typeface="GHEA Grapalat" pitchFamily="50" charset="0"/>
              </a:rPr>
              <a:t> </a:t>
            </a:r>
            <a:r>
              <a:rPr lang="ru-RU" altLang="ru-RU" sz="1400" dirty="0" err="1" smtClean="0">
                <a:latin typeface="GHEA Grapalat" pitchFamily="50" charset="0"/>
              </a:rPr>
              <a:t>վերակառուցման</a:t>
            </a:r>
            <a:r>
              <a:rPr lang="ru-RU" altLang="ru-RU" sz="1400" dirty="0" smtClean="0">
                <a:latin typeface="GHEA Grapalat" pitchFamily="50" charset="0"/>
              </a:rPr>
              <a:t> </a:t>
            </a:r>
            <a:r>
              <a:rPr lang="ru-RU" altLang="ru-RU" sz="1400" dirty="0" err="1" smtClean="0">
                <a:latin typeface="GHEA Grapalat" pitchFamily="50" charset="0"/>
              </a:rPr>
              <a:t>ծրագրի</a:t>
            </a:r>
            <a:r>
              <a:rPr lang="ru-RU" altLang="ru-RU" sz="1400" dirty="0" smtClean="0">
                <a:latin typeface="GHEA Grapalat" pitchFamily="50" charset="0"/>
              </a:rPr>
              <a:t> շրջանակներում </a:t>
            </a:r>
            <a:r>
              <a:rPr lang="ru-RU" altLang="ru-RU" sz="1400" dirty="0" err="1" smtClean="0">
                <a:latin typeface="GHEA Grapalat" pitchFamily="50" charset="0"/>
              </a:rPr>
              <a:t>ենթավարկի</a:t>
            </a:r>
            <a:r>
              <a:rPr lang="ru-RU" altLang="ru-RU" sz="1400" dirty="0" smtClean="0">
                <a:latin typeface="GHEA Grapalat" pitchFamily="50" charset="0"/>
              </a:rPr>
              <a:t> տրամադրում «</a:t>
            </a:r>
            <a:r>
              <a:rPr lang="ru-RU" altLang="ru-RU" sz="1400" dirty="0" err="1" smtClean="0">
                <a:latin typeface="GHEA Grapalat" pitchFamily="50" charset="0"/>
              </a:rPr>
              <a:t>Բարձրավոլտ</a:t>
            </a:r>
            <a:r>
              <a:rPr lang="ru-RU" altLang="ru-RU" sz="1400" dirty="0" smtClean="0">
                <a:latin typeface="GHEA Grapalat" pitchFamily="50" charset="0"/>
              </a:rPr>
              <a:t> </a:t>
            </a:r>
            <a:r>
              <a:rPr lang="ru-RU" altLang="ru-RU" sz="1400" dirty="0" err="1" smtClean="0">
                <a:latin typeface="GHEA Grapalat" pitchFamily="50" charset="0"/>
              </a:rPr>
              <a:t>էլեկտրացանցեր</a:t>
            </a:r>
            <a:r>
              <a:rPr lang="ru-RU" altLang="ru-RU" sz="1400" dirty="0" smtClean="0">
                <a:latin typeface="GHEA Grapalat" pitchFamily="50" charset="0"/>
              </a:rPr>
              <a:t>» ՓԲԸ-</a:t>
            </a:r>
            <a:r>
              <a:rPr lang="ru-RU" altLang="ru-RU" sz="1400" dirty="0" err="1" smtClean="0">
                <a:latin typeface="GHEA Grapalat" pitchFamily="50" charset="0"/>
              </a:rPr>
              <a:t>ին</a:t>
            </a:r>
            <a:endParaRPr lang="hy-AM" altLang="ru-RU" sz="1400" dirty="0" smtClean="0">
              <a:latin typeface="GHEA Grapalat" pitchFamily="50" charset="0"/>
            </a:endParaRPr>
          </a:p>
          <a:p>
            <a:endParaRPr lang="ru-RU" altLang="ru-RU" sz="1400" dirty="0" smtClean="0">
              <a:latin typeface="GHEA Grapalat" pitchFamily="50" charset="0"/>
            </a:endParaRPr>
          </a:p>
          <a:p>
            <a:r>
              <a:rPr lang="ru-RU" altLang="ru-RU" sz="1400" b="1" dirty="0" smtClean="0">
                <a:latin typeface="GHEA Grapalat" pitchFamily="50" charset="0"/>
              </a:rPr>
              <a:t>ՄԻՋՈՑԱՌՄԱՆ ՆԿԱՐԱԳՐՈՒԹՅՈՒՆԸ</a:t>
            </a:r>
          </a:p>
          <a:p>
            <a:r>
              <a:rPr lang="hy-AM" altLang="ru-RU" sz="1400" dirty="0" smtClean="0">
                <a:latin typeface="GHEA Grapalat" pitchFamily="50" charset="0"/>
              </a:rPr>
              <a:t>Էլեկտրահաղորդման ցանցի բարելավման ծրագրի շրջանակներում նախատեսվում է վերակառուցել 30 և ավելի տարիներ շահագործման մեջ գտնվող 220 կՎ «Աշնակ» ենթակայանը և 40 և ավելի տարիներ շահագործման մեջ գտնվող 220 կՎ «Արարատ-2» ենթակայանը: </a:t>
            </a:r>
            <a:r>
              <a:rPr lang="en-US" altLang="ru-RU" sz="1400" dirty="0" smtClean="0">
                <a:latin typeface="GHEA Grapalat" pitchFamily="50" charset="0"/>
              </a:rPr>
              <a:t>Վերակառուցման </a:t>
            </a:r>
            <a:r>
              <a:rPr lang="en-US" altLang="ru-RU" sz="1400" dirty="0" err="1" smtClean="0">
                <a:latin typeface="GHEA Grapalat" pitchFamily="50" charset="0"/>
              </a:rPr>
              <a:t>արդյունքում</a:t>
            </a:r>
            <a:r>
              <a:rPr lang="en-US" altLang="ru-RU" sz="1400" dirty="0" smtClean="0">
                <a:latin typeface="GHEA Grapalat" pitchFamily="50" charset="0"/>
              </a:rPr>
              <a:t> </a:t>
            </a:r>
            <a:r>
              <a:rPr lang="en-US" altLang="ru-RU" sz="1400" dirty="0" err="1" smtClean="0">
                <a:latin typeface="GHEA Grapalat" pitchFamily="50" charset="0"/>
              </a:rPr>
              <a:t>կբարձրանա</a:t>
            </a:r>
            <a:r>
              <a:rPr lang="en-US" altLang="ru-RU" sz="1400" dirty="0" smtClean="0">
                <a:latin typeface="GHEA Grapalat" pitchFamily="50" charset="0"/>
              </a:rPr>
              <a:t> </a:t>
            </a:r>
            <a:r>
              <a:rPr lang="hy-AM" altLang="ru-RU" sz="1400" dirty="0" smtClean="0">
                <a:latin typeface="GHEA Grapalat" pitchFamily="50" charset="0"/>
              </a:rPr>
              <a:t>ենթակայանների</a:t>
            </a:r>
            <a:r>
              <a:rPr lang="af-ZA" altLang="ru-RU" sz="1400" dirty="0" smtClean="0">
                <a:latin typeface="GHEA Grapalat" pitchFamily="50" charset="0"/>
              </a:rPr>
              <a:t>, </a:t>
            </a:r>
            <a:r>
              <a:rPr lang="en-US" altLang="ru-RU" sz="1400" dirty="0" smtClean="0">
                <a:latin typeface="GHEA Grapalat" pitchFamily="50" charset="0"/>
              </a:rPr>
              <a:t>ինչպես նաև </a:t>
            </a:r>
            <a:r>
              <a:rPr lang="en-US" altLang="ru-RU" sz="1400" dirty="0" err="1" smtClean="0">
                <a:latin typeface="GHEA Grapalat" pitchFamily="50" charset="0"/>
              </a:rPr>
              <a:t>էներգահամակարգի</a:t>
            </a:r>
            <a:r>
              <a:rPr lang="en-US" altLang="ru-RU" sz="1400" dirty="0" smtClean="0">
                <a:latin typeface="GHEA Grapalat" pitchFamily="50" charset="0"/>
              </a:rPr>
              <a:t> </a:t>
            </a:r>
            <a:r>
              <a:rPr lang="en-US" altLang="ru-RU" sz="1400" dirty="0" err="1" smtClean="0">
                <a:latin typeface="GHEA Grapalat" pitchFamily="50" charset="0"/>
              </a:rPr>
              <a:t>աշխատանքի</a:t>
            </a:r>
            <a:r>
              <a:rPr lang="en-US" altLang="ru-RU" sz="1400" dirty="0" smtClean="0">
                <a:latin typeface="GHEA Grapalat" pitchFamily="50" charset="0"/>
              </a:rPr>
              <a:t> </a:t>
            </a:r>
            <a:r>
              <a:rPr lang="en-US" altLang="ru-RU" sz="1400" dirty="0" err="1" smtClean="0">
                <a:latin typeface="GHEA Grapalat" pitchFamily="50" charset="0"/>
              </a:rPr>
              <a:t>հուսալիությունը</a:t>
            </a:r>
            <a:r>
              <a:rPr lang="hy-AM" altLang="ru-RU" sz="1400" dirty="0" smtClean="0">
                <a:latin typeface="GHEA Grapalat" pitchFamily="50" charset="0"/>
              </a:rPr>
              <a:t>:</a:t>
            </a:r>
          </a:p>
          <a:p>
            <a:endParaRPr lang="ru-RU" altLang="ru-RU" sz="1400" dirty="0" smtClean="0">
              <a:latin typeface="GHEA Grapalat" pitchFamily="50" charset="0"/>
            </a:endParaRPr>
          </a:p>
          <a:p>
            <a:r>
              <a:rPr lang="hy-AM" altLang="ru-RU" sz="1400" b="1" dirty="0" smtClean="0">
                <a:latin typeface="GHEA Grapalat" pitchFamily="50" charset="0"/>
              </a:rPr>
              <a:t>ԿԱՏԱՐՈՂԱԿԱՆ ՑՈՒՑԱՆԻՇՆԵՐ</a:t>
            </a:r>
            <a:r>
              <a:rPr lang="ru-RU" altLang="ru-RU" sz="1400" b="1" dirty="0" smtClean="0">
                <a:latin typeface="GHEA Grapalat" pitchFamily="50" charset="0"/>
              </a:rPr>
              <a:t>Ը</a:t>
            </a:r>
          </a:p>
          <a:p>
            <a:pPr marL="0" indent="0" algn="just">
              <a:buFont typeface="Arial" charset="0"/>
              <a:buNone/>
            </a:pPr>
            <a:r>
              <a:rPr lang="hy-AM" altLang="ru-RU" sz="1400" dirty="0" smtClean="0">
                <a:latin typeface="GHEA Grapalat" pitchFamily="50" charset="0"/>
              </a:rPr>
              <a:t>Տվյալ միջոցառման գծով կատարողանը ըստ տարեթվերի ունի հետևյալ պատկերը՝</a:t>
            </a:r>
          </a:p>
          <a:p>
            <a:pPr marL="0" indent="0" algn="just">
              <a:buFont typeface="Arial" charset="0"/>
              <a:buNone/>
            </a:pPr>
            <a:r>
              <a:rPr lang="hy-AM" altLang="ru-RU" sz="1400" dirty="0" smtClean="0">
                <a:latin typeface="GHEA Grapalat" pitchFamily="50" charset="0"/>
              </a:rPr>
              <a:t>2019թ. – </a:t>
            </a:r>
            <a:r>
              <a:rPr lang="ru-RU" altLang="ru-RU" sz="1400" dirty="0" smtClean="0">
                <a:latin typeface="GHEA Grapalat" pitchFamily="50" charset="0"/>
              </a:rPr>
              <a:t>244.9 </a:t>
            </a:r>
            <a:r>
              <a:rPr lang="hy-AM" altLang="ru-RU" sz="1400" dirty="0" smtClean="0">
                <a:latin typeface="GHEA Grapalat" pitchFamily="50" charset="0"/>
              </a:rPr>
              <a:t>մլն դրամ</a:t>
            </a:r>
            <a:r>
              <a:rPr lang="ru-RU" altLang="ru-RU" sz="1400" dirty="0" smtClean="0">
                <a:latin typeface="GHEA Grapalat" pitchFamily="50" charset="0"/>
              </a:rPr>
              <a:t>,</a:t>
            </a:r>
            <a:endParaRPr lang="hy-AM" altLang="ru-RU" sz="1400" dirty="0" smtClean="0">
              <a:latin typeface="GHEA Grapalat" pitchFamily="50" charset="0"/>
            </a:endParaRPr>
          </a:p>
          <a:p>
            <a:pPr marL="0" indent="0" algn="just">
              <a:buFont typeface="Arial" charset="0"/>
              <a:buNone/>
            </a:pPr>
            <a:r>
              <a:rPr lang="hy-AM" altLang="ru-RU" sz="1400" dirty="0" smtClean="0">
                <a:latin typeface="GHEA Grapalat" pitchFamily="50" charset="0"/>
              </a:rPr>
              <a:t>2020թ. - </a:t>
            </a:r>
            <a:r>
              <a:rPr lang="ru-RU" altLang="ru-RU" sz="1400" dirty="0" smtClean="0">
                <a:latin typeface="GHEA Grapalat" pitchFamily="50" charset="0"/>
              </a:rPr>
              <a:t>500</a:t>
            </a:r>
            <a:r>
              <a:rPr lang="hy-AM" altLang="ru-RU" sz="1400" dirty="0" smtClean="0">
                <a:latin typeface="GHEA Grapalat" pitchFamily="50" charset="0"/>
              </a:rPr>
              <a:t>.</a:t>
            </a:r>
            <a:r>
              <a:rPr lang="ru-RU" altLang="ru-RU" sz="1400" dirty="0" smtClean="0">
                <a:latin typeface="GHEA Grapalat" pitchFamily="50" charset="0"/>
              </a:rPr>
              <a:t>7</a:t>
            </a:r>
            <a:r>
              <a:rPr lang="hy-AM" altLang="ru-RU" sz="1400" dirty="0" smtClean="0">
                <a:latin typeface="GHEA Grapalat" pitchFamily="50" charset="0"/>
              </a:rPr>
              <a:t> մլն դրամ</a:t>
            </a:r>
            <a:r>
              <a:rPr lang="ru-RU" altLang="ru-RU" sz="1400" dirty="0">
                <a:latin typeface="GHEA Grapalat" pitchFamily="50" charset="0"/>
              </a:rPr>
              <a:t>,</a:t>
            </a:r>
            <a:endParaRPr lang="hy-AM" altLang="ru-RU" sz="1400" dirty="0" smtClean="0">
              <a:latin typeface="GHEA Grapalat" pitchFamily="50" charset="0"/>
            </a:endParaRPr>
          </a:p>
          <a:p>
            <a:pPr marL="0" indent="0" algn="just">
              <a:buFont typeface="Arial" charset="0"/>
              <a:buNone/>
            </a:pPr>
            <a:r>
              <a:rPr lang="hy-AM" altLang="ru-RU" sz="1400" dirty="0" smtClean="0">
                <a:latin typeface="GHEA Grapalat" pitchFamily="50" charset="0"/>
              </a:rPr>
              <a:t>2021թ. - </a:t>
            </a:r>
            <a:r>
              <a:rPr lang="ru-RU" altLang="ru-RU" sz="1400" dirty="0" smtClean="0">
                <a:latin typeface="GHEA Grapalat" pitchFamily="50" charset="0"/>
              </a:rPr>
              <a:t>2</a:t>
            </a:r>
            <a:r>
              <a:rPr lang="hy-AM" altLang="ru-RU" sz="1400" dirty="0" smtClean="0">
                <a:latin typeface="GHEA Grapalat" pitchFamily="50" charset="0"/>
              </a:rPr>
              <a:t>,</a:t>
            </a:r>
            <a:r>
              <a:rPr lang="ru-RU" altLang="ru-RU" sz="1400" dirty="0" smtClean="0">
                <a:latin typeface="GHEA Grapalat" pitchFamily="50" charset="0"/>
              </a:rPr>
              <a:t>696</a:t>
            </a:r>
            <a:r>
              <a:rPr lang="hy-AM" altLang="ru-RU" sz="1400" dirty="0" smtClean="0">
                <a:latin typeface="GHEA Grapalat" pitchFamily="50" charset="0"/>
              </a:rPr>
              <a:t>.</a:t>
            </a:r>
            <a:r>
              <a:rPr lang="ru-RU" altLang="ru-RU" sz="1400" dirty="0" smtClean="0">
                <a:latin typeface="GHEA Grapalat" pitchFamily="50" charset="0"/>
              </a:rPr>
              <a:t>1</a:t>
            </a:r>
            <a:r>
              <a:rPr lang="hy-AM" altLang="ru-RU" sz="1400" dirty="0" smtClean="0">
                <a:latin typeface="GHEA Grapalat" pitchFamily="50" charset="0"/>
              </a:rPr>
              <a:t> մլն դրամ</a:t>
            </a:r>
          </a:p>
          <a:p>
            <a:pPr algn="just"/>
            <a:r>
              <a:rPr lang="hy-AM" altLang="ru-RU" sz="1400" dirty="0" smtClean="0">
                <a:latin typeface="GHEA Grapalat" pitchFamily="50" charset="0"/>
              </a:rPr>
              <a:t>2022թ</a:t>
            </a:r>
            <a:r>
              <a:rPr lang="hy-AM" altLang="ru-RU" sz="1400" dirty="0">
                <a:latin typeface="GHEA Grapalat" pitchFamily="50" charset="0"/>
              </a:rPr>
              <a:t>. - </a:t>
            </a:r>
            <a:r>
              <a:rPr lang="hy-AM" altLang="ru-RU" sz="1400" dirty="0" smtClean="0">
                <a:latin typeface="GHEA Grapalat" pitchFamily="50" charset="0"/>
              </a:rPr>
              <a:t>1,210.0 </a:t>
            </a:r>
            <a:r>
              <a:rPr lang="hy-AM" altLang="ru-RU" sz="1400" dirty="0">
                <a:latin typeface="GHEA Grapalat" pitchFamily="50" charset="0"/>
              </a:rPr>
              <a:t>մլն </a:t>
            </a:r>
            <a:r>
              <a:rPr lang="hy-AM" altLang="ru-RU" sz="1400" dirty="0" smtClean="0">
                <a:latin typeface="GHEA Grapalat" pitchFamily="50" charset="0"/>
              </a:rPr>
              <a:t>դրամ</a:t>
            </a:r>
            <a:r>
              <a:rPr lang="ru-RU" altLang="ru-RU" sz="1400" dirty="0" smtClean="0">
                <a:latin typeface="GHEA Grapalat" pitchFamily="50" charset="0"/>
              </a:rPr>
              <a:t>:</a:t>
            </a:r>
            <a:endParaRPr lang="hy-AM" altLang="ru-RU" sz="1400" dirty="0" smtClean="0">
              <a:latin typeface="GHEA Grapalat" pitchFamily="50" charset="0"/>
            </a:endParaRPr>
          </a:p>
        </p:txBody>
      </p:sp>
      <p:sp>
        <p:nvSpPr>
          <p:cNvPr id="3" name="Номер слайда 2"/>
          <p:cNvSpPr>
            <a:spLocks noGrp="1"/>
          </p:cNvSpPr>
          <p:nvPr>
            <p:ph type="sldNum" sz="quarter" idx="12"/>
          </p:nvPr>
        </p:nvSpPr>
        <p:spPr>
          <a:xfrm>
            <a:off x="8534400" y="6407944"/>
            <a:ext cx="478632" cy="365125"/>
          </a:xfrm>
        </p:spPr>
        <p:txBody>
          <a:bodyPr/>
          <a:lstStyle/>
          <a:p>
            <a:fld id="{B6F15528-21DE-4FAA-801E-634DDDAF4B2B}" type="slidenum">
              <a:rPr lang="en-US" smtClean="0"/>
              <a:pPr/>
              <a:t>120</a:t>
            </a:fld>
            <a:endParaRPr lang="en-US" dirty="0"/>
          </a:p>
        </p:txBody>
      </p:sp>
    </p:spTree>
    <p:extLst>
      <p:ext uri="{BB962C8B-B14F-4D97-AF65-F5344CB8AC3E}">
        <p14:creationId xmlns:p14="http://schemas.microsoft.com/office/powerpoint/2010/main" val="13627001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1"/>
          <p:cNvSpPr>
            <a:spLocks noGrp="1"/>
          </p:cNvSpPr>
          <p:nvPr>
            <p:ph idx="1"/>
          </p:nvPr>
        </p:nvSpPr>
        <p:spPr>
          <a:xfrm>
            <a:off x="457200" y="836713"/>
            <a:ext cx="8229600" cy="5030688"/>
          </a:xfrm>
        </p:spPr>
        <p:txBody>
          <a:bodyPr/>
          <a:lstStyle/>
          <a:p>
            <a:pPr marL="0" indent="0" algn="just">
              <a:buNone/>
            </a:pPr>
            <a:r>
              <a:rPr lang="ru-RU" altLang="ru-RU" sz="1400" b="1" dirty="0" smtClean="0">
                <a:latin typeface="GHEA Grapalat" pitchFamily="50" charset="0"/>
              </a:rPr>
              <a:t>ՄԻՋՈՑԱՌՄԱՆ ԱՆՎԱՆՈՒՄԸ</a:t>
            </a:r>
            <a:endParaRPr lang="en-US" altLang="ru-RU" sz="1400" dirty="0" smtClean="0">
              <a:latin typeface="GHEA Grapalat" pitchFamily="50" charset="0"/>
            </a:endParaRPr>
          </a:p>
          <a:p>
            <a:pPr marL="0" indent="0" algn="just">
              <a:buFont typeface="Arial" charset="0"/>
              <a:buNone/>
            </a:pPr>
            <a:r>
              <a:rPr lang="ru-RU" altLang="ru-RU" sz="1200" dirty="0" err="1" smtClean="0">
                <a:latin typeface="GHEA Grapalat" pitchFamily="50" charset="0"/>
              </a:rPr>
              <a:t>Ասիական</a:t>
            </a:r>
            <a:r>
              <a:rPr lang="ru-RU" altLang="ru-RU" sz="1200" dirty="0" smtClean="0">
                <a:latin typeface="GHEA Grapalat" pitchFamily="50" charset="0"/>
              </a:rPr>
              <a:t> զարգացման բանկի աջակցությամբ իրականացվող </a:t>
            </a:r>
            <a:r>
              <a:rPr lang="ru-RU" altLang="ru-RU" sz="1200" dirty="0" err="1" smtClean="0">
                <a:latin typeface="GHEA Grapalat" pitchFamily="50" charset="0"/>
              </a:rPr>
              <a:t>Կարգավարման</a:t>
            </a:r>
            <a:r>
              <a:rPr lang="ru-RU" altLang="ru-RU" sz="1200" dirty="0" smtClean="0">
                <a:latin typeface="GHEA Grapalat" pitchFamily="50" charset="0"/>
              </a:rPr>
              <a:t> կառավարման </a:t>
            </a:r>
            <a:r>
              <a:rPr lang="ru-RU" altLang="ru-RU" sz="1200" dirty="0" err="1" smtClean="0">
                <a:latin typeface="GHEA Grapalat" pitchFamily="50" charset="0"/>
              </a:rPr>
              <a:t>ավտոմատացված</a:t>
            </a:r>
            <a:r>
              <a:rPr lang="ru-RU" altLang="ru-RU" sz="1200" dirty="0" smtClean="0">
                <a:latin typeface="GHEA Grapalat" pitchFamily="50" charset="0"/>
              </a:rPr>
              <a:t> </a:t>
            </a:r>
            <a:r>
              <a:rPr lang="ru-RU" altLang="ru-RU" sz="1200" dirty="0" err="1" smtClean="0">
                <a:latin typeface="GHEA Grapalat" pitchFamily="50" charset="0"/>
              </a:rPr>
              <a:t>համակարգի</a:t>
            </a:r>
            <a:r>
              <a:rPr lang="ru-RU" altLang="ru-RU" sz="1200" dirty="0" smtClean="0">
                <a:latin typeface="GHEA Grapalat" pitchFamily="50" charset="0"/>
              </a:rPr>
              <a:t> (SCADA) </a:t>
            </a:r>
            <a:r>
              <a:rPr lang="ru-RU" altLang="ru-RU" sz="1200" dirty="0" err="1" smtClean="0">
                <a:latin typeface="GHEA Grapalat" pitchFamily="50" charset="0"/>
              </a:rPr>
              <a:t>ընդլայնման</a:t>
            </a:r>
            <a:r>
              <a:rPr lang="ru-RU" altLang="ru-RU" sz="1200" dirty="0" smtClean="0">
                <a:latin typeface="GHEA Grapalat" pitchFamily="50" charset="0"/>
              </a:rPr>
              <a:t> </a:t>
            </a:r>
            <a:r>
              <a:rPr lang="ru-RU" altLang="ru-RU" sz="1200" dirty="0" err="1" smtClean="0">
                <a:latin typeface="GHEA Grapalat" pitchFamily="50" charset="0"/>
              </a:rPr>
              <a:t>ծրագրի</a:t>
            </a:r>
            <a:r>
              <a:rPr lang="ru-RU" altLang="ru-RU" sz="1200" dirty="0" smtClean="0">
                <a:latin typeface="GHEA Grapalat" pitchFamily="50" charset="0"/>
              </a:rPr>
              <a:t> շրջանակներում </a:t>
            </a:r>
            <a:r>
              <a:rPr lang="ru-RU" altLang="ru-RU" sz="1200" dirty="0" err="1" smtClean="0">
                <a:latin typeface="GHEA Grapalat" pitchFamily="50" charset="0"/>
              </a:rPr>
              <a:t>ենթավարկի</a:t>
            </a:r>
            <a:r>
              <a:rPr lang="ru-RU" altLang="ru-RU" sz="1200" dirty="0" smtClean="0">
                <a:latin typeface="GHEA Grapalat" pitchFamily="50" charset="0"/>
              </a:rPr>
              <a:t> տրամադրում «</a:t>
            </a:r>
            <a:r>
              <a:rPr lang="ru-RU" altLang="ru-RU" sz="1200" dirty="0" err="1" smtClean="0">
                <a:latin typeface="GHEA Grapalat" pitchFamily="50" charset="0"/>
              </a:rPr>
              <a:t>Էլեկտրաէներգետիկական</a:t>
            </a:r>
            <a:r>
              <a:rPr lang="ru-RU" altLang="ru-RU" sz="1200" dirty="0" smtClean="0">
                <a:latin typeface="GHEA Grapalat" pitchFamily="50" charset="0"/>
              </a:rPr>
              <a:t> </a:t>
            </a:r>
            <a:r>
              <a:rPr lang="ru-RU" altLang="ru-RU" sz="1200" dirty="0" err="1" smtClean="0">
                <a:latin typeface="GHEA Grapalat" pitchFamily="50" charset="0"/>
              </a:rPr>
              <a:t>համակարգի</a:t>
            </a:r>
            <a:r>
              <a:rPr lang="ru-RU" altLang="ru-RU" sz="1200" dirty="0" smtClean="0">
                <a:latin typeface="GHEA Grapalat" pitchFamily="50" charset="0"/>
              </a:rPr>
              <a:t> </a:t>
            </a:r>
            <a:r>
              <a:rPr lang="ru-RU" altLang="ru-RU" sz="1200" dirty="0" err="1" smtClean="0">
                <a:latin typeface="GHEA Grapalat" pitchFamily="50" charset="0"/>
              </a:rPr>
              <a:t>օպերատոր</a:t>
            </a:r>
            <a:r>
              <a:rPr lang="ru-RU" altLang="ru-RU" sz="1200" dirty="0" smtClean="0">
                <a:latin typeface="GHEA Grapalat" pitchFamily="50" charset="0"/>
              </a:rPr>
              <a:t>» ՓԲԸ-ին</a:t>
            </a:r>
          </a:p>
          <a:p>
            <a:pPr marL="0" indent="0" algn="just">
              <a:buFont typeface="Arial" charset="0"/>
              <a:buNone/>
            </a:pPr>
            <a:r>
              <a:rPr lang="ru-RU" altLang="ru-RU" sz="1400" b="1" dirty="0" smtClean="0">
                <a:latin typeface="GHEA Grapalat" pitchFamily="50" charset="0"/>
              </a:rPr>
              <a:t>ՄԻՋՈՑԱՌՄԱՆ ՆԿԱՐԱԳՐՈՒԹՅՈՒՆԸ</a:t>
            </a:r>
          </a:p>
          <a:p>
            <a:pPr marL="0" indent="0" algn="just">
              <a:buNone/>
            </a:pPr>
            <a:r>
              <a:rPr lang="ru-RU" altLang="ru-RU" sz="1200" dirty="0" err="1" smtClean="0">
                <a:latin typeface="GHEA Grapalat" pitchFamily="50" charset="0"/>
              </a:rPr>
              <a:t>Համակարգում</a:t>
            </a:r>
            <a:r>
              <a:rPr lang="ru-RU" altLang="ru-RU" sz="1200" dirty="0" smtClean="0">
                <a:latin typeface="GHEA Grapalat" pitchFamily="50" charset="0"/>
              </a:rPr>
              <a:t> </a:t>
            </a:r>
            <a:r>
              <a:rPr lang="ru-RU" altLang="ru-RU" sz="1200" dirty="0" err="1" smtClean="0">
                <a:latin typeface="GHEA Grapalat" pitchFamily="50" charset="0"/>
              </a:rPr>
              <a:t>արդեն</a:t>
            </a:r>
            <a:r>
              <a:rPr lang="ru-RU" altLang="ru-RU" sz="1200" dirty="0" smtClean="0">
                <a:latin typeface="GHEA Grapalat" pitchFamily="50" charset="0"/>
              </a:rPr>
              <a:t> իսկ </a:t>
            </a:r>
            <a:r>
              <a:rPr lang="ru-RU" altLang="ru-RU" sz="1200" dirty="0" err="1" smtClean="0">
                <a:latin typeface="GHEA Grapalat" pitchFamily="50" charset="0"/>
              </a:rPr>
              <a:t>ներդրված</a:t>
            </a:r>
            <a:r>
              <a:rPr lang="fr-FR" altLang="ru-RU" sz="1200" dirty="0" smtClean="0">
                <a:latin typeface="GHEA Grapalat" pitchFamily="50" charset="0"/>
              </a:rPr>
              <a:t> SCADA </a:t>
            </a:r>
            <a:r>
              <a:rPr lang="ru-RU" altLang="ru-RU" sz="1200" dirty="0" err="1" smtClean="0">
                <a:latin typeface="GHEA Grapalat" pitchFamily="50" charset="0"/>
              </a:rPr>
              <a:t>համակարգը</a:t>
            </a:r>
            <a:r>
              <a:rPr lang="ru-RU" altLang="ru-RU" sz="1200" dirty="0" smtClean="0">
                <a:latin typeface="GHEA Grapalat" pitchFamily="50" charset="0"/>
              </a:rPr>
              <a:t> </a:t>
            </a:r>
            <a:r>
              <a:rPr lang="hy-AM" altLang="ru-RU" sz="1200" dirty="0" smtClean="0">
                <a:latin typeface="GHEA Grapalat" pitchFamily="50" charset="0"/>
              </a:rPr>
              <a:t>լիարժեք գործող ու արդյունավետ դառնալու համար անհրաժեշտ է </a:t>
            </a:r>
            <a:r>
              <a:rPr lang="ru-RU" altLang="ru-RU" sz="1200" dirty="0" err="1" smtClean="0">
                <a:latin typeface="GHEA Grapalat" pitchFamily="50" charset="0"/>
              </a:rPr>
              <a:t>ընդլայնել</a:t>
            </a:r>
            <a:r>
              <a:rPr lang="ru-RU" altLang="ru-RU" sz="1200" dirty="0" smtClean="0">
                <a:latin typeface="GHEA Grapalat" pitchFamily="50" charset="0"/>
              </a:rPr>
              <a:t> և </a:t>
            </a:r>
            <a:r>
              <a:rPr lang="hy-AM" altLang="ru-RU" sz="1200" dirty="0" smtClean="0">
                <a:latin typeface="GHEA Grapalat" pitchFamily="50" charset="0"/>
              </a:rPr>
              <a:t>արդիականացնել </a:t>
            </a:r>
            <a:r>
              <a:rPr lang="ru-RU" altLang="ru-RU" sz="1200" dirty="0" smtClean="0">
                <a:latin typeface="GHEA Grapalat" pitchFamily="50" charset="0"/>
              </a:rPr>
              <a:t>այն</a:t>
            </a:r>
            <a:r>
              <a:rPr lang="hy-AM" altLang="ru-RU" sz="1200" dirty="0" smtClean="0">
                <a:latin typeface="GHEA Grapalat" pitchFamily="50" charset="0"/>
              </a:rPr>
              <a:t>:</a:t>
            </a:r>
            <a:endParaRPr lang="ru-RU" altLang="ru-RU" sz="1200" dirty="0" smtClean="0">
              <a:latin typeface="GHEA Grapalat" pitchFamily="50" charset="0"/>
            </a:endParaRPr>
          </a:p>
          <a:p>
            <a:pPr marL="0" lvl="0" indent="0" algn="just">
              <a:buNone/>
            </a:pPr>
            <a:r>
              <a:rPr lang="hy-AM" altLang="ru-RU" sz="1200" dirty="0" smtClean="0">
                <a:latin typeface="GHEA Grapalat" pitchFamily="50" charset="0"/>
              </a:rPr>
              <a:t>Է</a:t>
            </a:r>
            <a:r>
              <a:rPr lang="ru-RU" altLang="ru-RU" sz="1200" dirty="0" err="1" smtClean="0">
                <a:latin typeface="GHEA Grapalat" pitchFamily="50" charset="0"/>
              </a:rPr>
              <a:t>լեկտրաէներգիայի</a:t>
            </a:r>
            <a:r>
              <a:rPr lang="ru-RU" altLang="ru-RU" sz="1200" dirty="0" smtClean="0">
                <a:latin typeface="GHEA Grapalat" pitchFamily="50" charset="0"/>
              </a:rPr>
              <a:t> </a:t>
            </a:r>
            <a:r>
              <a:rPr lang="ru-RU" altLang="ru-RU" sz="1200" dirty="0" err="1" smtClean="0">
                <a:latin typeface="GHEA Grapalat" pitchFamily="50" charset="0"/>
              </a:rPr>
              <a:t>հաղորդման</a:t>
            </a:r>
            <a:r>
              <a:rPr lang="ru-RU" altLang="ru-RU" sz="1200" dirty="0" smtClean="0">
                <a:latin typeface="GHEA Grapalat" pitchFamily="50" charset="0"/>
              </a:rPr>
              <a:t> ցանցի </a:t>
            </a:r>
            <a:r>
              <a:rPr lang="ru-RU" altLang="ru-RU" sz="1200" dirty="0" err="1" smtClean="0">
                <a:latin typeface="GHEA Grapalat" pitchFamily="50" charset="0"/>
              </a:rPr>
              <a:t>վերակառուցման</a:t>
            </a:r>
            <a:r>
              <a:rPr lang="ru-RU" altLang="ru-RU" sz="1200" dirty="0" smtClean="0">
                <a:latin typeface="GHEA Grapalat" pitchFamily="50" charset="0"/>
              </a:rPr>
              <a:t> շրջանակներում նախատեսվում է լրացուցիչ </a:t>
            </a:r>
            <a:r>
              <a:rPr lang="ru-RU" altLang="ru-RU" sz="1200" dirty="0" err="1" smtClean="0">
                <a:latin typeface="GHEA Grapalat" pitchFamily="50" charset="0"/>
              </a:rPr>
              <a:t>տեղադրել</a:t>
            </a:r>
            <a:r>
              <a:rPr lang="ru-RU" altLang="ru-RU" sz="1200" dirty="0" smtClean="0">
                <a:latin typeface="GHEA Grapalat" pitchFamily="50" charset="0"/>
              </a:rPr>
              <a:t> </a:t>
            </a:r>
            <a:r>
              <a:rPr lang="ru-RU" altLang="ru-RU" sz="1200" dirty="0" err="1" smtClean="0">
                <a:latin typeface="GHEA Grapalat" pitchFamily="50" charset="0"/>
              </a:rPr>
              <a:t>շուրջ</a:t>
            </a:r>
            <a:r>
              <a:rPr lang="ru-RU" altLang="ru-RU" sz="1200" dirty="0" smtClean="0">
                <a:latin typeface="GHEA Grapalat" pitchFamily="50" charset="0"/>
              </a:rPr>
              <a:t> </a:t>
            </a:r>
            <a:r>
              <a:rPr lang="fr-FR" altLang="ru-RU" sz="1200" dirty="0" smtClean="0">
                <a:latin typeface="GHEA Grapalat" pitchFamily="50" charset="0"/>
              </a:rPr>
              <a:t>200 </a:t>
            </a:r>
            <a:r>
              <a:rPr lang="ru-RU" altLang="ru-RU" sz="1200" dirty="0" err="1" smtClean="0">
                <a:latin typeface="GHEA Grapalat" pitchFamily="50" charset="0"/>
              </a:rPr>
              <a:t>կմ</a:t>
            </a:r>
            <a:r>
              <a:rPr lang="ru-RU" altLang="ru-RU" sz="1200" dirty="0" smtClean="0">
                <a:latin typeface="GHEA Grapalat" pitchFamily="50" charset="0"/>
              </a:rPr>
              <a:t> </a:t>
            </a:r>
            <a:r>
              <a:rPr lang="ru-RU" altLang="ru-RU" sz="1200" dirty="0" err="1" smtClean="0">
                <a:latin typeface="GHEA Grapalat" pitchFamily="50" charset="0"/>
              </a:rPr>
              <a:t>օպտիկամանրաթելքային</a:t>
            </a:r>
            <a:r>
              <a:rPr lang="ru-RU" altLang="ru-RU" sz="1200" dirty="0" smtClean="0">
                <a:latin typeface="GHEA Grapalat" pitchFamily="50" charset="0"/>
              </a:rPr>
              <a:t> </a:t>
            </a:r>
            <a:r>
              <a:rPr lang="ru-RU" altLang="ru-RU" sz="1200" dirty="0" err="1" smtClean="0">
                <a:latin typeface="GHEA Grapalat" pitchFamily="50" charset="0"/>
              </a:rPr>
              <a:t>մալուխ</a:t>
            </a:r>
            <a:r>
              <a:rPr lang="fr-FR" altLang="ru-RU" sz="1200" dirty="0" smtClean="0">
                <a:latin typeface="GHEA Grapalat" pitchFamily="50" charset="0"/>
              </a:rPr>
              <a:t>, </a:t>
            </a:r>
            <a:r>
              <a:rPr lang="ru-RU" altLang="ru-RU" sz="1200" dirty="0" err="1" smtClean="0">
                <a:latin typeface="GHEA Grapalat" pitchFamily="50" charset="0"/>
              </a:rPr>
              <a:t>զգալիորեն</a:t>
            </a:r>
            <a:r>
              <a:rPr lang="ru-RU" altLang="ru-RU" sz="1200" dirty="0" smtClean="0">
                <a:latin typeface="GHEA Grapalat" pitchFamily="50" charset="0"/>
              </a:rPr>
              <a:t> </a:t>
            </a:r>
            <a:r>
              <a:rPr lang="ru-RU" altLang="ru-RU" sz="1200" dirty="0" err="1" smtClean="0">
                <a:latin typeface="GHEA Grapalat" pitchFamily="50" charset="0"/>
              </a:rPr>
              <a:t>ավելացնել</a:t>
            </a:r>
            <a:r>
              <a:rPr lang="fr-FR" altLang="ru-RU" sz="1200" dirty="0" smtClean="0">
                <a:latin typeface="GHEA Grapalat" pitchFamily="50" charset="0"/>
              </a:rPr>
              <a:t> SCADA </a:t>
            </a:r>
            <a:r>
              <a:rPr lang="ru-RU" altLang="ru-RU" sz="1200" dirty="0" err="1" smtClean="0">
                <a:latin typeface="GHEA Grapalat" pitchFamily="50" charset="0"/>
              </a:rPr>
              <a:t>համակարգից</a:t>
            </a:r>
            <a:r>
              <a:rPr lang="ru-RU" altLang="ru-RU" sz="1200" dirty="0" smtClean="0">
                <a:latin typeface="GHEA Grapalat" pitchFamily="50" charset="0"/>
              </a:rPr>
              <a:t> </a:t>
            </a:r>
            <a:r>
              <a:rPr lang="ru-RU" altLang="ru-RU" sz="1200" dirty="0" err="1" smtClean="0">
                <a:latin typeface="GHEA Grapalat" pitchFamily="50" charset="0"/>
              </a:rPr>
              <a:t>օգտվողների</a:t>
            </a:r>
            <a:r>
              <a:rPr lang="ru-RU" altLang="ru-RU" sz="1200" dirty="0" smtClean="0">
                <a:latin typeface="GHEA Grapalat" pitchFamily="50" charset="0"/>
              </a:rPr>
              <a:t> </a:t>
            </a:r>
            <a:r>
              <a:rPr lang="ru-RU" altLang="ru-RU" sz="1200" dirty="0" err="1" smtClean="0">
                <a:latin typeface="GHEA Grapalat" pitchFamily="50" charset="0"/>
              </a:rPr>
              <a:t>քանակը</a:t>
            </a:r>
            <a:r>
              <a:rPr lang="fr-FR" altLang="ru-RU" sz="1200" dirty="0" smtClean="0">
                <a:latin typeface="GHEA Grapalat" pitchFamily="50" charset="0"/>
              </a:rPr>
              <a:t>, </a:t>
            </a:r>
            <a:r>
              <a:rPr lang="ru-RU" altLang="ru-RU" sz="1200" dirty="0" err="1" smtClean="0">
                <a:latin typeface="GHEA Grapalat" pitchFamily="50" charset="0"/>
              </a:rPr>
              <a:t>արդիականացնել</a:t>
            </a:r>
            <a:r>
              <a:rPr lang="ru-RU" altLang="ru-RU" sz="1200" dirty="0" smtClean="0">
                <a:latin typeface="GHEA Grapalat" pitchFamily="50" charset="0"/>
              </a:rPr>
              <a:t> </a:t>
            </a:r>
            <a:r>
              <a:rPr lang="ru-RU" altLang="ru-RU" sz="1200" dirty="0" err="1" smtClean="0">
                <a:latin typeface="GHEA Grapalat" pitchFamily="50" charset="0"/>
              </a:rPr>
              <a:t>գոյություն</a:t>
            </a:r>
            <a:r>
              <a:rPr lang="ru-RU" altLang="ru-RU" sz="1200" dirty="0" smtClean="0">
                <a:latin typeface="GHEA Grapalat" pitchFamily="50" charset="0"/>
              </a:rPr>
              <a:t> </a:t>
            </a:r>
            <a:r>
              <a:rPr lang="ru-RU" altLang="ru-RU" sz="1200" dirty="0" err="1" smtClean="0">
                <a:latin typeface="GHEA Grapalat" pitchFamily="50" charset="0"/>
              </a:rPr>
              <a:t>ունեցող</a:t>
            </a:r>
            <a:r>
              <a:rPr lang="ru-RU" altLang="ru-RU" sz="1200" dirty="0" smtClean="0">
                <a:latin typeface="GHEA Grapalat" pitchFamily="50" charset="0"/>
              </a:rPr>
              <a:t> ծրագրային </a:t>
            </a:r>
            <a:r>
              <a:rPr lang="ru-RU" altLang="ru-RU" sz="1200" dirty="0" err="1" smtClean="0">
                <a:latin typeface="GHEA Grapalat" pitchFamily="50" charset="0"/>
              </a:rPr>
              <a:t>փաթեթը</a:t>
            </a:r>
            <a:r>
              <a:rPr lang="ru-RU" altLang="ru-RU" sz="1200" dirty="0" smtClean="0">
                <a:latin typeface="GHEA Grapalat" pitchFamily="50" charset="0"/>
              </a:rPr>
              <a:t> և </a:t>
            </a:r>
            <a:r>
              <a:rPr lang="ru-RU" altLang="ru-RU" sz="1200" dirty="0" err="1" smtClean="0">
                <a:latin typeface="GHEA Grapalat" pitchFamily="50" charset="0"/>
              </a:rPr>
              <a:t>ստեղծել</a:t>
            </a:r>
            <a:r>
              <a:rPr lang="ru-RU" altLang="ru-RU" sz="1200" dirty="0" smtClean="0">
                <a:latin typeface="GHEA Grapalat" pitchFamily="50" charset="0"/>
              </a:rPr>
              <a:t> </a:t>
            </a:r>
            <a:r>
              <a:rPr lang="ru-RU" altLang="ru-RU" sz="1200" dirty="0" err="1" smtClean="0">
                <a:latin typeface="GHEA Grapalat" pitchFamily="50" charset="0"/>
              </a:rPr>
              <a:t>հարևան</a:t>
            </a:r>
            <a:r>
              <a:rPr lang="ru-RU" altLang="ru-RU" sz="1200" dirty="0" smtClean="0">
                <a:latin typeface="GHEA Grapalat" pitchFamily="50" charset="0"/>
              </a:rPr>
              <a:t> </a:t>
            </a:r>
            <a:r>
              <a:rPr lang="ru-RU" altLang="ru-RU" sz="1200" dirty="0" err="1" smtClean="0">
                <a:latin typeface="GHEA Grapalat" pitchFamily="50" charset="0"/>
              </a:rPr>
              <a:t>երկրների</a:t>
            </a:r>
            <a:r>
              <a:rPr lang="fr-FR" altLang="ru-RU" sz="1200" dirty="0" smtClean="0">
                <a:latin typeface="GHEA Grapalat" pitchFamily="50" charset="0"/>
              </a:rPr>
              <a:t> SCADA </a:t>
            </a:r>
            <a:r>
              <a:rPr lang="ru-RU" altLang="ru-RU" sz="1200" dirty="0" err="1" smtClean="0">
                <a:latin typeface="GHEA Grapalat" pitchFamily="50" charset="0"/>
              </a:rPr>
              <a:t>համակարգերի</a:t>
            </a:r>
            <a:r>
              <a:rPr lang="ru-RU" altLang="ru-RU" sz="1200" dirty="0" smtClean="0">
                <a:latin typeface="GHEA Grapalat" pitchFamily="50" charset="0"/>
              </a:rPr>
              <a:t> հետ </a:t>
            </a:r>
            <a:r>
              <a:rPr lang="ru-RU" altLang="ru-RU" sz="1200" dirty="0" err="1" smtClean="0">
                <a:latin typeface="GHEA Grapalat" pitchFamily="50" charset="0"/>
              </a:rPr>
              <a:t>տվյալների</a:t>
            </a:r>
            <a:r>
              <a:rPr lang="ru-RU" altLang="ru-RU" sz="1200" dirty="0" smtClean="0">
                <a:latin typeface="GHEA Grapalat" pitchFamily="50" charset="0"/>
              </a:rPr>
              <a:t> </a:t>
            </a:r>
            <a:r>
              <a:rPr lang="ru-RU" altLang="ru-RU" sz="1200" dirty="0" err="1" smtClean="0">
                <a:latin typeface="GHEA Grapalat" pitchFamily="50" charset="0"/>
              </a:rPr>
              <a:t>միջսերվերային</a:t>
            </a:r>
            <a:r>
              <a:rPr lang="ru-RU" altLang="ru-RU" sz="1200" dirty="0" smtClean="0">
                <a:latin typeface="GHEA Grapalat" pitchFamily="50" charset="0"/>
              </a:rPr>
              <a:t> </a:t>
            </a:r>
            <a:r>
              <a:rPr lang="ru-RU" altLang="ru-RU" sz="1200" dirty="0" err="1" smtClean="0">
                <a:latin typeface="GHEA Grapalat" pitchFamily="50" charset="0"/>
              </a:rPr>
              <a:t>փոխանակման</a:t>
            </a:r>
            <a:r>
              <a:rPr lang="ru-RU" altLang="ru-RU" sz="1200" dirty="0" smtClean="0">
                <a:latin typeface="GHEA Grapalat" pitchFamily="50" charset="0"/>
              </a:rPr>
              <a:t> </a:t>
            </a:r>
            <a:r>
              <a:rPr lang="ru-RU" altLang="ru-RU" sz="1200" dirty="0" err="1" smtClean="0">
                <a:latin typeface="GHEA Grapalat" pitchFamily="50" charset="0"/>
              </a:rPr>
              <a:t>հնարավորություն</a:t>
            </a:r>
            <a:r>
              <a:rPr lang="fr-FR" altLang="ru-RU" sz="1200" dirty="0" smtClean="0">
                <a:latin typeface="GHEA Grapalat" pitchFamily="50" charset="0"/>
              </a:rPr>
              <a:t>, ինչպես նաև ծրագրի շրջանակներում </a:t>
            </a:r>
            <a:r>
              <a:rPr lang="ru-RU" altLang="ru-RU" sz="1200" dirty="0" smtClean="0">
                <a:latin typeface="GHEA Grapalat" pitchFamily="50" charset="0"/>
              </a:rPr>
              <a:t>նախատեսվում է</a:t>
            </a:r>
            <a:r>
              <a:rPr lang="hy-AM" altLang="ru-RU" sz="1200" dirty="0" smtClean="0">
                <a:latin typeface="GHEA Grapalat" pitchFamily="50" charset="0"/>
              </a:rPr>
              <a:t> կառուցել էլեկտրաէներգետիկ համակարգի պահուստային կառավարման կենտրոն</a:t>
            </a:r>
            <a:r>
              <a:rPr lang="fr-FR" altLang="ru-RU" sz="1200" dirty="0" smtClean="0">
                <a:latin typeface="GHEA Grapalat" pitchFamily="50" charset="0"/>
              </a:rPr>
              <a:t>, </a:t>
            </a:r>
            <a:r>
              <a:rPr lang="ru-RU" altLang="ru-RU" sz="1200" dirty="0" smtClean="0">
                <a:latin typeface="GHEA Grapalat" pitchFamily="50" charset="0"/>
              </a:rPr>
              <a:t>որը</a:t>
            </a:r>
            <a:r>
              <a:rPr lang="hy-AM" altLang="ru-RU" sz="1200" dirty="0" smtClean="0">
                <a:latin typeface="GHEA Grapalat" pitchFamily="50" charset="0"/>
              </a:rPr>
              <a:t> կարևոր է հատկապես այն պարագայում, երբ առաջնային կարգավարական կենտրոնը (որը տեղակայված է Երևանի կենտրոնում) բնական աղետների, </a:t>
            </a:r>
            <a:r>
              <a:rPr lang="hy-AM" altLang="ru-RU" sz="1200" dirty="0">
                <a:solidFill>
                  <a:prstClr val="black"/>
                </a:solidFill>
                <a:latin typeface="GHEA Grapalat" pitchFamily="50" charset="0"/>
              </a:rPr>
              <a:t>պատերազմական իրավիճակների կամ տեխնիկական պատճառներով խափանվում է և անհրաժեշտ է ապահովել էլեկտրաէներգետիկական համակարգի վերահսկողությունն ու շարունակական կառավարումը: Միջոցառման</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նպատակն</a:t>
            </a:r>
            <a:r>
              <a:rPr lang="ru-RU" altLang="ru-RU" sz="1200" dirty="0">
                <a:solidFill>
                  <a:prstClr val="black"/>
                </a:solidFill>
                <a:latin typeface="GHEA Grapalat" pitchFamily="50" charset="0"/>
              </a:rPr>
              <a:t> է </a:t>
            </a:r>
            <a:r>
              <a:rPr lang="ru-RU" altLang="ru-RU" sz="1200" dirty="0" err="1">
                <a:solidFill>
                  <a:prstClr val="black"/>
                </a:solidFill>
                <a:latin typeface="GHEA Grapalat" pitchFamily="50" charset="0"/>
              </a:rPr>
              <a:t>բարձրացնել</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ստացվող</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տվյալների</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ճշգրտությունը</a:t>
            </a:r>
            <a:r>
              <a:rPr lang="fr-FR"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էներգահամակարգի</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կարգավարման</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հուսալիությունը</a:t>
            </a:r>
            <a:r>
              <a:rPr lang="fr-FR" altLang="ru-RU" sz="1200" dirty="0">
                <a:solidFill>
                  <a:prstClr val="black"/>
                </a:solidFill>
                <a:latin typeface="GHEA Grapalat" pitchFamily="50" charset="0"/>
              </a:rPr>
              <a:t>, </a:t>
            </a:r>
            <a:r>
              <a:rPr lang="ru-RU" altLang="ru-RU" sz="1200" dirty="0">
                <a:solidFill>
                  <a:prstClr val="black"/>
                </a:solidFill>
                <a:latin typeface="GHEA Grapalat" pitchFamily="50" charset="0"/>
              </a:rPr>
              <a:t>ԷԷՀՕ</a:t>
            </a:r>
            <a:r>
              <a:rPr lang="fr-FR" altLang="ru-RU" sz="1200" dirty="0">
                <a:solidFill>
                  <a:prstClr val="black"/>
                </a:solidFill>
                <a:latin typeface="GHEA Grapalat" pitchFamily="50" charset="0"/>
              </a:rPr>
              <a:t>-</a:t>
            </a:r>
            <a:r>
              <a:rPr lang="ru-RU" altLang="ru-RU" sz="1200" dirty="0">
                <a:solidFill>
                  <a:prstClr val="black"/>
                </a:solidFill>
                <a:latin typeface="GHEA Grapalat" pitchFamily="50" charset="0"/>
              </a:rPr>
              <a:t>ի </a:t>
            </a:r>
            <a:r>
              <a:rPr lang="ru-RU" altLang="ru-RU" sz="1200" dirty="0" err="1">
                <a:solidFill>
                  <a:prstClr val="black"/>
                </a:solidFill>
                <a:latin typeface="GHEA Grapalat" pitchFamily="50" charset="0"/>
              </a:rPr>
              <a:t>տեխնիկական</a:t>
            </a:r>
            <a:r>
              <a:rPr lang="fr-FR"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ֆինանսական</a:t>
            </a:r>
            <a:r>
              <a:rPr lang="ru-RU" altLang="ru-RU" sz="1200" dirty="0">
                <a:solidFill>
                  <a:prstClr val="black"/>
                </a:solidFill>
                <a:latin typeface="GHEA Grapalat" pitchFamily="50" charset="0"/>
              </a:rPr>
              <a:t> և </a:t>
            </a:r>
            <a:r>
              <a:rPr lang="ru-RU" altLang="ru-RU" sz="1200" dirty="0" err="1">
                <a:solidFill>
                  <a:prstClr val="black"/>
                </a:solidFill>
                <a:latin typeface="GHEA Grapalat" pitchFamily="50" charset="0"/>
              </a:rPr>
              <a:t>գործառնական</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կարողությունները</a:t>
            </a:r>
            <a:r>
              <a:rPr lang="fr-FR"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ինչը</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կնպաստի</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էներգահամակարգի</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հուսալի</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աշխատանքին</a:t>
            </a:r>
            <a:r>
              <a:rPr lang="fr-FR"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կորուստների</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նվազեցմանը</a:t>
            </a:r>
            <a:r>
              <a:rPr lang="fr-FR"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անխափան</a:t>
            </a:r>
            <a:r>
              <a:rPr lang="ru-RU" altLang="ru-RU" sz="1200" dirty="0">
                <a:solidFill>
                  <a:prstClr val="black"/>
                </a:solidFill>
                <a:latin typeface="GHEA Grapalat" pitchFamily="50" charset="0"/>
              </a:rPr>
              <a:t> </a:t>
            </a:r>
            <a:r>
              <a:rPr lang="ru-RU" altLang="ru-RU" sz="1200" dirty="0" err="1">
                <a:solidFill>
                  <a:prstClr val="black"/>
                </a:solidFill>
                <a:latin typeface="GHEA Grapalat" pitchFamily="50" charset="0"/>
              </a:rPr>
              <a:t>էլեկտրամատակարարմանը</a:t>
            </a:r>
            <a:r>
              <a:rPr lang="fr-FR" altLang="ru-RU" sz="1200" dirty="0">
                <a:solidFill>
                  <a:prstClr val="black"/>
                </a:solidFill>
                <a:latin typeface="GHEA Grapalat" pitchFamily="50" charset="0"/>
              </a:rPr>
              <a:t>:</a:t>
            </a:r>
            <a:endParaRPr lang="ru-RU" altLang="ru-RU" sz="1200" dirty="0">
              <a:solidFill>
                <a:prstClr val="black"/>
              </a:solidFill>
              <a:latin typeface="GHEA Grapalat" pitchFamily="50" charset="0"/>
            </a:endParaRPr>
          </a:p>
          <a:p>
            <a:pPr marL="0" lvl="0" indent="0" algn="just">
              <a:buNone/>
            </a:pPr>
            <a:r>
              <a:rPr lang="hy-AM" altLang="ru-RU" sz="1400" b="1" dirty="0" smtClean="0">
                <a:solidFill>
                  <a:prstClr val="black"/>
                </a:solidFill>
                <a:latin typeface="GHEA Grapalat" pitchFamily="50" charset="0"/>
              </a:rPr>
              <a:t>ՖԻՆԱՆՍԱԿԱՆ ՑՈՒՑԱՆԻՇՆԵՐԸ</a:t>
            </a:r>
            <a:endParaRPr lang="ru-RU" altLang="ru-RU" sz="1400" b="1" dirty="0">
              <a:solidFill>
                <a:prstClr val="black"/>
              </a:solidFill>
              <a:latin typeface="GHEA Grapalat" pitchFamily="50" charset="0"/>
            </a:endParaRPr>
          </a:p>
          <a:p>
            <a:pPr marL="0" lvl="0" indent="0" algn="just">
              <a:buNone/>
            </a:pPr>
            <a:r>
              <a:rPr lang="hy-AM" altLang="ru-RU" sz="1200" dirty="0" smtClean="0">
                <a:solidFill>
                  <a:prstClr val="black"/>
                </a:solidFill>
                <a:latin typeface="GHEA Grapalat" pitchFamily="50" charset="0"/>
              </a:rPr>
              <a:t>2019թ</a:t>
            </a:r>
            <a:r>
              <a:rPr lang="hy-AM" altLang="ru-RU" sz="1200" dirty="0">
                <a:solidFill>
                  <a:prstClr val="black"/>
                </a:solidFill>
                <a:latin typeface="GHEA Grapalat" pitchFamily="50" charset="0"/>
              </a:rPr>
              <a:t>. </a:t>
            </a:r>
            <a:r>
              <a:rPr lang="hy-AM" altLang="ru-RU" sz="1200" dirty="0" smtClean="0">
                <a:solidFill>
                  <a:prstClr val="black"/>
                </a:solidFill>
                <a:latin typeface="GHEA Grapalat" pitchFamily="50" charset="0"/>
              </a:rPr>
              <a:t>– </a:t>
            </a:r>
            <a:r>
              <a:rPr lang="ru-RU" altLang="ru-RU" sz="1200" dirty="0">
                <a:solidFill>
                  <a:prstClr val="black"/>
                </a:solidFill>
                <a:latin typeface="GHEA Grapalat" pitchFamily="50" charset="0"/>
              </a:rPr>
              <a:t>2,315.6</a:t>
            </a:r>
            <a:r>
              <a:rPr lang="hy-AM" altLang="ru-RU" sz="1200" dirty="0">
                <a:solidFill>
                  <a:prstClr val="black"/>
                </a:solidFill>
                <a:latin typeface="GHEA Grapalat" pitchFamily="50" charset="0"/>
              </a:rPr>
              <a:t> մլն դրամ</a:t>
            </a:r>
          </a:p>
          <a:p>
            <a:pPr marL="0" lvl="0" indent="0" algn="just">
              <a:buNone/>
            </a:pPr>
            <a:r>
              <a:rPr lang="hy-AM" altLang="ru-RU" sz="1200" dirty="0">
                <a:solidFill>
                  <a:prstClr val="black"/>
                </a:solidFill>
                <a:latin typeface="GHEA Grapalat" pitchFamily="50" charset="0"/>
              </a:rPr>
              <a:t>2020թ. </a:t>
            </a:r>
            <a:r>
              <a:rPr lang="hy-AM" altLang="ru-RU" sz="1200" dirty="0" smtClean="0">
                <a:solidFill>
                  <a:prstClr val="black"/>
                </a:solidFill>
                <a:latin typeface="GHEA Grapalat" pitchFamily="50" charset="0"/>
              </a:rPr>
              <a:t>- </a:t>
            </a:r>
            <a:r>
              <a:rPr lang="ru-RU" altLang="ru-RU" sz="1200" dirty="0">
                <a:solidFill>
                  <a:prstClr val="black"/>
                </a:solidFill>
                <a:latin typeface="GHEA Grapalat" pitchFamily="50" charset="0"/>
              </a:rPr>
              <a:t>761.4</a:t>
            </a:r>
            <a:r>
              <a:rPr lang="hy-AM" altLang="ru-RU" sz="1200" dirty="0">
                <a:solidFill>
                  <a:prstClr val="black"/>
                </a:solidFill>
                <a:latin typeface="GHEA Grapalat" pitchFamily="50" charset="0"/>
              </a:rPr>
              <a:t> մլն դրամ</a:t>
            </a:r>
          </a:p>
          <a:p>
            <a:pPr marL="0" lvl="0" indent="0" algn="just">
              <a:buNone/>
            </a:pPr>
            <a:r>
              <a:rPr lang="hy-AM" altLang="ru-RU" sz="1200" dirty="0">
                <a:solidFill>
                  <a:prstClr val="black"/>
                </a:solidFill>
                <a:latin typeface="GHEA Grapalat" pitchFamily="50" charset="0"/>
              </a:rPr>
              <a:t>2021թ. </a:t>
            </a:r>
            <a:r>
              <a:rPr lang="hy-AM" altLang="ru-RU" sz="1200" dirty="0" smtClean="0">
                <a:solidFill>
                  <a:prstClr val="black"/>
                </a:solidFill>
                <a:latin typeface="GHEA Grapalat" pitchFamily="50" charset="0"/>
              </a:rPr>
              <a:t>- </a:t>
            </a:r>
            <a:r>
              <a:rPr lang="ru-RU" altLang="ru-RU" sz="1200" dirty="0">
                <a:solidFill>
                  <a:prstClr val="black"/>
                </a:solidFill>
                <a:latin typeface="GHEA Grapalat" pitchFamily="50" charset="0"/>
              </a:rPr>
              <a:t>636</a:t>
            </a:r>
            <a:r>
              <a:rPr lang="hy-AM" altLang="ru-RU" sz="1200" dirty="0">
                <a:solidFill>
                  <a:prstClr val="black"/>
                </a:solidFill>
                <a:latin typeface="GHEA Grapalat" pitchFamily="50" charset="0"/>
              </a:rPr>
              <a:t>.</a:t>
            </a:r>
            <a:r>
              <a:rPr lang="ru-RU" altLang="ru-RU" sz="1200" dirty="0">
                <a:solidFill>
                  <a:prstClr val="black"/>
                </a:solidFill>
                <a:latin typeface="GHEA Grapalat" pitchFamily="50" charset="0"/>
              </a:rPr>
              <a:t>1</a:t>
            </a:r>
            <a:r>
              <a:rPr lang="hy-AM" altLang="ru-RU" sz="1200" dirty="0">
                <a:solidFill>
                  <a:prstClr val="black"/>
                </a:solidFill>
                <a:latin typeface="GHEA Grapalat" pitchFamily="50" charset="0"/>
              </a:rPr>
              <a:t> մլն </a:t>
            </a:r>
            <a:r>
              <a:rPr lang="hy-AM" altLang="ru-RU" sz="1200" dirty="0" smtClean="0">
                <a:solidFill>
                  <a:prstClr val="black"/>
                </a:solidFill>
                <a:latin typeface="GHEA Grapalat" pitchFamily="50" charset="0"/>
              </a:rPr>
              <a:t>դրամ</a:t>
            </a:r>
          </a:p>
          <a:p>
            <a:pPr marL="0" indent="0" algn="just">
              <a:buNone/>
            </a:pPr>
            <a:r>
              <a:rPr lang="hy-AM" altLang="ru-RU" sz="1200" dirty="0" smtClean="0">
                <a:solidFill>
                  <a:prstClr val="black"/>
                </a:solidFill>
                <a:latin typeface="GHEA Grapalat" pitchFamily="50" charset="0"/>
              </a:rPr>
              <a:t>2022թ</a:t>
            </a:r>
            <a:r>
              <a:rPr lang="hy-AM" altLang="ru-RU" sz="1200" dirty="0">
                <a:solidFill>
                  <a:prstClr val="black"/>
                </a:solidFill>
                <a:latin typeface="GHEA Grapalat" pitchFamily="50" charset="0"/>
              </a:rPr>
              <a:t>. - </a:t>
            </a:r>
            <a:r>
              <a:rPr lang="ru-RU" altLang="ru-RU" sz="1200" dirty="0" smtClean="0">
                <a:solidFill>
                  <a:prstClr val="black"/>
                </a:solidFill>
                <a:latin typeface="GHEA Grapalat" pitchFamily="50" charset="0"/>
              </a:rPr>
              <a:t>6</a:t>
            </a:r>
            <a:r>
              <a:rPr lang="hy-AM" altLang="ru-RU" sz="1200" dirty="0" smtClean="0">
                <a:solidFill>
                  <a:prstClr val="black"/>
                </a:solidFill>
                <a:latin typeface="GHEA Grapalat" pitchFamily="50" charset="0"/>
              </a:rPr>
              <a:t>99.5 </a:t>
            </a:r>
            <a:r>
              <a:rPr lang="hy-AM" altLang="ru-RU" sz="1200" dirty="0">
                <a:solidFill>
                  <a:prstClr val="black"/>
                </a:solidFill>
                <a:latin typeface="GHEA Grapalat" pitchFamily="50" charset="0"/>
              </a:rPr>
              <a:t>մլն դրամ</a:t>
            </a:r>
          </a:p>
          <a:p>
            <a:pPr marL="0" lvl="0" indent="0" algn="just">
              <a:buNone/>
            </a:pPr>
            <a:endParaRPr lang="hy-AM" altLang="ru-RU" sz="1400" dirty="0">
              <a:solidFill>
                <a:prstClr val="black"/>
              </a:solidFill>
              <a:latin typeface="GHEA Grapalat" pitchFamily="50" charset="0"/>
            </a:endParaRPr>
          </a:p>
          <a:p>
            <a:pPr marL="0" indent="0" algn="just">
              <a:buNone/>
            </a:pPr>
            <a:endParaRPr lang="hy-AM" altLang="ru-RU" sz="1400" b="1" dirty="0">
              <a:latin typeface="GHEA Grapalat" pitchFamily="50" charset="0"/>
            </a:endParaRPr>
          </a:p>
        </p:txBody>
      </p:sp>
      <p:sp>
        <p:nvSpPr>
          <p:cNvPr id="18434" name="Title 1"/>
          <p:cNvSpPr>
            <a:spLocks noGrp="1"/>
          </p:cNvSpPr>
          <p:nvPr>
            <p:ph type="title"/>
          </p:nvPr>
        </p:nvSpPr>
        <p:spPr>
          <a:xfrm>
            <a:off x="457200" y="274638"/>
            <a:ext cx="8219256" cy="346050"/>
          </a:xfrm>
        </p:spPr>
        <p:txBody>
          <a:bodyPr/>
          <a:lstStyle/>
          <a:p>
            <a:r>
              <a:rPr lang="ru-RU" altLang="ru-RU" sz="1400" dirty="0" smtClean="0">
                <a:latin typeface="GHEA Grapalat" pitchFamily="50" charset="0"/>
              </a:rPr>
              <a:t>ՀՀ ՏԿԵՆ 2022թ. ԲՅՈՒՋԵՏԱՅԻՆ ԾՐԱԳՐԻ/ՄԻՋՈՑԱՌՈՒՄ </a:t>
            </a:r>
            <a:r>
              <a:rPr lang="en-US" altLang="ru-RU" sz="1400" dirty="0" smtClean="0">
                <a:latin typeface="GHEA Grapalat" pitchFamily="50" charset="0"/>
              </a:rPr>
              <a:t>1167</a:t>
            </a:r>
            <a:r>
              <a:rPr lang="ru-RU" altLang="ru-RU" sz="1400" dirty="0" smtClean="0">
                <a:latin typeface="GHEA Grapalat" pitchFamily="50" charset="0"/>
              </a:rPr>
              <a:t>/42007</a:t>
            </a:r>
            <a:endParaRPr lang="en-US" altLang="ru-RU" sz="1400" dirty="0" smtClean="0"/>
          </a:p>
        </p:txBody>
      </p:sp>
      <p:sp>
        <p:nvSpPr>
          <p:cNvPr id="2" name="Номер слайда 1"/>
          <p:cNvSpPr>
            <a:spLocks noGrp="1"/>
          </p:cNvSpPr>
          <p:nvPr>
            <p:ph type="sldNum" sz="quarter" idx="12"/>
          </p:nvPr>
        </p:nvSpPr>
        <p:spPr>
          <a:xfrm>
            <a:off x="8534400" y="6407944"/>
            <a:ext cx="478632" cy="365125"/>
          </a:xfrm>
        </p:spPr>
        <p:txBody>
          <a:bodyPr/>
          <a:lstStyle/>
          <a:p>
            <a:fld id="{B6F15528-21DE-4FAA-801E-634DDDAF4B2B}" type="slidenum">
              <a:rPr lang="en-US" smtClean="0"/>
              <a:pPr/>
              <a:t>121</a:t>
            </a:fld>
            <a:endParaRPr lang="en-US" dirty="0"/>
          </a:p>
        </p:txBody>
      </p:sp>
    </p:spTree>
    <p:extLst>
      <p:ext uri="{BB962C8B-B14F-4D97-AF65-F5344CB8AC3E}">
        <p14:creationId xmlns:p14="http://schemas.microsoft.com/office/powerpoint/2010/main" val="67475102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a:xfrm>
            <a:off x="539750" y="685801"/>
            <a:ext cx="8229600" cy="5410200"/>
          </a:xfrm>
        </p:spPr>
        <p:txBody>
          <a:bodyPr/>
          <a:lstStyle/>
          <a:p>
            <a:pPr marL="0" indent="0" algn="just">
              <a:buNone/>
            </a:pPr>
            <a:r>
              <a:rPr lang="ru-RU" altLang="ru-RU" sz="1200" b="1" dirty="0" smtClean="0">
                <a:latin typeface="GHEA Grapalat" pitchFamily="50" charset="0"/>
              </a:rPr>
              <a:t>ՄԻՋՈՑԱՌՈՒՄՆԵՐԻ ԱՆՎԱՆՈՒՄՆԵՐԸ </a:t>
            </a:r>
          </a:p>
          <a:p>
            <a:pPr marL="0" indent="0" algn="just">
              <a:buNone/>
            </a:pPr>
            <a:r>
              <a:rPr lang="ru-RU" altLang="ru-RU" sz="1200" dirty="0" err="1" smtClean="0">
                <a:latin typeface="GHEA Grapalat" pitchFamily="50" charset="0"/>
              </a:rPr>
              <a:t>Գերմանիայի</a:t>
            </a:r>
            <a:r>
              <a:rPr lang="ru-RU" altLang="ru-RU" sz="1200" dirty="0" smtClean="0">
                <a:latin typeface="GHEA Grapalat" pitchFamily="50" charset="0"/>
              </a:rPr>
              <a:t> զարգացման </a:t>
            </a:r>
            <a:r>
              <a:rPr lang="ru-RU" altLang="ru-RU" sz="1200" dirty="0" err="1" smtClean="0">
                <a:latin typeface="GHEA Grapalat" pitchFamily="50" charset="0"/>
              </a:rPr>
              <a:t>վարկերի</a:t>
            </a:r>
            <a:r>
              <a:rPr lang="ru-RU" altLang="ru-RU" sz="1200" dirty="0" smtClean="0">
                <a:latin typeface="GHEA Grapalat" pitchFamily="50" charset="0"/>
              </a:rPr>
              <a:t> բանկի (KFW) աջակցությամբ իրականացվող «</a:t>
            </a:r>
            <a:r>
              <a:rPr lang="ru-RU" altLang="ru-RU" sz="1200" dirty="0" err="1" smtClean="0">
                <a:latin typeface="GHEA Grapalat" pitchFamily="50" charset="0"/>
              </a:rPr>
              <a:t>Կովկասյան</a:t>
            </a:r>
            <a:r>
              <a:rPr lang="ru-RU" altLang="ru-RU" sz="1200" dirty="0" smtClean="0">
                <a:latin typeface="GHEA Grapalat" pitchFamily="50" charset="0"/>
              </a:rPr>
              <a:t> </a:t>
            </a:r>
            <a:r>
              <a:rPr lang="ru-RU" altLang="ru-RU" sz="1200" dirty="0" err="1" smtClean="0">
                <a:latin typeface="GHEA Grapalat" pitchFamily="50" charset="0"/>
              </a:rPr>
              <a:t>էլեկտրահաղորդման</a:t>
            </a:r>
            <a:r>
              <a:rPr lang="ru-RU" altLang="ru-RU" sz="1200" dirty="0" smtClean="0">
                <a:latin typeface="GHEA Grapalat" pitchFamily="50" charset="0"/>
              </a:rPr>
              <a:t> </a:t>
            </a:r>
            <a:r>
              <a:rPr lang="ru-RU" altLang="ru-RU" sz="1200" dirty="0" err="1" smtClean="0">
                <a:latin typeface="GHEA Grapalat" pitchFamily="50" charset="0"/>
              </a:rPr>
              <a:t>ցանց</a:t>
            </a:r>
            <a:r>
              <a:rPr lang="ru-RU" altLang="ru-RU" sz="1200" dirty="0" smtClean="0">
                <a:latin typeface="GHEA Grapalat" pitchFamily="50" charset="0"/>
              </a:rPr>
              <a:t> I» </a:t>
            </a:r>
            <a:r>
              <a:rPr lang="ru-RU" altLang="ru-RU" sz="1200" dirty="0" err="1" smtClean="0">
                <a:latin typeface="GHEA Grapalat" pitchFamily="50" charset="0"/>
              </a:rPr>
              <a:t>Հայաստան-Վրաստան</a:t>
            </a:r>
            <a:r>
              <a:rPr lang="ru-RU" altLang="ru-RU" sz="1200" dirty="0" smtClean="0">
                <a:latin typeface="GHEA Grapalat" pitchFamily="50" charset="0"/>
              </a:rPr>
              <a:t> </a:t>
            </a:r>
            <a:r>
              <a:rPr lang="ru-RU" altLang="ru-RU" sz="1200" dirty="0" err="1" smtClean="0">
                <a:latin typeface="GHEA Grapalat" pitchFamily="50" charset="0"/>
              </a:rPr>
              <a:t>հաղորդիչ</a:t>
            </a:r>
            <a:r>
              <a:rPr lang="ru-RU" altLang="ru-RU" sz="1200" dirty="0" smtClean="0">
                <a:latin typeface="GHEA Grapalat" pitchFamily="50" charset="0"/>
              </a:rPr>
              <a:t> </a:t>
            </a:r>
            <a:r>
              <a:rPr lang="ru-RU" altLang="ru-RU" sz="1200" dirty="0" err="1" smtClean="0">
                <a:latin typeface="GHEA Grapalat" pitchFamily="50" charset="0"/>
              </a:rPr>
              <a:t>գիծ</a:t>
            </a:r>
            <a:r>
              <a:rPr lang="ru-RU" altLang="ru-RU" sz="1200" dirty="0" smtClean="0">
                <a:latin typeface="GHEA Grapalat" pitchFamily="50" charset="0"/>
              </a:rPr>
              <a:t>/</a:t>
            </a:r>
            <a:r>
              <a:rPr lang="ru-RU" altLang="ru-RU" sz="1200" dirty="0" err="1" smtClean="0">
                <a:latin typeface="GHEA Grapalat" pitchFamily="50" charset="0"/>
              </a:rPr>
              <a:t>ենթակայանների</a:t>
            </a:r>
            <a:r>
              <a:rPr lang="ru-RU" altLang="ru-RU" sz="1200" dirty="0" smtClean="0">
                <a:latin typeface="GHEA Grapalat" pitchFamily="50" charset="0"/>
              </a:rPr>
              <a:t> </a:t>
            </a:r>
            <a:r>
              <a:rPr lang="ru-RU" altLang="ru-RU" sz="1200" dirty="0" err="1" smtClean="0">
                <a:latin typeface="GHEA Grapalat" pitchFamily="50" charset="0"/>
              </a:rPr>
              <a:t>դրամաշնորհային</a:t>
            </a:r>
            <a:r>
              <a:rPr lang="ru-RU" altLang="ru-RU" sz="1200" dirty="0" smtClean="0">
                <a:latin typeface="GHEA Grapalat" pitchFamily="50" charset="0"/>
              </a:rPr>
              <a:t> </a:t>
            </a:r>
            <a:r>
              <a:rPr lang="ru-RU" altLang="ru-RU" sz="1200" dirty="0" err="1" smtClean="0">
                <a:latin typeface="GHEA Grapalat" pitchFamily="50" charset="0"/>
              </a:rPr>
              <a:t>ծրագրի</a:t>
            </a:r>
            <a:r>
              <a:rPr lang="ru-RU" altLang="ru-RU" sz="1200" dirty="0" smtClean="0">
                <a:latin typeface="GHEA Grapalat" pitchFamily="50" charset="0"/>
              </a:rPr>
              <a:t> </a:t>
            </a:r>
            <a:r>
              <a:rPr lang="ru-RU" altLang="ru-RU" sz="1200" dirty="0" err="1" smtClean="0">
                <a:latin typeface="GHEA Grapalat" pitchFamily="50" charset="0"/>
              </a:rPr>
              <a:t>խորհրդատվական</a:t>
            </a:r>
            <a:r>
              <a:rPr lang="ru-RU" altLang="ru-RU" sz="1200" dirty="0" smtClean="0">
                <a:latin typeface="GHEA Grapalat" pitchFamily="50" charset="0"/>
              </a:rPr>
              <a:t> և կառավարման ծառայություններ, </a:t>
            </a:r>
            <a:r>
              <a:rPr lang="ru-RU" altLang="ru-RU" sz="1200" dirty="0" err="1" smtClean="0">
                <a:latin typeface="GHEA Grapalat" pitchFamily="50" charset="0"/>
              </a:rPr>
              <a:t>Գերմանիայի</a:t>
            </a:r>
            <a:r>
              <a:rPr lang="ru-RU" altLang="ru-RU" sz="1200" dirty="0" smtClean="0">
                <a:latin typeface="GHEA Grapalat" pitchFamily="50" charset="0"/>
              </a:rPr>
              <a:t> զարգացման </a:t>
            </a:r>
            <a:r>
              <a:rPr lang="ru-RU" altLang="ru-RU" sz="1200" dirty="0" err="1" smtClean="0">
                <a:latin typeface="GHEA Grapalat" pitchFamily="50" charset="0"/>
              </a:rPr>
              <a:t>վարկերի</a:t>
            </a:r>
            <a:r>
              <a:rPr lang="ru-RU" altLang="ru-RU" sz="1200" dirty="0" smtClean="0">
                <a:latin typeface="GHEA Grapalat" pitchFamily="50" charset="0"/>
              </a:rPr>
              <a:t> բանկի (KFW) աջակցությամբ իրականացվող «</a:t>
            </a:r>
            <a:r>
              <a:rPr lang="ru-RU" altLang="ru-RU" sz="1200" dirty="0" err="1" smtClean="0">
                <a:latin typeface="GHEA Grapalat" pitchFamily="50" charset="0"/>
              </a:rPr>
              <a:t>Կովկասյան</a:t>
            </a:r>
            <a:r>
              <a:rPr lang="ru-RU" altLang="ru-RU" sz="1200" dirty="0" smtClean="0">
                <a:latin typeface="GHEA Grapalat" pitchFamily="50" charset="0"/>
              </a:rPr>
              <a:t> </a:t>
            </a:r>
            <a:r>
              <a:rPr lang="ru-RU" altLang="ru-RU" sz="1200" dirty="0" err="1" smtClean="0">
                <a:latin typeface="GHEA Grapalat" pitchFamily="50" charset="0"/>
              </a:rPr>
              <a:t>էլեկտրահաղորդման</a:t>
            </a:r>
            <a:r>
              <a:rPr lang="ru-RU" altLang="ru-RU" sz="1200" dirty="0" smtClean="0">
                <a:latin typeface="GHEA Grapalat" pitchFamily="50" charset="0"/>
              </a:rPr>
              <a:t> </a:t>
            </a:r>
            <a:r>
              <a:rPr lang="ru-RU" altLang="ru-RU" sz="1200" dirty="0" err="1" smtClean="0">
                <a:latin typeface="GHEA Grapalat" pitchFamily="50" charset="0"/>
              </a:rPr>
              <a:t>ցանց</a:t>
            </a:r>
            <a:r>
              <a:rPr lang="ru-RU" altLang="ru-RU" sz="1200" dirty="0" smtClean="0">
                <a:latin typeface="GHEA Grapalat" pitchFamily="50" charset="0"/>
              </a:rPr>
              <a:t> I» </a:t>
            </a:r>
            <a:r>
              <a:rPr lang="ru-RU" altLang="ru-RU" sz="1200" dirty="0" err="1" smtClean="0">
                <a:latin typeface="GHEA Grapalat" pitchFamily="50" charset="0"/>
              </a:rPr>
              <a:t>Հայաստան-Վրաստան</a:t>
            </a:r>
            <a:r>
              <a:rPr lang="ru-RU" altLang="ru-RU" sz="1200" dirty="0" smtClean="0">
                <a:latin typeface="GHEA Grapalat" pitchFamily="50" charset="0"/>
              </a:rPr>
              <a:t> </a:t>
            </a:r>
            <a:r>
              <a:rPr lang="ru-RU" altLang="ru-RU" sz="1200" dirty="0" err="1" smtClean="0">
                <a:latin typeface="GHEA Grapalat" pitchFamily="50" charset="0"/>
              </a:rPr>
              <a:t>հաղորդիչ</a:t>
            </a:r>
            <a:r>
              <a:rPr lang="ru-RU" altLang="ru-RU" sz="1200" dirty="0" smtClean="0">
                <a:latin typeface="GHEA Grapalat" pitchFamily="50" charset="0"/>
              </a:rPr>
              <a:t> </a:t>
            </a:r>
            <a:r>
              <a:rPr lang="ru-RU" altLang="ru-RU" sz="1200" dirty="0" err="1" smtClean="0">
                <a:latin typeface="GHEA Grapalat" pitchFamily="50" charset="0"/>
              </a:rPr>
              <a:t>գիծ</a:t>
            </a:r>
            <a:r>
              <a:rPr lang="ru-RU" altLang="ru-RU" sz="1200" dirty="0" smtClean="0">
                <a:latin typeface="GHEA Grapalat" pitchFamily="50" charset="0"/>
              </a:rPr>
              <a:t>/</a:t>
            </a:r>
            <a:r>
              <a:rPr lang="ru-RU" altLang="ru-RU" sz="1200" dirty="0" err="1" smtClean="0">
                <a:latin typeface="GHEA Grapalat" pitchFamily="50" charset="0"/>
              </a:rPr>
              <a:t>ենթակայանների</a:t>
            </a:r>
            <a:r>
              <a:rPr lang="ru-RU" altLang="ru-RU" sz="1200" dirty="0" smtClean="0">
                <a:latin typeface="GHEA Grapalat" pitchFamily="50" charset="0"/>
              </a:rPr>
              <a:t> </a:t>
            </a:r>
            <a:r>
              <a:rPr lang="ru-RU" altLang="ru-RU" sz="1200" dirty="0" err="1" smtClean="0">
                <a:latin typeface="GHEA Grapalat" pitchFamily="50" charset="0"/>
              </a:rPr>
              <a:t>դրամաշնորհային</a:t>
            </a:r>
            <a:r>
              <a:rPr lang="ru-RU" altLang="ru-RU" sz="1200" dirty="0" smtClean="0">
                <a:latin typeface="GHEA Grapalat" pitchFamily="50" charset="0"/>
              </a:rPr>
              <a:t> </a:t>
            </a:r>
            <a:r>
              <a:rPr lang="ru-RU" altLang="ru-RU" sz="1200" dirty="0" err="1" smtClean="0">
                <a:latin typeface="GHEA Grapalat" pitchFamily="50" charset="0"/>
              </a:rPr>
              <a:t>ծրագրի</a:t>
            </a:r>
            <a:r>
              <a:rPr lang="ru-RU" altLang="ru-RU" sz="1200" dirty="0" smtClean="0">
                <a:latin typeface="GHEA Grapalat" pitchFamily="50" charset="0"/>
              </a:rPr>
              <a:t> շրջանակներում իրականացվող </a:t>
            </a:r>
            <a:r>
              <a:rPr lang="ru-RU" altLang="ru-RU" sz="1200" dirty="0" err="1" smtClean="0">
                <a:latin typeface="GHEA Grapalat" pitchFamily="50" charset="0"/>
              </a:rPr>
              <a:t>ներդրումներ</a:t>
            </a:r>
            <a:r>
              <a:rPr lang="ru-RU" altLang="ru-RU" sz="1200" dirty="0" smtClean="0">
                <a:latin typeface="GHEA Grapalat" pitchFamily="50" charset="0"/>
              </a:rPr>
              <a:t>, </a:t>
            </a:r>
            <a:r>
              <a:rPr lang="ru-RU" altLang="ru-RU" sz="1200" dirty="0" err="1" smtClean="0">
                <a:latin typeface="GHEA Grapalat" pitchFamily="50" charset="0"/>
              </a:rPr>
              <a:t>Գերմանիայի</a:t>
            </a:r>
            <a:r>
              <a:rPr lang="ru-RU" altLang="ru-RU" sz="1200" dirty="0" smtClean="0">
                <a:latin typeface="GHEA Grapalat" pitchFamily="50" charset="0"/>
              </a:rPr>
              <a:t> զարգացման </a:t>
            </a:r>
            <a:r>
              <a:rPr lang="ru-RU" altLang="ru-RU" sz="1200" dirty="0" err="1" smtClean="0">
                <a:latin typeface="GHEA Grapalat" pitchFamily="50" charset="0"/>
              </a:rPr>
              <a:t>վարկերի</a:t>
            </a:r>
            <a:r>
              <a:rPr lang="ru-RU" altLang="ru-RU" sz="1200" dirty="0" smtClean="0">
                <a:latin typeface="GHEA Grapalat" pitchFamily="50" charset="0"/>
              </a:rPr>
              <a:t> բանկի (KFW) աջակցությամբ իրականացվող «</a:t>
            </a:r>
            <a:r>
              <a:rPr lang="ru-RU" altLang="ru-RU" sz="1200" dirty="0" err="1" smtClean="0">
                <a:latin typeface="GHEA Grapalat" pitchFamily="50" charset="0"/>
              </a:rPr>
              <a:t>Կովկասյան</a:t>
            </a:r>
            <a:r>
              <a:rPr lang="ru-RU" altLang="ru-RU" sz="1200" dirty="0" smtClean="0">
                <a:latin typeface="GHEA Grapalat" pitchFamily="50" charset="0"/>
              </a:rPr>
              <a:t> </a:t>
            </a:r>
            <a:r>
              <a:rPr lang="ru-RU" altLang="ru-RU" sz="1200" dirty="0" err="1" smtClean="0">
                <a:latin typeface="GHEA Grapalat" pitchFamily="50" charset="0"/>
              </a:rPr>
              <a:t>էլեկտրահաղորդման</a:t>
            </a:r>
            <a:r>
              <a:rPr lang="ru-RU" altLang="ru-RU" sz="1200" dirty="0" smtClean="0">
                <a:latin typeface="GHEA Grapalat" pitchFamily="50" charset="0"/>
              </a:rPr>
              <a:t> </a:t>
            </a:r>
            <a:r>
              <a:rPr lang="ru-RU" altLang="ru-RU" sz="1200" dirty="0" err="1" smtClean="0">
                <a:latin typeface="GHEA Grapalat" pitchFamily="50" charset="0"/>
              </a:rPr>
              <a:t>ցանց</a:t>
            </a:r>
            <a:r>
              <a:rPr lang="ru-RU" altLang="ru-RU" sz="1200" dirty="0" smtClean="0">
                <a:latin typeface="GHEA Grapalat" pitchFamily="50" charset="0"/>
              </a:rPr>
              <a:t> I» </a:t>
            </a:r>
            <a:r>
              <a:rPr lang="ru-RU" altLang="ru-RU" sz="1200" dirty="0" err="1" smtClean="0">
                <a:latin typeface="GHEA Grapalat" pitchFamily="50" charset="0"/>
              </a:rPr>
              <a:t>Հայաստան-Վրաստան</a:t>
            </a:r>
            <a:r>
              <a:rPr lang="ru-RU" altLang="ru-RU" sz="1200" dirty="0" smtClean="0">
                <a:latin typeface="GHEA Grapalat" pitchFamily="50" charset="0"/>
              </a:rPr>
              <a:t> </a:t>
            </a:r>
            <a:r>
              <a:rPr lang="ru-RU" altLang="ru-RU" sz="1200" dirty="0" err="1" smtClean="0">
                <a:latin typeface="GHEA Grapalat" pitchFamily="50" charset="0"/>
              </a:rPr>
              <a:t>հաղորդիչ</a:t>
            </a:r>
            <a:r>
              <a:rPr lang="ru-RU" altLang="ru-RU" sz="1200" dirty="0" smtClean="0">
                <a:latin typeface="GHEA Grapalat" pitchFamily="50" charset="0"/>
              </a:rPr>
              <a:t> </a:t>
            </a:r>
            <a:r>
              <a:rPr lang="ru-RU" altLang="ru-RU" sz="1200" dirty="0" err="1" smtClean="0">
                <a:latin typeface="GHEA Grapalat" pitchFamily="50" charset="0"/>
              </a:rPr>
              <a:t>գիծ</a:t>
            </a:r>
            <a:r>
              <a:rPr lang="ru-RU" altLang="ru-RU" sz="1200" dirty="0" smtClean="0">
                <a:latin typeface="GHEA Grapalat" pitchFamily="50" charset="0"/>
              </a:rPr>
              <a:t>/</a:t>
            </a:r>
            <a:r>
              <a:rPr lang="ru-RU" altLang="ru-RU" sz="1200" dirty="0" err="1" smtClean="0">
                <a:latin typeface="GHEA Grapalat" pitchFamily="50" charset="0"/>
              </a:rPr>
              <a:t>ենթակայանների</a:t>
            </a:r>
            <a:r>
              <a:rPr lang="ru-RU" altLang="ru-RU" sz="1200" dirty="0" smtClean="0">
                <a:latin typeface="GHEA Grapalat" pitchFamily="50" charset="0"/>
              </a:rPr>
              <a:t> </a:t>
            </a:r>
            <a:r>
              <a:rPr lang="ru-RU" altLang="ru-RU" sz="1200" dirty="0" err="1" smtClean="0">
                <a:latin typeface="GHEA Grapalat" pitchFamily="50" charset="0"/>
              </a:rPr>
              <a:t>վարկային</a:t>
            </a:r>
            <a:r>
              <a:rPr lang="ru-RU" altLang="ru-RU" sz="1200" dirty="0" smtClean="0">
                <a:latin typeface="GHEA Grapalat" pitchFamily="50" charset="0"/>
              </a:rPr>
              <a:t> </a:t>
            </a:r>
            <a:r>
              <a:rPr lang="ru-RU" altLang="ru-RU" sz="1200" dirty="0" err="1" smtClean="0">
                <a:latin typeface="GHEA Grapalat" pitchFamily="50" charset="0"/>
              </a:rPr>
              <a:t>ծրագրի</a:t>
            </a:r>
            <a:r>
              <a:rPr lang="ru-RU" altLang="ru-RU" sz="1200" dirty="0" smtClean="0">
                <a:latin typeface="GHEA Grapalat" pitchFamily="50" charset="0"/>
              </a:rPr>
              <a:t> շրջանակներում </a:t>
            </a:r>
            <a:r>
              <a:rPr lang="ru-RU" altLang="ru-RU" sz="1200" dirty="0" err="1" smtClean="0">
                <a:latin typeface="GHEA Grapalat" pitchFamily="50" charset="0"/>
              </a:rPr>
              <a:t>ենթավարկի</a:t>
            </a:r>
            <a:r>
              <a:rPr lang="ru-RU" altLang="ru-RU" sz="1200" dirty="0" smtClean="0">
                <a:latin typeface="GHEA Grapalat" pitchFamily="50" charset="0"/>
              </a:rPr>
              <a:t> տրամադրում «</a:t>
            </a:r>
            <a:r>
              <a:rPr lang="ru-RU" altLang="ru-RU" sz="1200" dirty="0" err="1" smtClean="0">
                <a:latin typeface="GHEA Grapalat" pitchFamily="50" charset="0"/>
              </a:rPr>
              <a:t>Բարձրավոլտ</a:t>
            </a:r>
            <a:r>
              <a:rPr lang="ru-RU" altLang="ru-RU" sz="1200" dirty="0" smtClean="0">
                <a:latin typeface="GHEA Grapalat" pitchFamily="50" charset="0"/>
              </a:rPr>
              <a:t> </a:t>
            </a:r>
            <a:r>
              <a:rPr lang="ru-RU" altLang="ru-RU" sz="1200" dirty="0" err="1" smtClean="0">
                <a:latin typeface="GHEA Grapalat" pitchFamily="50" charset="0"/>
              </a:rPr>
              <a:t>էլեկտրացանցեր</a:t>
            </a:r>
            <a:r>
              <a:rPr lang="ru-RU" altLang="ru-RU" sz="1200" dirty="0" smtClean="0">
                <a:latin typeface="GHEA Grapalat" pitchFamily="50" charset="0"/>
              </a:rPr>
              <a:t>» ՓԲԸ-ին</a:t>
            </a:r>
          </a:p>
          <a:p>
            <a:pPr marL="0" indent="0" algn="just">
              <a:buNone/>
            </a:pPr>
            <a:r>
              <a:rPr lang="ru-RU" altLang="ru-RU" sz="1200" b="1" dirty="0" smtClean="0">
                <a:latin typeface="GHEA Grapalat" pitchFamily="50" charset="0"/>
              </a:rPr>
              <a:t>ՄԻՋՈՑԱՌՈՒՄՆԵՐԻ ՆԿԱՐԱԳՐՈՒԹՅՈՒՆԸ</a:t>
            </a:r>
          </a:p>
          <a:p>
            <a:pPr marL="0" indent="0" algn="just">
              <a:buNone/>
            </a:pPr>
            <a:r>
              <a:rPr lang="ru-RU" altLang="ru-RU" sz="1200" dirty="0" err="1" smtClean="0">
                <a:latin typeface="GHEA Grapalat" pitchFamily="50" charset="0"/>
              </a:rPr>
              <a:t>Միջոցառումների</a:t>
            </a:r>
            <a:r>
              <a:rPr lang="ru-RU" altLang="ru-RU" sz="1200" dirty="0" smtClean="0">
                <a:latin typeface="GHEA Grapalat" pitchFamily="50" charset="0"/>
              </a:rPr>
              <a:t> </a:t>
            </a:r>
            <a:r>
              <a:rPr lang="hy-AM" altLang="ru-RU" sz="1200" dirty="0" smtClean="0">
                <a:latin typeface="GHEA Grapalat" pitchFamily="50" charset="0"/>
              </a:rPr>
              <a:t>նպատակն է միացնել հայկական և վրացական էներգահամակարգերը</a:t>
            </a:r>
            <a:r>
              <a:rPr lang="af-ZA" altLang="ru-RU" sz="1200" dirty="0" smtClean="0">
                <a:latin typeface="GHEA Grapalat" pitchFamily="50" charset="0"/>
              </a:rPr>
              <a:t>` </a:t>
            </a:r>
            <a:r>
              <a:rPr lang="hy-AM" altLang="ru-RU" sz="1200" dirty="0" smtClean="0">
                <a:latin typeface="GHEA Grapalat" pitchFamily="50" charset="0"/>
              </a:rPr>
              <a:t>վրացական սահմանին մոտ</a:t>
            </a:r>
            <a:r>
              <a:rPr lang="af-ZA" altLang="ru-RU" sz="1200" dirty="0" smtClean="0">
                <a:latin typeface="GHEA Grapalat" pitchFamily="50" charset="0"/>
              </a:rPr>
              <a:t>` </a:t>
            </a:r>
            <a:r>
              <a:rPr lang="hy-AM" altLang="ru-RU" sz="1200" dirty="0" smtClean="0">
                <a:latin typeface="GHEA Grapalat" pitchFamily="50" charset="0"/>
              </a:rPr>
              <a:t>Այրումում</a:t>
            </a:r>
            <a:r>
              <a:rPr lang="af-ZA" altLang="ru-RU" sz="1200" dirty="0" smtClean="0">
                <a:latin typeface="GHEA Grapalat" pitchFamily="50" charset="0"/>
              </a:rPr>
              <a:t> (</a:t>
            </a:r>
            <a:r>
              <a:rPr lang="hy-AM" altLang="ru-RU" sz="1200" dirty="0" smtClean="0">
                <a:latin typeface="GHEA Grapalat" pitchFamily="50" charset="0"/>
              </a:rPr>
              <a:t>Հայաստան</a:t>
            </a:r>
            <a:r>
              <a:rPr lang="af-ZA" altLang="ru-RU" sz="1200" dirty="0" smtClean="0">
                <a:latin typeface="GHEA Grapalat" pitchFamily="50" charset="0"/>
              </a:rPr>
              <a:t>) </a:t>
            </a:r>
            <a:r>
              <a:rPr lang="hy-AM" altLang="ru-RU" sz="1200" dirty="0" smtClean="0">
                <a:latin typeface="GHEA Grapalat" pitchFamily="50" charset="0"/>
              </a:rPr>
              <a:t>տեղակայվող</a:t>
            </a:r>
            <a:r>
              <a:rPr lang="af-ZA" altLang="ru-RU" sz="1200" dirty="0" smtClean="0">
                <a:latin typeface="GHEA Grapalat" pitchFamily="50" charset="0"/>
              </a:rPr>
              <a:t> 500/400/220 </a:t>
            </a:r>
            <a:r>
              <a:rPr lang="hy-AM" altLang="ru-RU" sz="1200" dirty="0" smtClean="0">
                <a:latin typeface="GHEA Grapalat" pitchFamily="50" charset="0"/>
              </a:rPr>
              <a:t>կՎ բարձր լարման հաստատուն հոսանքի փոխակերպիչ կայանով</a:t>
            </a:r>
            <a:r>
              <a:rPr lang="af-ZA" altLang="ru-RU" sz="1200" dirty="0" smtClean="0">
                <a:latin typeface="GHEA Grapalat" pitchFamily="50" charset="0"/>
              </a:rPr>
              <a:t> (</a:t>
            </a:r>
            <a:r>
              <a:rPr lang="hy-AM" altLang="ru-RU" sz="1200" dirty="0" smtClean="0">
                <a:latin typeface="GHEA Grapalat" pitchFamily="50" charset="0"/>
              </a:rPr>
              <a:t>վերջնական հզորությունը</a:t>
            </a:r>
            <a:r>
              <a:rPr lang="af-ZA" altLang="ru-RU" sz="1200" dirty="0" smtClean="0">
                <a:latin typeface="GHEA Grapalat" pitchFamily="50" charset="0"/>
              </a:rPr>
              <a:t> 1050 </a:t>
            </a:r>
            <a:r>
              <a:rPr lang="hy-AM" altLang="ru-RU" sz="1200" dirty="0" smtClean="0">
                <a:latin typeface="GHEA Grapalat" pitchFamily="50" charset="0"/>
              </a:rPr>
              <a:t>ՄՎտ</a:t>
            </a:r>
            <a:r>
              <a:rPr lang="af-ZA" altLang="ru-RU" sz="1200" dirty="0" smtClean="0">
                <a:latin typeface="GHEA Grapalat" pitchFamily="50" charset="0"/>
              </a:rPr>
              <a:t>): </a:t>
            </a:r>
            <a:r>
              <a:rPr lang="hy-AM" altLang="ru-RU" sz="1200" dirty="0" smtClean="0">
                <a:latin typeface="GHEA Grapalat" pitchFamily="50" charset="0"/>
              </a:rPr>
              <a:t>Վրացական կողմից միացումը նախատեսվել է «Մառնեուլի» ենթակայանից 500 կՎ էլեկտրահաղորդման օդային գծի միջոցով</a:t>
            </a:r>
            <a:r>
              <a:rPr lang="af-ZA" altLang="ru-RU" sz="1200" dirty="0" smtClean="0">
                <a:latin typeface="GHEA Grapalat" pitchFamily="50" charset="0"/>
              </a:rPr>
              <a:t>,</a:t>
            </a:r>
            <a:r>
              <a:rPr lang="hy-AM" altLang="ru-RU" sz="1200" dirty="0" smtClean="0">
                <a:latin typeface="GHEA Grapalat" pitchFamily="50" charset="0"/>
              </a:rPr>
              <a:t> հայկական կողմից՝ Դդմաշենում</a:t>
            </a:r>
            <a:r>
              <a:rPr lang="af-ZA" altLang="ru-RU" sz="1200" dirty="0" smtClean="0">
                <a:latin typeface="GHEA Grapalat" pitchFamily="50" charset="0"/>
              </a:rPr>
              <a:t> տեղակայվող </a:t>
            </a:r>
            <a:r>
              <a:rPr lang="hy-AM" altLang="ru-RU" sz="1200" dirty="0" smtClean="0">
                <a:latin typeface="GHEA Grapalat" pitchFamily="50" charset="0"/>
              </a:rPr>
              <a:t>400/220 կՎ ենթակայանից 400 կՎ էլեկտրահաղորդման օդային գծի միջոցով</a:t>
            </a:r>
            <a:r>
              <a:rPr lang="af-ZA" altLang="ru-RU" sz="1200" dirty="0" smtClean="0">
                <a:latin typeface="GHEA Grapalat" pitchFamily="50" charset="0"/>
              </a:rPr>
              <a:t>: </a:t>
            </a:r>
            <a:r>
              <a:rPr lang="hy-AM" altLang="ru-RU" sz="1200" dirty="0" smtClean="0">
                <a:latin typeface="GHEA Grapalat" pitchFamily="50" charset="0"/>
              </a:rPr>
              <a:t>Արդյունքում</a:t>
            </a:r>
            <a:r>
              <a:rPr lang="af-ZA" altLang="ru-RU" sz="1200" dirty="0" smtClean="0">
                <a:latin typeface="GHEA Grapalat" pitchFamily="50" charset="0"/>
              </a:rPr>
              <a:t>` </a:t>
            </a:r>
            <a:r>
              <a:rPr lang="hy-AM" altLang="ru-RU" sz="1200" dirty="0" smtClean="0">
                <a:latin typeface="GHEA Grapalat" pitchFamily="50" charset="0"/>
              </a:rPr>
              <a:t>Հայաստան</a:t>
            </a:r>
            <a:r>
              <a:rPr lang="af-ZA" altLang="ru-RU" sz="1200" dirty="0" smtClean="0">
                <a:latin typeface="GHEA Grapalat" pitchFamily="50" charset="0"/>
              </a:rPr>
              <a:t>-</a:t>
            </a:r>
            <a:r>
              <a:rPr lang="hy-AM" altLang="ru-RU" sz="1200" dirty="0" smtClean="0">
                <a:latin typeface="GHEA Grapalat" pitchFamily="50" charset="0"/>
              </a:rPr>
              <a:t>Վրաստան էլեկտրաէներգիայի փոխանակման հզորությունը նախատեսվել է ներկայիս</a:t>
            </a:r>
            <a:r>
              <a:rPr lang="af-ZA" altLang="ru-RU" sz="1200" dirty="0" smtClean="0">
                <a:latin typeface="GHEA Grapalat" pitchFamily="50" charset="0"/>
              </a:rPr>
              <a:t> 200 </a:t>
            </a:r>
            <a:r>
              <a:rPr lang="hy-AM" altLang="ru-RU" sz="1200" dirty="0" smtClean="0">
                <a:latin typeface="GHEA Grapalat" pitchFamily="50" charset="0"/>
              </a:rPr>
              <a:t>ՄՎտ</a:t>
            </a:r>
            <a:r>
              <a:rPr lang="af-ZA" altLang="ru-RU" sz="1200" dirty="0" smtClean="0">
                <a:latin typeface="GHEA Grapalat" pitchFamily="50" charset="0"/>
              </a:rPr>
              <a:t>-</a:t>
            </a:r>
            <a:r>
              <a:rPr lang="hy-AM" altLang="ru-RU" sz="1200" dirty="0" smtClean="0">
                <a:latin typeface="GHEA Grapalat" pitchFamily="50" charset="0"/>
              </a:rPr>
              <a:t>ից առաջին փուլում հասցնել</a:t>
            </a:r>
            <a:r>
              <a:rPr lang="ro-RO" altLang="ru-RU" sz="1200" dirty="0" smtClean="0">
                <a:latin typeface="GHEA Grapalat" pitchFamily="50" charset="0"/>
              </a:rPr>
              <a:t> 350 </a:t>
            </a:r>
            <a:r>
              <a:rPr lang="hy-AM" altLang="ru-RU" sz="1200" dirty="0" smtClean="0">
                <a:latin typeface="GHEA Grapalat" pitchFamily="50" charset="0"/>
              </a:rPr>
              <a:t>ՄՎտ</a:t>
            </a:r>
            <a:r>
              <a:rPr lang="ro-RO" altLang="ru-RU" sz="1200" dirty="0" smtClean="0">
                <a:latin typeface="GHEA Grapalat" pitchFamily="50" charset="0"/>
              </a:rPr>
              <a:t>-</a:t>
            </a:r>
            <a:r>
              <a:rPr lang="hy-AM" altLang="ru-RU" sz="1200" dirty="0" smtClean="0">
                <a:latin typeface="GHEA Grapalat" pitchFamily="50" charset="0"/>
              </a:rPr>
              <a:t>ի</a:t>
            </a:r>
            <a:r>
              <a:rPr lang="ro-RO" altLang="ru-RU" sz="1200" dirty="0" smtClean="0">
                <a:latin typeface="GHEA Grapalat" pitchFamily="50" charset="0"/>
              </a:rPr>
              <a:t>,</a:t>
            </a:r>
            <a:r>
              <a:rPr lang="hy-AM" altLang="ru-RU" sz="1200" dirty="0" smtClean="0">
                <a:latin typeface="GHEA Grapalat" pitchFamily="50" charset="0"/>
              </a:rPr>
              <a:t> հետագայում՝ ելնելով տարածաշրջանային շուկայի պահանջարկից, հասցնել մինչև</a:t>
            </a:r>
            <a:r>
              <a:rPr lang="af-ZA" altLang="ru-RU" sz="1200" dirty="0" smtClean="0">
                <a:latin typeface="GHEA Grapalat" pitchFamily="50" charset="0"/>
              </a:rPr>
              <a:t> 1050 </a:t>
            </a:r>
            <a:r>
              <a:rPr lang="hy-AM" altLang="ru-RU" sz="1200" dirty="0" smtClean="0">
                <a:latin typeface="GHEA Grapalat" pitchFamily="50" charset="0"/>
              </a:rPr>
              <a:t>ՄՎտ</a:t>
            </a:r>
            <a:r>
              <a:rPr lang="af-ZA" altLang="ru-RU" sz="1200" dirty="0" smtClean="0">
                <a:latin typeface="GHEA Grapalat" pitchFamily="50" charset="0"/>
              </a:rPr>
              <a:t>-</a:t>
            </a:r>
            <a:r>
              <a:rPr lang="hy-AM" altLang="ru-RU" sz="1200" dirty="0" smtClean="0">
                <a:latin typeface="GHEA Grapalat" pitchFamily="50" charset="0"/>
              </a:rPr>
              <a:t>ի:</a:t>
            </a:r>
          </a:p>
          <a:p>
            <a:pPr marL="0" indent="0" algn="just">
              <a:buNone/>
            </a:pPr>
            <a:r>
              <a:rPr lang="hy-AM" altLang="ru-RU" sz="1200" dirty="0" smtClean="0">
                <a:latin typeface="GHEA Grapalat" pitchFamily="50" charset="0"/>
              </a:rPr>
              <a:t>Էլեկտրահաղորդման գծի կառուցմամբ զգալիորեն կխթանվի էներգետիկայի բնագավառում տարածաշրջանի Հյուսիս-Հարավ /ՌԴ-Վրաստան-ՀՀ-ԻԻՀ/ փոխշահավետ համագործակցության զարգացումը, ինչպես նաև կստեղծվի նախապայման՝ ԱՊՀ երկրների էլեկտրաէներգետիկական համակարգի հետ զուգահեռ աշխատանքը կազմակերպելու համար:</a:t>
            </a:r>
            <a:endParaRPr lang="ru-RU" altLang="ru-RU" sz="1200" dirty="0" smtClean="0">
              <a:latin typeface="GHEA Grapalat" pitchFamily="50" charset="0"/>
            </a:endParaRPr>
          </a:p>
          <a:p>
            <a:pPr marL="0" indent="0" algn="just">
              <a:buNone/>
            </a:pPr>
            <a:r>
              <a:rPr lang="hy-AM" altLang="ru-RU" sz="1200" b="1" dirty="0" smtClean="0">
                <a:latin typeface="GHEA Grapalat" pitchFamily="50" charset="0"/>
              </a:rPr>
              <a:t>ՖԻՆԱՆՍԱԿԱՆ ՑՈՒՑԱՆԻՇՆԵՐ</a:t>
            </a:r>
            <a:r>
              <a:rPr lang="ru-RU" altLang="ru-RU" sz="1200" b="1" dirty="0" smtClean="0">
                <a:latin typeface="GHEA Grapalat" pitchFamily="50" charset="0"/>
              </a:rPr>
              <a:t>Ը</a:t>
            </a:r>
          </a:p>
          <a:p>
            <a:pPr marL="0" lvl="0" indent="0" algn="just">
              <a:buNone/>
            </a:pPr>
            <a:r>
              <a:rPr lang="hy-AM" altLang="ru-RU" sz="1200" dirty="0" smtClean="0">
                <a:latin typeface="GHEA Grapalat" pitchFamily="50" charset="0"/>
              </a:rPr>
              <a:t>2020թ</a:t>
            </a:r>
            <a:r>
              <a:rPr lang="hy-AM" altLang="ru-RU" sz="1200" dirty="0">
                <a:latin typeface="GHEA Grapalat" pitchFamily="50" charset="0"/>
              </a:rPr>
              <a:t>. </a:t>
            </a:r>
            <a:r>
              <a:rPr lang="hy-AM" altLang="ru-RU" sz="1200" dirty="0" smtClean="0">
                <a:latin typeface="GHEA Grapalat" pitchFamily="50" charset="0"/>
              </a:rPr>
              <a:t>– </a:t>
            </a:r>
            <a:r>
              <a:rPr lang="ru-RU" altLang="ru-RU" sz="1200" dirty="0">
                <a:latin typeface="GHEA Grapalat" pitchFamily="50" charset="0"/>
              </a:rPr>
              <a:t>236.5 </a:t>
            </a:r>
            <a:r>
              <a:rPr lang="hy-AM" altLang="ru-RU" sz="1200" dirty="0">
                <a:latin typeface="GHEA Grapalat" pitchFamily="50" charset="0"/>
              </a:rPr>
              <a:t>մլն դրամ</a:t>
            </a:r>
          </a:p>
          <a:p>
            <a:pPr marL="0" lvl="0" indent="0" algn="just">
              <a:buNone/>
            </a:pPr>
            <a:r>
              <a:rPr lang="hy-AM" altLang="ru-RU" sz="1200" dirty="0">
                <a:latin typeface="GHEA Grapalat" pitchFamily="50" charset="0"/>
              </a:rPr>
              <a:t>2021թ. </a:t>
            </a:r>
            <a:r>
              <a:rPr lang="hy-AM" altLang="ru-RU" sz="1200" dirty="0" smtClean="0">
                <a:latin typeface="GHEA Grapalat" pitchFamily="50" charset="0"/>
              </a:rPr>
              <a:t>- </a:t>
            </a:r>
            <a:r>
              <a:rPr lang="ru-RU" altLang="ru-RU" sz="1200" dirty="0">
                <a:latin typeface="GHEA Grapalat" pitchFamily="50" charset="0"/>
              </a:rPr>
              <a:t>1</a:t>
            </a:r>
            <a:r>
              <a:rPr lang="hy-AM" altLang="ru-RU" sz="1200" dirty="0">
                <a:latin typeface="GHEA Grapalat" pitchFamily="50" charset="0"/>
              </a:rPr>
              <a:t>,</a:t>
            </a:r>
            <a:r>
              <a:rPr lang="ru-RU" altLang="ru-RU" sz="1200" dirty="0">
                <a:latin typeface="GHEA Grapalat" pitchFamily="50" charset="0"/>
              </a:rPr>
              <a:t>175</a:t>
            </a:r>
            <a:r>
              <a:rPr lang="hy-AM" altLang="ru-RU" sz="1200" dirty="0">
                <a:latin typeface="GHEA Grapalat" pitchFamily="50" charset="0"/>
              </a:rPr>
              <a:t>.</a:t>
            </a:r>
            <a:r>
              <a:rPr lang="ru-RU" altLang="ru-RU" sz="1200" dirty="0">
                <a:latin typeface="GHEA Grapalat" pitchFamily="50" charset="0"/>
              </a:rPr>
              <a:t>4</a:t>
            </a:r>
            <a:r>
              <a:rPr lang="hy-AM" altLang="ru-RU" sz="1200" dirty="0">
                <a:latin typeface="GHEA Grapalat" pitchFamily="50" charset="0"/>
              </a:rPr>
              <a:t> մլն </a:t>
            </a:r>
            <a:r>
              <a:rPr lang="hy-AM" altLang="ru-RU" sz="1200" dirty="0" smtClean="0">
                <a:latin typeface="GHEA Grapalat" pitchFamily="50" charset="0"/>
              </a:rPr>
              <a:t>դրամ</a:t>
            </a:r>
          </a:p>
          <a:p>
            <a:pPr marL="0" indent="0" algn="just">
              <a:buNone/>
            </a:pPr>
            <a:r>
              <a:rPr lang="hy-AM" altLang="ru-RU" sz="1200" dirty="0" smtClean="0">
                <a:latin typeface="GHEA Grapalat" pitchFamily="50" charset="0"/>
              </a:rPr>
              <a:t>2022թ</a:t>
            </a:r>
            <a:r>
              <a:rPr lang="hy-AM" altLang="ru-RU" sz="1200" dirty="0">
                <a:latin typeface="GHEA Grapalat" pitchFamily="50" charset="0"/>
              </a:rPr>
              <a:t>. - </a:t>
            </a:r>
            <a:r>
              <a:rPr lang="en-US" altLang="ru-RU" sz="1200" dirty="0" smtClean="0">
                <a:latin typeface="GHEA Grapalat" pitchFamily="50" charset="0"/>
              </a:rPr>
              <a:t>25</a:t>
            </a:r>
            <a:r>
              <a:rPr lang="hy-AM" altLang="ru-RU" sz="1200" dirty="0" smtClean="0">
                <a:latin typeface="GHEA Grapalat" pitchFamily="50" charset="0"/>
              </a:rPr>
              <a:t>,</a:t>
            </a:r>
            <a:r>
              <a:rPr lang="en-US" altLang="ru-RU" sz="1200" dirty="0" smtClean="0">
                <a:latin typeface="GHEA Grapalat" pitchFamily="50" charset="0"/>
              </a:rPr>
              <a:t>477</a:t>
            </a:r>
            <a:r>
              <a:rPr lang="hy-AM" altLang="ru-RU" sz="1200" dirty="0" smtClean="0">
                <a:latin typeface="GHEA Grapalat" pitchFamily="50" charset="0"/>
              </a:rPr>
              <a:t>.</a:t>
            </a:r>
            <a:r>
              <a:rPr lang="en-US" altLang="ru-RU" sz="1200" dirty="0" smtClean="0">
                <a:latin typeface="GHEA Grapalat" pitchFamily="50" charset="0"/>
              </a:rPr>
              <a:t>8</a:t>
            </a:r>
            <a:r>
              <a:rPr lang="hy-AM" altLang="ru-RU" sz="1200" dirty="0" smtClean="0">
                <a:latin typeface="GHEA Grapalat" pitchFamily="50" charset="0"/>
              </a:rPr>
              <a:t> </a:t>
            </a:r>
            <a:r>
              <a:rPr lang="hy-AM" altLang="ru-RU" sz="1200" dirty="0">
                <a:latin typeface="GHEA Grapalat" pitchFamily="50" charset="0"/>
              </a:rPr>
              <a:t>մլն </a:t>
            </a:r>
            <a:r>
              <a:rPr lang="hy-AM" altLang="ru-RU" sz="1200" dirty="0" smtClean="0">
                <a:latin typeface="GHEA Grapalat" pitchFamily="50" charset="0"/>
              </a:rPr>
              <a:t>դրամ</a:t>
            </a:r>
            <a:endParaRPr lang="ru-RU" altLang="ru-RU" sz="1200" dirty="0" smtClean="0">
              <a:latin typeface="GHEA Grapalat" pitchFamily="50" charset="0"/>
            </a:endParaRPr>
          </a:p>
        </p:txBody>
      </p:sp>
      <p:sp>
        <p:nvSpPr>
          <p:cNvPr id="22530" name="Title 1"/>
          <p:cNvSpPr>
            <a:spLocks noGrp="1"/>
          </p:cNvSpPr>
          <p:nvPr>
            <p:ph type="title"/>
          </p:nvPr>
        </p:nvSpPr>
        <p:spPr>
          <a:xfrm>
            <a:off x="683568" y="274638"/>
            <a:ext cx="8003232" cy="411162"/>
          </a:xfrm>
        </p:spPr>
        <p:txBody>
          <a:bodyPr/>
          <a:lstStyle/>
          <a:p>
            <a:r>
              <a:rPr lang="ru-RU" altLang="ru-RU" sz="1400" dirty="0" smtClean="0">
                <a:latin typeface="GHEA Grapalat" pitchFamily="50" charset="0"/>
              </a:rPr>
              <a:t>ՀՀ ՏԿԵՆ 2022թ. ԲՅՈՒՋԵՏԱՅԻՆ ԾՐԱԳՐԻ/ՄԻՋՈՑԱՌՈՒՄՆԵՐ </a:t>
            </a:r>
            <a:r>
              <a:rPr lang="en-US" altLang="ru-RU" sz="1400" dirty="0" smtClean="0">
                <a:latin typeface="GHEA Grapalat" pitchFamily="50" charset="0"/>
              </a:rPr>
              <a:t>1167</a:t>
            </a:r>
            <a:r>
              <a:rPr lang="ru-RU" altLang="ru-RU" sz="1400" dirty="0" smtClean="0">
                <a:latin typeface="GHEA Grapalat" pitchFamily="50" charset="0"/>
              </a:rPr>
              <a:t>/11006, 32006, 42008</a:t>
            </a:r>
          </a:p>
        </p:txBody>
      </p:sp>
      <p:sp>
        <p:nvSpPr>
          <p:cNvPr id="2" name="Номер слайда 1"/>
          <p:cNvSpPr>
            <a:spLocks noGrp="1"/>
          </p:cNvSpPr>
          <p:nvPr>
            <p:ph type="sldNum" sz="quarter" idx="12"/>
          </p:nvPr>
        </p:nvSpPr>
        <p:spPr>
          <a:xfrm>
            <a:off x="8534400" y="6407944"/>
            <a:ext cx="478632" cy="365125"/>
          </a:xfrm>
        </p:spPr>
        <p:txBody>
          <a:bodyPr/>
          <a:lstStyle/>
          <a:p>
            <a:fld id="{B6F15528-21DE-4FAA-801E-634DDDAF4B2B}" type="slidenum">
              <a:rPr lang="en-US" smtClean="0"/>
              <a:pPr/>
              <a:t>122</a:t>
            </a:fld>
            <a:endParaRPr lang="en-US" dirty="0"/>
          </a:p>
        </p:txBody>
      </p:sp>
    </p:spTree>
    <p:extLst>
      <p:ext uri="{BB962C8B-B14F-4D97-AF65-F5344CB8AC3E}">
        <p14:creationId xmlns:p14="http://schemas.microsoft.com/office/powerpoint/2010/main" val="287587711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685800"/>
            <a:ext cx="8458200" cy="5562600"/>
          </a:xfrm>
        </p:spPr>
        <p:txBody>
          <a:bodyPr>
            <a:noAutofit/>
          </a:bodyPr>
          <a:lstStyle/>
          <a:p>
            <a:pPr marL="109728" indent="0">
              <a:buNone/>
            </a:pPr>
            <a:r>
              <a:rPr lang="ru-RU" altLang="ru-RU" sz="1200" b="1" dirty="0" smtClean="0">
                <a:solidFill>
                  <a:prstClr val="black"/>
                </a:solidFill>
                <a:latin typeface="GHEA Grapalat" pitchFamily="50" charset="0"/>
                <a:ea typeface="+mj-ea"/>
                <a:cs typeface="+mj-cs"/>
              </a:rPr>
              <a:t>ՄԻՋՈՑԱՌՄԱՆ ԱՆՎԱՆՈՒՄԸ</a:t>
            </a:r>
            <a:endParaRPr lang="en-US" altLang="ru-RU" sz="1200" b="1" dirty="0" smtClean="0">
              <a:solidFill>
                <a:prstClr val="black"/>
              </a:solidFill>
              <a:latin typeface="GHEA Grapalat" pitchFamily="50" charset="0"/>
              <a:ea typeface="+mj-ea"/>
              <a:cs typeface="+mj-cs"/>
            </a:endParaRPr>
          </a:p>
          <a:p>
            <a:r>
              <a:rPr lang="hy-AM" altLang="ru-RU" sz="1200" dirty="0">
                <a:latin typeface="GHEA Grapalat" pitchFamily="50" charset="0"/>
              </a:rPr>
              <a:t>«Հայկական ատոմային էլեկտրակայան» ՓԲԸ-ին տրամադրվող բյուջետային վարկ</a:t>
            </a:r>
            <a:endParaRPr lang="ru-RU" altLang="ru-RU" sz="1200" dirty="0">
              <a:latin typeface="GHEA Grapalat" pitchFamily="50" charset="0"/>
            </a:endParaRPr>
          </a:p>
          <a:p>
            <a:pPr marL="109728" indent="0">
              <a:buNone/>
            </a:pPr>
            <a:r>
              <a:rPr lang="ru-RU" altLang="ru-RU" sz="1200" b="1" dirty="0" smtClean="0">
                <a:latin typeface="GHEA Grapalat" pitchFamily="50" charset="0"/>
              </a:rPr>
              <a:t>ՄԻՋՈՑԱՌՄԱՆ ՆԿԱՐԱԳՐՈՒԹՅՈՒՆԸ</a:t>
            </a:r>
            <a:endParaRPr lang="en-US" altLang="ru-RU" sz="1200" b="1" dirty="0" smtClean="0">
              <a:latin typeface="GHEA Grapalat" pitchFamily="50" charset="0"/>
            </a:endParaRPr>
          </a:p>
          <a:p>
            <a:pPr marL="109728" indent="0">
              <a:buNone/>
            </a:pPr>
            <a:r>
              <a:rPr lang="hy-AM" altLang="en-US" sz="1200" dirty="0" smtClean="0">
                <a:latin typeface="GHEA Grapalat" pitchFamily="50" charset="0"/>
              </a:rPr>
              <a:t>ՀՀ</a:t>
            </a:r>
            <a:r>
              <a:rPr lang="af-ZA" altLang="en-US" sz="1200" dirty="0">
                <a:latin typeface="GHEA Grapalat" pitchFamily="50" charset="0"/>
              </a:rPr>
              <a:t>-</a:t>
            </a:r>
            <a:r>
              <a:rPr lang="hy-AM" altLang="en-US" sz="1200" dirty="0">
                <a:latin typeface="GHEA Grapalat" pitchFamily="50" charset="0"/>
              </a:rPr>
              <a:t>ում նոր միջուկային էներգաբլոկի կառուցումը հետաձգվում </a:t>
            </a:r>
            <a:r>
              <a:rPr lang="hy-AM" altLang="en-US" sz="1200" dirty="0" smtClean="0">
                <a:latin typeface="GHEA Grapalat" pitchFamily="50" charset="0"/>
              </a:rPr>
              <a:t>է</a:t>
            </a:r>
            <a:r>
              <a:rPr lang="ru-RU" altLang="en-US" sz="1200" dirty="0" smtClean="0">
                <a:latin typeface="GHEA Grapalat" pitchFamily="50" charset="0"/>
              </a:rPr>
              <a:t> և</a:t>
            </a:r>
            <a:r>
              <a:rPr lang="hy-AM" altLang="en-US" sz="1200" dirty="0" smtClean="0">
                <a:latin typeface="GHEA Grapalat" pitchFamily="50" charset="0"/>
              </a:rPr>
              <a:t> </a:t>
            </a:r>
            <a:r>
              <a:rPr lang="hy-AM" altLang="en-US" sz="1200" dirty="0">
                <a:latin typeface="GHEA Grapalat" pitchFamily="50" charset="0"/>
              </a:rPr>
              <a:t>անհրաժեշտություն է </a:t>
            </a:r>
            <a:r>
              <a:rPr lang="hy-AM" altLang="en-US" sz="1200" dirty="0" smtClean="0">
                <a:latin typeface="GHEA Grapalat" pitchFamily="50" charset="0"/>
              </a:rPr>
              <a:t>առաջացել </a:t>
            </a:r>
            <a:r>
              <a:rPr lang="hy-AM" altLang="en-US" sz="1200" dirty="0">
                <a:latin typeface="GHEA Grapalat" pitchFamily="50" charset="0"/>
              </a:rPr>
              <a:t>երկարացնելու գործող էներգաբլոկի շահագործման նախագծային ժամկետը</a:t>
            </a:r>
            <a:r>
              <a:rPr lang="af-ZA" altLang="en-US" sz="1200" dirty="0">
                <a:latin typeface="GHEA Grapalat" pitchFamily="50" charset="0"/>
              </a:rPr>
              <a:t>, </a:t>
            </a:r>
            <a:r>
              <a:rPr lang="hy-AM" altLang="en-US" sz="1200" dirty="0">
                <a:latin typeface="GHEA Grapalat" pitchFamily="50" charset="0"/>
              </a:rPr>
              <a:t>այլապես հնարավոր է</a:t>
            </a:r>
            <a:r>
              <a:rPr lang="af-ZA" altLang="en-US" sz="1200" dirty="0">
                <a:latin typeface="GHEA Grapalat" pitchFamily="50" charset="0"/>
              </a:rPr>
              <a:t>, </a:t>
            </a:r>
            <a:r>
              <a:rPr lang="hy-AM" altLang="en-US" sz="1200" dirty="0">
                <a:latin typeface="GHEA Grapalat" pitchFamily="50" charset="0"/>
              </a:rPr>
              <a:t>որ ոչ միայն ներքին սպառման շուկայում </a:t>
            </a:r>
            <a:r>
              <a:rPr lang="hy-AM" altLang="en-US" sz="1200" dirty="0" smtClean="0">
                <a:latin typeface="GHEA Grapalat" pitchFamily="50" charset="0"/>
              </a:rPr>
              <a:t>այլև </a:t>
            </a:r>
            <a:r>
              <a:rPr lang="hy-AM" altLang="en-US" sz="1200" dirty="0">
                <a:latin typeface="GHEA Grapalat" pitchFamily="50" charset="0"/>
              </a:rPr>
              <a:t>տարածաշրջանային էներգափոխանակման հարցերում առաջանան տնտեսապես ոչ շահավետ պայմաններ: Հայկական ատոմային էլեկտրակայանի </a:t>
            </a:r>
            <a:r>
              <a:rPr lang="it-IT" altLang="en-US" sz="1200" dirty="0">
                <a:latin typeface="GHEA Grapalat" pitchFamily="50" charset="0"/>
              </a:rPr>
              <a:t>(</a:t>
            </a:r>
            <a:r>
              <a:rPr lang="hy-AM" altLang="en-US" sz="1200" dirty="0">
                <a:latin typeface="GHEA Grapalat" pitchFamily="50" charset="0"/>
              </a:rPr>
              <a:t>ՀԱԷԿ</a:t>
            </a:r>
            <a:r>
              <a:rPr lang="it-IT" altLang="en-US" sz="1200" dirty="0">
                <a:latin typeface="GHEA Grapalat" pitchFamily="50" charset="0"/>
              </a:rPr>
              <a:t>) </a:t>
            </a:r>
            <a:r>
              <a:rPr lang="hy-AM" altLang="en-US" sz="1200" dirty="0">
                <a:latin typeface="GHEA Grapalat" pitchFamily="50" charset="0"/>
              </a:rPr>
              <a:t>գործող էներգաբլոկի շահագործման նախագծային ժամկետը</a:t>
            </a:r>
            <a:r>
              <a:rPr lang="it-IT" altLang="en-US" sz="1200" dirty="0">
                <a:latin typeface="GHEA Grapalat" pitchFamily="50" charset="0"/>
              </a:rPr>
              <a:t>` </a:t>
            </a:r>
            <a:r>
              <a:rPr lang="hy-AM" altLang="en-US" sz="1200" dirty="0">
                <a:latin typeface="GHEA Grapalat" pitchFamily="50" charset="0"/>
              </a:rPr>
              <a:t>համաձայն ՀՀ ԿԱ միջուկային անվտանգության կարգավորման պետական կոմիտեի կողմից տրամադրված շահագործման լիցենզիայի ավարտվում է 2016թ</a:t>
            </a:r>
            <a:r>
              <a:rPr lang="it-IT" altLang="en-US" sz="1200" dirty="0">
                <a:latin typeface="GHEA Grapalat" pitchFamily="50" charset="0"/>
              </a:rPr>
              <a:t>.</a:t>
            </a:r>
            <a:r>
              <a:rPr lang="hy-AM" altLang="en-US" sz="1200" dirty="0" smtClean="0">
                <a:latin typeface="GHEA Grapalat" pitchFamily="50" charset="0"/>
              </a:rPr>
              <a:t>: Համաձայն </a:t>
            </a:r>
            <a:r>
              <a:rPr lang="hy-AM" altLang="en-US" sz="1200" dirty="0">
                <a:latin typeface="GHEA Grapalat" pitchFamily="50" charset="0"/>
              </a:rPr>
              <a:t>ՀՀ Նախագահի </a:t>
            </a:r>
            <a:r>
              <a:rPr lang="ru-RU" altLang="en-US" sz="1200" dirty="0" smtClean="0">
                <a:latin typeface="GHEA Grapalat" pitchFamily="50" charset="0"/>
              </a:rPr>
              <a:t>23.10.</a:t>
            </a:r>
            <a:r>
              <a:rPr lang="hy-AM" altLang="en-US" sz="1200" dirty="0" smtClean="0">
                <a:latin typeface="GHEA Grapalat" pitchFamily="50" charset="0"/>
              </a:rPr>
              <a:t>2013թ.-ի N182-ՆԿ </a:t>
            </a:r>
            <a:r>
              <a:rPr lang="fr-FR" altLang="en-US" sz="1200" dirty="0">
                <a:latin typeface="GHEA Grapalat" pitchFamily="50" charset="0"/>
              </a:rPr>
              <a:t>«</a:t>
            </a:r>
            <a:r>
              <a:rPr lang="hy-AM" altLang="en-US" sz="1200" dirty="0">
                <a:latin typeface="GHEA Grapalat" pitchFamily="50" charset="0"/>
              </a:rPr>
              <a:t>Հայաստանի Հանրապետության էներգետիկ անվտանգության ապահովման հայեցակարգը հաստատելու մասին</a:t>
            </a:r>
            <a:r>
              <a:rPr lang="fr-FR" altLang="en-US" sz="1200" dirty="0">
                <a:latin typeface="GHEA Grapalat" pitchFamily="50" charset="0"/>
              </a:rPr>
              <a:t>» </a:t>
            </a:r>
            <a:r>
              <a:rPr lang="hy-AM" altLang="en-US" sz="1200" dirty="0">
                <a:latin typeface="GHEA Grapalat" pitchFamily="50" charset="0"/>
              </a:rPr>
              <a:t>կարգադրության հավելվածի 3.2 </a:t>
            </a:r>
            <a:r>
              <a:rPr lang="fr-FR" altLang="en-US" sz="1200" dirty="0">
                <a:latin typeface="GHEA Grapalat" pitchFamily="50" charset="0"/>
              </a:rPr>
              <a:t>«</a:t>
            </a:r>
            <a:r>
              <a:rPr lang="hy-AM" altLang="en-US" sz="1200" dirty="0">
                <a:latin typeface="GHEA Grapalat" pitchFamily="50" charset="0"/>
              </a:rPr>
              <a:t>Հայեցակարգի ենթանպատակները</a:t>
            </a:r>
            <a:r>
              <a:rPr lang="fr-FR" altLang="en-US" sz="1200" dirty="0">
                <a:latin typeface="GHEA Grapalat" pitchFamily="50" charset="0"/>
              </a:rPr>
              <a:t>» </a:t>
            </a:r>
            <a:r>
              <a:rPr lang="hy-AM" altLang="en-US" sz="1200" dirty="0">
                <a:latin typeface="GHEA Grapalat" pitchFamily="50" charset="0"/>
              </a:rPr>
              <a:t>և 8.4 </a:t>
            </a:r>
            <a:r>
              <a:rPr lang="fr-FR" altLang="en-US" sz="1200" dirty="0">
                <a:latin typeface="GHEA Grapalat" pitchFamily="50" charset="0"/>
              </a:rPr>
              <a:t>«</a:t>
            </a:r>
            <a:r>
              <a:rPr lang="hy-AM" altLang="en-US" sz="1200" dirty="0">
                <a:latin typeface="GHEA Grapalat" pitchFamily="50" charset="0"/>
              </a:rPr>
              <a:t>Ատոմային էներգետիկայի զարգացումը</a:t>
            </a:r>
            <a:r>
              <a:rPr lang="fr-FR" altLang="en-US" sz="1200" dirty="0">
                <a:latin typeface="GHEA Grapalat" pitchFamily="50" charset="0"/>
              </a:rPr>
              <a:t>» </a:t>
            </a:r>
            <a:r>
              <a:rPr lang="hy-AM" altLang="en-US" sz="1200" dirty="0">
                <a:latin typeface="GHEA Grapalat" pitchFamily="50" charset="0"/>
              </a:rPr>
              <a:t>բաժինների, ՀԱԷԿ-ը կշահագործվի մինչև այն պահը, երբ հնարավոր կլինի այն փոխարինել նոր ատոմային էներգաբլոկով և դուրս կբերվի շահագործումից՝ առանց տնտեսական, սոցիալական, բնապահպանական և էներգետիկ բնույթի բացասական հետևանքների: ՀԱԷԿ-ի անվտանգ շահագործումն ապահովելու և լրացուցիչ ժամկետում շահագործման լիցենզիա ստանալու համար անհրաժեշտ է իրականացնել ՀԱԷԿ-ի 2-րդ էներգաբլոկի շահագործման նախագծային ժամկետի երկարացման ծրագրում նշված աշխատանքները՝ ամբողջ ծավալով և համապատասխան ժամկետներում: ՀԱԷԿ-ի շահագործման նախագծային ժամկետի երկարացման լիցենզիա ստանալու համար աշխատանքների իրականացման հետաձգումը, շահագործման ժամկետի ավարտին կբերի ՀԱԷԿ-ի պարտադրված կանգառի և այդ ժամանակահատվածում ՀՀ-ում կառաջանա էլեկտրական էներգիայի արտադրության պակասորդ: ՀՀ տարածքում ատոմային էլեկտրակայանի շահագործման ժամկետի երկարաձգման աշխատանքների ֆինանսավորման նպատակով </a:t>
            </a:r>
            <a:r>
              <a:rPr lang="af-ZA" altLang="en-US" sz="1200" dirty="0">
                <a:latin typeface="GHEA Grapalat" pitchFamily="50" charset="0"/>
              </a:rPr>
              <a:t>ՀՀ </a:t>
            </a:r>
            <a:r>
              <a:rPr lang="hy-AM" altLang="en-US" sz="1200" dirty="0">
                <a:latin typeface="GHEA Grapalat" pitchFamily="50" charset="0"/>
              </a:rPr>
              <a:t>կ</a:t>
            </a:r>
            <a:r>
              <a:rPr lang="af-ZA" altLang="en-US" sz="1200" dirty="0">
                <a:latin typeface="GHEA Grapalat" pitchFamily="50" charset="0"/>
              </a:rPr>
              <a:t>առավարության </a:t>
            </a:r>
            <a:r>
              <a:rPr lang="hy-AM" altLang="en-US" sz="1200" dirty="0" smtClean="0">
                <a:latin typeface="GHEA Grapalat" pitchFamily="50" charset="0"/>
              </a:rPr>
              <a:t>11.06.</a:t>
            </a:r>
            <a:r>
              <a:rPr lang="af-ZA" altLang="en-US" sz="1200" dirty="0" smtClean="0">
                <a:latin typeface="GHEA Grapalat" pitchFamily="50" charset="0"/>
              </a:rPr>
              <a:t>2020թ</a:t>
            </a:r>
            <a:r>
              <a:rPr lang="hy-AM" altLang="en-US" sz="1200" dirty="0" smtClean="0">
                <a:latin typeface="GHEA Grapalat" pitchFamily="50" charset="0"/>
              </a:rPr>
              <a:t>.</a:t>
            </a:r>
            <a:r>
              <a:rPr lang="af-ZA" altLang="en-US" sz="1200" dirty="0" smtClean="0">
                <a:latin typeface="GHEA Grapalat" pitchFamily="50" charset="0"/>
              </a:rPr>
              <a:t>-ի </a:t>
            </a:r>
            <a:r>
              <a:rPr lang="hy-AM" altLang="en-US" sz="1200" dirty="0" smtClean="0">
                <a:latin typeface="GHEA Grapalat" pitchFamily="50" charset="0"/>
              </a:rPr>
              <a:t>N</a:t>
            </a:r>
            <a:r>
              <a:rPr lang="af-ZA" altLang="en-US" sz="1200" dirty="0" smtClean="0">
                <a:latin typeface="GHEA Grapalat" pitchFamily="50" charset="0"/>
              </a:rPr>
              <a:t>953-Ն </a:t>
            </a:r>
            <a:r>
              <a:rPr lang="af-ZA" altLang="en-US" sz="1200" dirty="0">
                <a:latin typeface="GHEA Grapalat" pitchFamily="50" charset="0"/>
              </a:rPr>
              <a:t>որոշմամբ </a:t>
            </a:r>
            <a:r>
              <a:rPr lang="hy-AM" altLang="en-US" sz="1200" dirty="0">
                <a:latin typeface="GHEA Grapalat" pitchFamily="50" charset="0"/>
              </a:rPr>
              <a:t>«</a:t>
            </a:r>
            <a:r>
              <a:rPr lang="af-ZA" altLang="en-US" sz="1200" dirty="0">
                <a:latin typeface="GHEA Grapalat" pitchFamily="50" charset="0"/>
              </a:rPr>
              <a:t>ՀԱԷԿ</a:t>
            </a:r>
            <a:r>
              <a:rPr lang="hy-AM" altLang="en-US" sz="1200" dirty="0">
                <a:latin typeface="GHEA Grapalat" pitchFamily="50" charset="0"/>
              </a:rPr>
              <a:t>»</a:t>
            </a:r>
            <a:r>
              <a:rPr lang="af-ZA" altLang="en-US" sz="1200" dirty="0">
                <a:latin typeface="GHEA Grapalat" pitchFamily="50" charset="0"/>
              </a:rPr>
              <a:t> ՓԲԸ-ին</a:t>
            </a:r>
            <a:r>
              <a:rPr lang="hy-AM" altLang="en-US" sz="1200" dirty="0">
                <a:latin typeface="GHEA Grapalat" pitchFamily="50" charset="0"/>
              </a:rPr>
              <a:t> </a:t>
            </a:r>
            <a:r>
              <a:rPr lang="af-ZA" altLang="en-US" sz="1200" dirty="0">
                <a:latin typeface="GHEA Grapalat" pitchFamily="50" charset="0"/>
              </a:rPr>
              <a:t>2020-2022թթ. ընթացքում ՀՀ պետական բյուջեից տրամադրվելու է 63,2 մլրդ ՀՀ դրամ գումարի չափով բյուջետային վարկ</a:t>
            </a:r>
            <a:r>
              <a:rPr lang="hy-AM" altLang="en-US" sz="1200" dirty="0" smtClean="0">
                <a:latin typeface="GHEA Grapalat" pitchFamily="50" charset="0"/>
              </a:rPr>
              <a:t>:</a:t>
            </a:r>
            <a:endParaRPr lang="en-US" altLang="en-US" sz="1200" dirty="0" smtClean="0">
              <a:latin typeface="GHEA Grapalat" pitchFamily="50" charset="0"/>
            </a:endParaRPr>
          </a:p>
          <a:p>
            <a:pPr marL="0" indent="0" algn="just">
              <a:buNone/>
            </a:pPr>
            <a:r>
              <a:rPr lang="hy-AM" altLang="ru-RU" sz="1200" b="1" dirty="0">
                <a:latin typeface="GHEA Grapalat" pitchFamily="50" charset="0"/>
              </a:rPr>
              <a:t>ՖԻՆԱՆՍԱԿԱՆ ՑՈՒՑԱՆԻՇՆԵՐ</a:t>
            </a:r>
            <a:r>
              <a:rPr lang="ru-RU" altLang="ru-RU" sz="1200" b="1" dirty="0">
                <a:latin typeface="GHEA Grapalat" pitchFamily="50" charset="0"/>
              </a:rPr>
              <a:t>Ը</a:t>
            </a:r>
          </a:p>
          <a:p>
            <a:pPr marL="0" lvl="0" indent="0" algn="just">
              <a:buNone/>
            </a:pPr>
            <a:r>
              <a:rPr lang="hy-AM" altLang="ru-RU" sz="1200" dirty="0">
                <a:latin typeface="GHEA Grapalat" pitchFamily="50" charset="0"/>
              </a:rPr>
              <a:t>2020թ. – </a:t>
            </a:r>
            <a:r>
              <a:rPr lang="hy-AM" altLang="ru-RU" sz="1200" dirty="0" smtClean="0">
                <a:latin typeface="GHEA Grapalat" pitchFamily="50" charset="0"/>
              </a:rPr>
              <a:t>6,200.0 մլ</a:t>
            </a:r>
            <a:r>
              <a:rPr lang="en-US" altLang="ru-RU" sz="1200" dirty="0" smtClean="0">
                <a:latin typeface="GHEA Grapalat" pitchFamily="50" charset="0"/>
              </a:rPr>
              <a:t>ն</a:t>
            </a:r>
            <a:r>
              <a:rPr lang="hy-AM" altLang="ru-RU" sz="1200" dirty="0" smtClean="0">
                <a:latin typeface="GHEA Grapalat" pitchFamily="50" charset="0"/>
              </a:rPr>
              <a:t> դրամ</a:t>
            </a:r>
            <a:endParaRPr lang="hy-AM" altLang="ru-RU" sz="1200" dirty="0">
              <a:latin typeface="GHEA Grapalat" pitchFamily="50" charset="0"/>
            </a:endParaRPr>
          </a:p>
          <a:p>
            <a:pPr marL="0" lvl="0" indent="0" algn="just">
              <a:buNone/>
            </a:pPr>
            <a:r>
              <a:rPr lang="hy-AM" altLang="ru-RU" sz="1200" dirty="0">
                <a:latin typeface="GHEA Grapalat" pitchFamily="50" charset="0"/>
              </a:rPr>
              <a:t>2021թ. </a:t>
            </a:r>
            <a:r>
              <a:rPr lang="hy-AM" altLang="ru-RU" sz="1200" dirty="0" smtClean="0">
                <a:latin typeface="GHEA Grapalat" pitchFamily="50" charset="0"/>
              </a:rPr>
              <a:t>– 25</a:t>
            </a:r>
            <a:r>
              <a:rPr lang="en-US" altLang="ru-RU" sz="1200" dirty="0" smtClean="0">
                <a:latin typeface="GHEA Grapalat" pitchFamily="50" charset="0"/>
              </a:rPr>
              <a:t>,000.0</a:t>
            </a:r>
            <a:r>
              <a:rPr lang="hy-AM" altLang="ru-RU" sz="1200" dirty="0" smtClean="0">
                <a:latin typeface="GHEA Grapalat" pitchFamily="50" charset="0"/>
              </a:rPr>
              <a:t> մլ</a:t>
            </a:r>
            <a:r>
              <a:rPr lang="en-US" altLang="ru-RU" sz="1200" dirty="0" smtClean="0">
                <a:latin typeface="GHEA Grapalat" pitchFamily="50" charset="0"/>
              </a:rPr>
              <a:t>ն</a:t>
            </a:r>
            <a:r>
              <a:rPr lang="hy-AM" altLang="ru-RU" sz="1200" dirty="0" smtClean="0">
                <a:latin typeface="GHEA Grapalat" pitchFamily="50" charset="0"/>
              </a:rPr>
              <a:t> դրամ</a:t>
            </a:r>
            <a:endParaRPr lang="hy-AM" altLang="ru-RU" sz="1200" dirty="0">
              <a:latin typeface="GHEA Grapalat" pitchFamily="50" charset="0"/>
            </a:endParaRPr>
          </a:p>
          <a:p>
            <a:pPr marL="0" indent="0" algn="just">
              <a:buNone/>
            </a:pPr>
            <a:r>
              <a:rPr lang="hy-AM" altLang="ru-RU" sz="1200" dirty="0">
                <a:latin typeface="GHEA Grapalat" pitchFamily="50" charset="0"/>
              </a:rPr>
              <a:t>2022թ. </a:t>
            </a:r>
            <a:r>
              <a:rPr lang="hy-AM" altLang="ru-RU" sz="1200" dirty="0" smtClean="0">
                <a:latin typeface="GHEA Grapalat" pitchFamily="50" charset="0"/>
              </a:rPr>
              <a:t>– </a:t>
            </a:r>
            <a:r>
              <a:rPr lang="en-US" altLang="ru-RU" sz="1200" dirty="0" smtClean="0">
                <a:latin typeface="GHEA Grapalat" pitchFamily="50" charset="0"/>
              </a:rPr>
              <a:t>19,500.0</a:t>
            </a:r>
            <a:r>
              <a:rPr lang="hy-AM" altLang="ru-RU" sz="1200" dirty="0" smtClean="0">
                <a:latin typeface="GHEA Grapalat" pitchFamily="50" charset="0"/>
              </a:rPr>
              <a:t> մ</a:t>
            </a:r>
            <a:r>
              <a:rPr lang="ru-RU" altLang="ru-RU" sz="1200" dirty="0" smtClean="0">
                <a:latin typeface="GHEA Grapalat" pitchFamily="50" charset="0"/>
              </a:rPr>
              <a:t>լ</a:t>
            </a:r>
            <a:r>
              <a:rPr lang="en-US" altLang="ru-RU" sz="1200" dirty="0" smtClean="0">
                <a:latin typeface="GHEA Grapalat" pitchFamily="50" charset="0"/>
              </a:rPr>
              <a:t>ն</a:t>
            </a:r>
            <a:r>
              <a:rPr lang="hy-AM" altLang="ru-RU" sz="1200" dirty="0" smtClean="0">
                <a:latin typeface="GHEA Grapalat" pitchFamily="50" charset="0"/>
              </a:rPr>
              <a:t> դրամ</a:t>
            </a:r>
            <a:endParaRPr lang="en-US" sz="1200" dirty="0"/>
          </a:p>
        </p:txBody>
      </p:sp>
      <p:sp>
        <p:nvSpPr>
          <p:cNvPr id="3" name="Номер слайда 2"/>
          <p:cNvSpPr>
            <a:spLocks noGrp="1"/>
          </p:cNvSpPr>
          <p:nvPr>
            <p:ph type="sldNum" sz="quarter" idx="12"/>
          </p:nvPr>
        </p:nvSpPr>
        <p:spPr>
          <a:xfrm>
            <a:off x="8534400" y="6400800"/>
            <a:ext cx="478632" cy="372269"/>
          </a:xfrm>
        </p:spPr>
        <p:txBody>
          <a:bodyPr/>
          <a:lstStyle/>
          <a:p>
            <a:fld id="{B6F15528-21DE-4FAA-801E-634DDDAF4B2B}" type="slidenum">
              <a:rPr lang="en-US" smtClean="0"/>
              <a:pPr/>
              <a:t>123</a:t>
            </a:fld>
            <a:endParaRPr lang="en-US" dirty="0"/>
          </a:p>
        </p:txBody>
      </p:sp>
      <p:sp>
        <p:nvSpPr>
          <p:cNvPr id="4" name="Заголовок 3"/>
          <p:cNvSpPr>
            <a:spLocks noGrp="1"/>
          </p:cNvSpPr>
          <p:nvPr>
            <p:ph type="title"/>
          </p:nvPr>
        </p:nvSpPr>
        <p:spPr>
          <a:xfrm>
            <a:off x="457200" y="274638"/>
            <a:ext cx="8229600" cy="411162"/>
          </a:xfrm>
        </p:spPr>
        <p:txBody>
          <a:bodyPr/>
          <a:lstStyle/>
          <a:p>
            <a:r>
              <a:rPr lang="ru-RU" altLang="ru-RU" sz="1400" dirty="0">
                <a:solidFill>
                  <a:srgbClr val="464646"/>
                </a:solidFill>
                <a:latin typeface="GHEA Grapalat" pitchFamily="50" charset="0"/>
              </a:rPr>
              <a:t>ՀՀ ՏԿԵՆ 2022թ. ԲՅՈՒՋԵՏԱՅԻՆ </a:t>
            </a:r>
            <a:r>
              <a:rPr lang="ru-RU" altLang="ru-RU" sz="1400" dirty="0" smtClean="0">
                <a:solidFill>
                  <a:srgbClr val="464646"/>
                </a:solidFill>
                <a:latin typeface="GHEA Grapalat" pitchFamily="50" charset="0"/>
              </a:rPr>
              <a:t>ԾՐԱԳՐԻ/ՄԻՋՈՑԱՌՈՒՄ </a:t>
            </a:r>
            <a:r>
              <a:rPr lang="en-US" altLang="ru-RU" sz="1400" dirty="0">
                <a:solidFill>
                  <a:srgbClr val="464646"/>
                </a:solidFill>
                <a:latin typeface="GHEA Grapalat" pitchFamily="50" charset="0"/>
              </a:rPr>
              <a:t>1167</a:t>
            </a:r>
            <a:r>
              <a:rPr lang="ru-RU" altLang="ru-RU" sz="1400" dirty="0" smtClean="0">
                <a:solidFill>
                  <a:srgbClr val="464646"/>
                </a:solidFill>
                <a:latin typeface="GHEA Grapalat" pitchFamily="50" charset="0"/>
              </a:rPr>
              <a:t>/4200</a:t>
            </a:r>
            <a:r>
              <a:rPr lang="en-US" altLang="ru-RU" sz="1400" dirty="0" smtClean="0">
                <a:solidFill>
                  <a:srgbClr val="464646"/>
                </a:solidFill>
                <a:latin typeface="GHEA Grapalat" pitchFamily="50" charset="0"/>
              </a:rPr>
              <a:t>9</a:t>
            </a:r>
            <a:endParaRPr lang="en-US" dirty="0"/>
          </a:p>
        </p:txBody>
      </p:sp>
    </p:spTree>
    <p:extLst>
      <p:ext uri="{BB962C8B-B14F-4D97-AF65-F5344CB8AC3E}">
        <p14:creationId xmlns:p14="http://schemas.microsoft.com/office/powerpoint/2010/main" val="22098339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0"/>
            <a:ext cx="8229600" cy="5645943"/>
          </a:xfrm>
        </p:spPr>
        <p:txBody>
          <a:bodyPr>
            <a:normAutofit/>
          </a:bodyPr>
          <a:lstStyle/>
          <a:p>
            <a:pPr marL="109728" indent="0">
              <a:buNone/>
            </a:pPr>
            <a:r>
              <a:rPr lang="hy-AM" sz="1600" b="1" dirty="0">
                <a:solidFill>
                  <a:schemeClr val="accent3">
                    <a:lumMod val="75000"/>
                  </a:schemeClr>
                </a:solidFill>
                <a:latin typeface="GHEA Grapalat" pitchFamily="50" charset="0"/>
              </a:rPr>
              <a:t>ԾՐԱԳՐԻ ՆՊԱՏԱԿԸ</a:t>
            </a:r>
            <a:endParaRPr lang="en-US" sz="1600" dirty="0">
              <a:solidFill>
                <a:schemeClr val="accent3">
                  <a:lumMod val="75000"/>
                </a:schemeClr>
              </a:solidFill>
              <a:latin typeface="GHEA Grapalat" pitchFamily="50" charset="0"/>
            </a:endParaRPr>
          </a:p>
          <a:p>
            <a:pPr algn="just"/>
            <a:r>
              <a:rPr lang="hy-AM" sz="1400" dirty="0">
                <a:latin typeface="GHEA Grapalat" pitchFamily="50" charset="0"/>
              </a:rPr>
              <a:t>Բնակչության և շրջակա միջավայրի պաշտպանությունը ռադիոակտիվ թափոնների վնասակար ազդեցությունից։</a:t>
            </a:r>
            <a:endParaRPr lang="en-US" sz="1400" dirty="0">
              <a:latin typeface="GHEA Grapalat" pitchFamily="50" charset="0"/>
            </a:endParaRPr>
          </a:p>
          <a:p>
            <a:pPr marL="109728" indent="0">
              <a:buNone/>
            </a:pPr>
            <a:r>
              <a:rPr lang="hy-AM" sz="1600" b="1" dirty="0">
                <a:solidFill>
                  <a:schemeClr val="accent3">
                    <a:lumMod val="75000"/>
                  </a:schemeClr>
                </a:solidFill>
                <a:latin typeface="GHEA Grapalat" pitchFamily="50" charset="0"/>
              </a:rPr>
              <a:t>ՆԿԱՐԱԳՐՈՒԹՅՈՒՆԸ</a:t>
            </a:r>
            <a:endParaRPr lang="en-US" sz="1600" b="1" dirty="0">
              <a:solidFill>
                <a:schemeClr val="accent3">
                  <a:lumMod val="75000"/>
                </a:schemeClr>
              </a:solidFill>
              <a:latin typeface="GHEA Grapalat" pitchFamily="50" charset="0"/>
            </a:endParaRPr>
          </a:p>
          <a:p>
            <a:pPr algn="just"/>
            <a:r>
              <a:rPr lang="hy-AM" sz="1400" dirty="0">
                <a:latin typeface="GHEA Grapalat" pitchFamily="50" charset="0"/>
              </a:rPr>
              <a:t>Բնակչության և շրջակա միջավայրի պաշտպանությունը ռադիոակտիվ թափոնների վնասակար ազդեցությունից: Միջուկային և ճառագայթային անվտանգության նորմերի ու կանոնների պահպանմամբ ռադիոակտիվ թափոնների կենտրոնացված փոխադրում, ուսումնասիրում, պահպանում, վնասազերծում։</a:t>
            </a:r>
            <a:endParaRPr lang="en-US" sz="1400" dirty="0">
              <a:latin typeface="GHEA Grapalat" pitchFamily="50" charset="0"/>
            </a:endParaRPr>
          </a:p>
          <a:p>
            <a:pPr algn="just"/>
            <a:r>
              <a:rPr lang="it-IT" sz="1400" dirty="0">
                <a:latin typeface="GHEA Grapalat" pitchFamily="50" charset="0"/>
              </a:rPr>
              <a:t>ՀՀ կառավարության կողմից հաստատված ճառագայթային անվտանգության նորմերի ու կանոնների, ռադիոակտիվ նյութերի փոխադրման կանոնների ու կարգի համաձայն մունիցիպալ (ոչ միջուկային) ցածր ու միջին ռադիոակտիվ թափոնների,օգտագործումից դուրս եկած ռադիոիզոտոպային աղբյուրների, մաքսային հսկողության կամ քննչական գործողությունների արդյունքում բռնագրավված 3-4 դասի ռադիոակտիվ աղբյուրների ու ռադիոակտիվ աղտոտվածությամբ իրերի ու նյութերի փոխադրում, հաշվառում, պահեստավորում և հսկողություն</a:t>
            </a:r>
            <a:r>
              <a:rPr lang="it-IT" sz="1400" dirty="0" smtClean="0">
                <a:latin typeface="GHEA Grapalat" pitchFamily="50" charset="0"/>
              </a:rPr>
              <a:t>:</a:t>
            </a:r>
            <a:endParaRPr lang="en-US" sz="1400" dirty="0">
              <a:latin typeface="GHEA Grapalat" pitchFamily="50" charset="0"/>
            </a:endParaRPr>
          </a:p>
        </p:txBody>
      </p:sp>
      <p:sp>
        <p:nvSpPr>
          <p:cNvPr id="6" name="Номер слайда 5"/>
          <p:cNvSpPr>
            <a:spLocks noGrp="1"/>
          </p:cNvSpPr>
          <p:nvPr>
            <p:ph type="sldNum" sz="quarter" idx="12"/>
          </p:nvPr>
        </p:nvSpPr>
        <p:spPr>
          <a:xfrm>
            <a:off x="8534400" y="6407944"/>
            <a:ext cx="478632" cy="365125"/>
          </a:xfrm>
        </p:spPr>
        <p:txBody>
          <a:bodyPr/>
          <a:lstStyle/>
          <a:p>
            <a:fld id="{B6F15528-21DE-4FAA-801E-634DDDAF4B2B}" type="slidenum">
              <a:rPr lang="en-US" smtClean="0"/>
              <a:pPr/>
              <a:t>124</a:t>
            </a:fld>
            <a:endParaRPr lang="en-US" dirty="0"/>
          </a:p>
        </p:txBody>
      </p:sp>
      <p:sp>
        <p:nvSpPr>
          <p:cNvPr id="4" name="Заголовок 3"/>
          <p:cNvSpPr>
            <a:spLocks noGrp="1"/>
          </p:cNvSpPr>
          <p:nvPr>
            <p:ph type="title"/>
          </p:nvPr>
        </p:nvSpPr>
        <p:spPr>
          <a:xfrm>
            <a:off x="457200" y="274638"/>
            <a:ext cx="8229600" cy="334962"/>
          </a:xfrm>
        </p:spPr>
        <p:txBody>
          <a:bodyPr>
            <a:normAutofit fontScale="90000"/>
          </a:bodyPr>
          <a:lstStyle/>
          <a:p>
            <a:r>
              <a:rPr lang="hy-AM" sz="2000" dirty="0">
                <a:solidFill>
                  <a:schemeClr val="accent4"/>
                </a:solidFill>
                <a:latin typeface="GHEA Grapalat" pitchFamily="50" charset="0"/>
              </a:rPr>
              <a:t> 1171 Ռադիոակտիվ թափոնների կառավարում</a:t>
            </a:r>
            <a:endParaRPr lang="en-US" sz="20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1" y="4272421"/>
            <a:ext cx="2876685" cy="2000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1715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533402"/>
            <a:ext cx="8229600" cy="5473891"/>
          </a:xfrm>
        </p:spPr>
        <p:txBody>
          <a:bodyPr>
            <a:normAutofit fontScale="77500" lnSpcReduction="20000"/>
          </a:bodyPr>
          <a:lstStyle/>
          <a:p>
            <a:pPr marL="109728" indent="0">
              <a:buNone/>
            </a:pPr>
            <a:r>
              <a:rPr lang="hy-AM" sz="2000" b="1" dirty="0">
                <a:solidFill>
                  <a:schemeClr val="accent3">
                    <a:lumMod val="75000"/>
                  </a:schemeClr>
                </a:solidFill>
                <a:latin typeface="GHEA Grapalat" pitchFamily="50" charset="0"/>
              </a:rPr>
              <a:t>ԱՐԴՅՈՒՆՔՆԵՐԸ</a:t>
            </a:r>
            <a:endParaRPr lang="en-US" sz="2000" b="1" dirty="0">
              <a:solidFill>
                <a:schemeClr val="accent3">
                  <a:lumMod val="75000"/>
                </a:schemeClr>
              </a:solidFill>
              <a:latin typeface="GHEA Grapalat" pitchFamily="50" charset="0"/>
            </a:endParaRPr>
          </a:p>
          <a:p>
            <a:r>
              <a:rPr lang="hy-AM" sz="2000" dirty="0">
                <a:latin typeface="GHEA Grapalat" pitchFamily="50" charset="0"/>
              </a:rPr>
              <a:t>«Ռադիոակտիվ թափոնների վնասազերծում» ՓԲԸ-ի կողմից պահվող </a:t>
            </a:r>
            <a:r>
              <a:rPr lang="hy-AM" sz="2000" dirty="0" smtClean="0">
                <a:latin typeface="GHEA Grapalat" pitchFamily="50" charset="0"/>
              </a:rPr>
              <a:t>ռադիոակտիվ աղբյուրների </a:t>
            </a:r>
            <a:r>
              <a:rPr lang="hy-AM" sz="2000" dirty="0">
                <a:latin typeface="GHEA Grapalat" pitchFamily="50" charset="0"/>
              </a:rPr>
              <a:t>և թափոնների վերաբերյալ տվյալների բազայի վարում և օրենսդրությամբ սահմանված կարգով հաշվետվությաշունների ներկայացում ոլորտը կարգավորող մարմնին:</a:t>
            </a:r>
            <a:endParaRPr lang="en-US" sz="2000" dirty="0">
              <a:latin typeface="GHEA Grapalat" pitchFamily="50" charset="0"/>
            </a:endParaRPr>
          </a:p>
          <a:p>
            <a:r>
              <a:rPr lang="hy-AM" sz="2000" dirty="0">
                <a:latin typeface="GHEA Grapalat" pitchFamily="50" charset="0"/>
              </a:rPr>
              <a:t>Մարդկանց և շրջակա միջավայրի պաշտպանություն իոնացնող ճառագայթման վնասակար ազդեցությունից:</a:t>
            </a:r>
            <a:endParaRPr lang="en-US" sz="2000" dirty="0">
              <a:latin typeface="GHEA Grapalat" pitchFamily="50" charset="0"/>
            </a:endParaRPr>
          </a:p>
          <a:p>
            <a:r>
              <a:rPr lang="hy-AM" sz="2000" dirty="0">
                <a:latin typeface="GHEA Grapalat" pitchFamily="50" charset="0"/>
              </a:rPr>
              <a:t>Չտնօրինվող (տիրազուրկ) ռադիոակտիվ աղբյուրների և թափոնների փոխադրում, վմասազերծում և պահում:</a:t>
            </a:r>
            <a:endParaRPr lang="en-US" sz="2000" dirty="0">
              <a:latin typeface="GHEA Grapalat" pitchFamily="50" charset="0"/>
            </a:endParaRPr>
          </a:p>
          <a:p>
            <a:r>
              <a:rPr lang="hy-AM" sz="2000" i="1" dirty="0">
                <a:latin typeface="GHEA Grapalat" pitchFamily="50" charset="0"/>
              </a:rPr>
              <a:t>Համապատասխանությունը Ատոմային էներգիայի միջազգային գործակալության (ԱԷՄԳ</a:t>
            </a:r>
            <a:r>
              <a:rPr lang="hy-AM" sz="2000" i="1" dirty="0" smtClean="0">
                <a:latin typeface="GHEA Grapalat" pitchFamily="50" charset="0"/>
              </a:rPr>
              <a:t>) «</a:t>
            </a:r>
            <a:r>
              <a:rPr lang="hy-AM" sz="2000" i="1" dirty="0">
                <a:latin typeface="GHEA Grapalat" pitchFamily="50" charset="0"/>
              </a:rPr>
              <a:t>Աշխատած վառելիքի և ռադիոակտիվ թափոնների կառավարման </a:t>
            </a:r>
            <a:r>
              <a:rPr lang="hy-AM" sz="2000" i="1" dirty="0" smtClean="0">
                <a:latin typeface="GHEA Grapalat" pitchFamily="50" charset="0"/>
              </a:rPr>
              <a:t>անվտանգության մասին</a:t>
            </a:r>
            <a:r>
              <a:rPr lang="hy-AM" sz="2000" i="1" dirty="0">
                <a:latin typeface="GHEA Grapalat" pitchFamily="50" charset="0"/>
              </a:rPr>
              <a:t>» Համատեղ Կոնվենցիայի, ԱԷՄԳ-ի ԱԷՄԳ-ի ստանդարտների, «Խաղաղ նպատակներով ատոմային էներգիայի անվտանգ օգտագործման մասին» ՀՀ օրենքի ու ՀՀ այլ իրավական ակտերի պահանջներին։</a:t>
            </a:r>
            <a:endParaRPr lang="en-US" sz="2000" dirty="0">
              <a:latin typeface="GHEA Grapalat" pitchFamily="50" charset="0"/>
            </a:endParaRPr>
          </a:p>
          <a:p>
            <a:pPr marL="109728" indent="0">
              <a:buNone/>
            </a:pPr>
            <a:r>
              <a:rPr lang="hy-AM" sz="2000" i="1" dirty="0">
                <a:latin typeface="GHEA Grapalat" panose="02000506050000020003" pitchFamily="50" charset="0"/>
              </a:rPr>
              <a:t> </a:t>
            </a:r>
            <a:endParaRPr lang="en-US" sz="2000" dirty="0">
              <a:latin typeface="GHEA Grapalat" panose="02000506050000020003" pitchFamily="50" charset="0"/>
            </a:endParaRPr>
          </a:p>
          <a:p>
            <a:pPr marL="109728" indent="0">
              <a:buNone/>
            </a:pPr>
            <a:r>
              <a:rPr lang="hy-AM" sz="2000" b="1" dirty="0">
                <a:solidFill>
                  <a:schemeClr val="accent3">
                    <a:lumMod val="75000"/>
                  </a:schemeClr>
                </a:solidFill>
                <a:latin typeface="GHEA Grapalat" pitchFamily="50" charset="0"/>
              </a:rPr>
              <a:t>ՇԱՀԱՌՈՒՆԵՐԸ</a:t>
            </a:r>
            <a:endParaRPr lang="en-US" sz="2000" b="1" dirty="0">
              <a:solidFill>
                <a:schemeClr val="accent3">
                  <a:lumMod val="75000"/>
                </a:schemeClr>
              </a:solidFill>
              <a:latin typeface="GHEA Grapalat" pitchFamily="50" charset="0"/>
            </a:endParaRPr>
          </a:p>
          <a:p>
            <a:r>
              <a:rPr lang="hy-AM" sz="2000" dirty="0" smtClean="0">
                <a:latin typeface="GHEA Grapalat" pitchFamily="50" charset="0"/>
              </a:rPr>
              <a:t>Պետական </a:t>
            </a:r>
            <a:r>
              <a:rPr lang="hy-AM" sz="2000" dirty="0">
                <a:latin typeface="GHEA Grapalat" pitchFamily="50" charset="0"/>
              </a:rPr>
              <a:t>մարմիններ, այլ </a:t>
            </a:r>
            <a:r>
              <a:rPr lang="hy-AM" sz="2000" dirty="0" smtClean="0">
                <a:latin typeface="GHEA Grapalat" pitchFamily="50" charset="0"/>
              </a:rPr>
              <a:t>կազմակերպություններ</a:t>
            </a:r>
            <a:r>
              <a:rPr lang="en-US" sz="2000" dirty="0">
                <a:latin typeface="GHEA Grapalat" pitchFamily="50" charset="0"/>
              </a:rPr>
              <a:t> </a:t>
            </a:r>
            <a:r>
              <a:rPr lang="hy-AM" sz="2000" dirty="0" smtClean="0">
                <a:latin typeface="GHEA Grapalat" pitchFamily="50" charset="0"/>
              </a:rPr>
              <a:t>և</a:t>
            </a:r>
            <a:r>
              <a:rPr lang="en-US" sz="2000" dirty="0">
                <a:latin typeface="GHEA Grapalat" pitchFamily="50" charset="0"/>
              </a:rPr>
              <a:t> </a:t>
            </a:r>
            <a:r>
              <a:rPr lang="hy-AM" sz="2000" dirty="0" smtClean="0">
                <a:latin typeface="GHEA Grapalat" pitchFamily="50" charset="0"/>
              </a:rPr>
              <a:t>քաղաքացիներ</a:t>
            </a:r>
            <a:r>
              <a:rPr lang="hy-AM" sz="2000" dirty="0">
                <a:latin typeface="GHEA Grapalat" pitchFamily="50" charset="0"/>
              </a:rPr>
              <a:t>: </a:t>
            </a:r>
            <a:endParaRPr lang="en-US" sz="2000" dirty="0">
              <a:latin typeface="GHEA Grapalat" pitchFamily="50" charset="0"/>
            </a:endParaRPr>
          </a:p>
          <a:p>
            <a:pPr marL="109728" indent="0">
              <a:buNone/>
            </a:pPr>
            <a:endParaRPr lang="en-US" sz="2000" dirty="0">
              <a:latin typeface="GHEA Grapalat" pitchFamily="50" charset="0"/>
            </a:endParaRPr>
          </a:p>
          <a:p>
            <a:pPr marL="109728" indent="0">
              <a:buNone/>
            </a:pPr>
            <a:r>
              <a:rPr lang="hy-AM" sz="2000" b="1" dirty="0" smtClean="0">
                <a:solidFill>
                  <a:schemeClr val="accent3">
                    <a:lumMod val="75000"/>
                  </a:schemeClr>
                </a:solidFill>
                <a:latin typeface="GHEA Grapalat" pitchFamily="50" charset="0"/>
              </a:rPr>
              <a:t>ԾՐԱԳՐ</a:t>
            </a:r>
            <a:r>
              <a:rPr lang="en-US" sz="2000" b="1" dirty="0" smtClean="0">
                <a:solidFill>
                  <a:schemeClr val="accent3">
                    <a:lumMod val="75000"/>
                  </a:schemeClr>
                </a:solidFill>
                <a:latin typeface="GHEA Grapalat" pitchFamily="50" charset="0"/>
              </a:rPr>
              <a:t>Ի</a:t>
            </a:r>
            <a:r>
              <a:rPr lang="hy-AM" sz="2000" b="1" dirty="0" smtClean="0">
                <a:solidFill>
                  <a:schemeClr val="accent3">
                    <a:lumMod val="75000"/>
                  </a:schemeClr>
                </a:solidFill>
                <a:latin typeface="GHEA Grapalat" pitchFamily="50" charset="0"/>
              </a:rPr>
              <a:t> ԻՐԱԿԱՆԱՑՈՒՄ </a:t>
            </a:r>
            <a:endParaRPr lang="en-US" sz="2000" b="1" dirty="0" smtClean="0">
              <a:solidFill>
                <a:schemeClr val="accent3">
                  <a:lumMod val="75000"/>
                </a:schemeClr>
              </a:solidFill>
              <a:latin typeface="GHEA Grapalat" pitchFamily="50" charset="0"/>
            </a:endParaRPr>
          </a:p>
          <a:p>
            <a:r>
              <a:rPr lang="hy-AM" sz="2000" dirty="0" smtClean="0">
                <a:latin typeface="GHEA Grapalat" pitchFamily="50" charset="0"/>
              </a:rPr>
              <a:t>«</a:t>
            </a:r>
            <a:r>
              <a:rPr lang="hy-AM" sz="2000" dirty="0">
                <a:latin typeface="GHEA Grapalat" pitchFamily="50" charset="0"/>
              </a:rPr>
              <a:t>Ռադիոակտիվ թափոնների վնասազերծում» ՓԲԸ</a:t>
            </a:r>
            <a:r>
              <a:rPr lang="hy-AM" sz="2000" cap="all" dirty="0">
                <a:latin typeface="GHEA Grapalat" pitchFamily="50" charset="0"/>
              </a:rPr>
              <a:t>-</a:t>
            </a:r>
            <a:r>
              <a:rPr lang="hy-AM" sz="2000" dirty="0">
                <a:latin typeface="GHEA Grapalat" pitchFamily="50" charset="0"/>
              </a:rPr>
              <a:t>ի կողմից՝ Ծրագրի շրջանակներում ծառայությունների մատուցման նպատակով ՀՀ տարածքային կառավարման և ենթակառուցվածքների նախարարության հետ կնքվող՝ </a:t>
            </a:r>
            <a:r>
              <a:rPr lang="hy-AM" sz="2000" cap="all" dirty="0">
                <a:latin typeface="GHEA Grapalat" pitchFamily="50" charset="0"/>
              </a:rPr>
              <a:t>ՀՀ </a:t>
            </a:r>
            <a:r>
              <a:rPr lang="hy-AM" sz="2000" dirty="0">
                <a:latin typeface="GHEA Grapalat" pitchFamily="50" charset="0"/>
              </a:rPr>
              <a:t>պետական բյուջեի միջոցների հաշվին տրամադրվող սուբսիդիայի (ՀՀ կառավարության 11.12.2003թ.1653-Ն որոշում</a:t>
            </a:r>
            <a:r>
              <a:rPr lang="hy-AM" sz="2000" dirty="0" smtClean="0">
                <a:latin typeface="GHEA Grapalat" pitchFamily="50" charset="0"/>
              </a:rPr>
              <a:t>) պայմանագրի </a:t>
            </a:r>
            <a:r>
              <a:rPr lang="hy-AM" sz="2000" dirty="0">
                <a:latin typeface="GHEA Grapalat" pitchFamily="50" charset="0"/>
              </a:rPr>
              <a:t>հիման վրա: </a:t>
            </a:r>
            <a:endParaRPr lang="en-US" sz="2000" dirty="0">
              <a:latin typeface="GHEA Grapalat" pitchFamily="50" charset="0"/>
            </a:endParaRPr>
          </a:p>
          <a:p>
            <a:endParaRPr lang="en-US" dirty="0"/>
          </a:p>
        </p:txBody>
      </p:sp>
      <p:sp>
        <p:nvSpPr>
          <p:cNvPr id="5" name="Номер слайда 4"/>
          <p:cNvSpPr>
            <a:spLocks noGrp="1"/>
          </p:cNvSpPr>
          <p:nvPr>
            <p:ph type="sldNum" sz="quarter" idx="12"/>
          </p:nvPr>
        </p:nvSpPr>
        <p:spPr>
          <a:xfrm>
            <a:off x="8534400" y="6407944"/>
            <a:ext cx="478632" cy="365125"/>
          </a:xfrm>
        </p:spPr>
        <p:txBody>
          <a:bodyPr/>
          <a:lstStyle/>
          <a:p>
            <a:fld id="{B6F15528-21DE-4FAA-801E-634DDDAF4B2B}" type="slidenum">
              <a:rPr lang="en-US" smtClean="0"/>
              <a:pPr/>
              <a:t>125</a:t>
            </a:fld>
            <a:endParaRPr lang="en-US" dirty="0"/>
          </a:p>
        </p:txBody>
      </p:sp>
    </p:spTree>
    <p:extLst>
      <p:ext uri="{BB962C8B-B14F-4D97-AF65-F5344CB8AC3E}">
        <p14:creationId xmlns:p14="http://schemas.microsoft.com/office/powerpoint/2010/main" val="91855640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457203"/>
            <a:ext cx="8229600" cy="5257798"/>
          </a:xfrm>
        </p:spPr>
        <p:txBody>
          <a:bodyPr>
            <a:normAutofit fontScale="47500" lnSpcReduction="20000"/>
          </a:bodyPr>
          <a:lstStyle/>
          <a:p>
            <a:pPr marL="109728" indent="0">
              <a:buNone/>
            </a:pPr>
            <a:r>
              <a:rPr lang="hy-AM" dirty="0">
                <a:latin typeface="GHEA Grapalat" pitchFamily="50" charset="0"/>
              </a:rPr>
              <a:t>«</a:t>
            </a:r>
            <a:r>
              <a:rPr lang="hy-AM" dirty="0" smtClean="0">
                <a:latin typeface="GHEA Grapalat" pitchFamily="50" charset="0"/>
              </a:rPr>
              <a:t>ՀՀ 2020թ.պետական </a:t>
            </a:r>
            <a:r>
              <a:rPr lang="hy-AM" dirty="0">
                <a:latin typeface="GHEA Grapalat" pitchFamily="50" charset="0"/>
              </a:rPr>
              <a:t>բյուջեի մասին» օրենքի «Ռադիոակտիվ թափոնների վնասազերծում» ՓԲԸ-ին նախատեսվել է 37033.7 հազար դրամ: Տարեկան ճշտված </a:t>
            </a:r>
            <a:r>
              <a:rPr lang="hy-AM" dirty="0" smtClean="0">
                <a:latin typeface="GHEA Grapalat" pitchFamily="50" charset="0"/>
              </a:rPr>
              <a:t>նախահաշիվը եղել </a:t>
            </a:r>
            <a:r>
              <a:rPr lang="hy-AM" dirty="0">
                <a:latin typeface="GHEA Grapalat" pitchFamily="50" charset="0"/>
              </a:rPr>
              <a:t>է 37033.7 հազար դրամ, որի ֆինանսավորումը ապահովվել է 100%-ով:</a:t>
            </a:r>
            <a:endParaRPr lang="en-US" dirty="0">
              <a:latin typeface="GHEA Grapalat" pitchFamily="50" charset="0"/>
            </a:endParaRPr>
          </a:p>
          <a:p>
            <a:pPr marL="109728" indent="0">
              <a:buNone/>
            </a:pPr>
            <a:r>
              <a:rPr lang="hy-AM" dirty="0">
                <a:latin typeface="GHEA Grapalat" pitchFamily="50" charset="0"/>
              </a:rPr>
              <a:t>Ռադիոակտիվ թափոնների վնասազերծման ծրագրի իրականացման շրջանակներում և մատուցված ծառայությունների դիմաց համաձայն 11.12.2003թ. ՀՀ կառավարության 1653-Ն որոշման ռադիոակտիվ թափոնների վնասազերծման մատոցված ծառայությունների սակագինը սահմանվել է 0 դրամ, որի հետեվանքով բոլոր ծախսերի փոխհատուցումը իրականացվում է պետական բյուջեի կողմից սուբսիդյա հոդվածով:</a:t>
            </a:r>
            <a:endParaRPr lang="en-US" dirty="0">
              <a:latin typeface="GHEA Grapalat" pitchFamily="50" charset="0"/>
            </a:endParaRPr>
          </a:p>
          <a:p>
            <a:pPr marL="109728" indent="0">
              <a:buNone/>
            </a:pPr>
            <a:r>
              <a:rPr lang="hy-AM" dirty="0">
                <a:latin typeface="GHEA Grapalat" pitchFamily="50" charset="0"/>
              </a:rPr>
              <a:t>2020թթ. ընթացքում իրականացվել են հետևյալ աշխատանքները.</a:t>
            </a:r>
            <a:endParaRPr lang="en-US" dirty="0">
              <a:latin typeface="GHEA Grapalat" pitchFamily="50" charset="0"/>
            </a:endParaRPr>
          </a:p>
          <a:p>
            <a:pPr marL="109728" indent="0">
              <a:buNone/>
            </a:pPr>
            <a:r>
              <a:rPr lang="hy-AM" dirty="0">
                <a:latin typeface="GHEA Grapalat" pitchFamily="50" charset="0"/>
              </a:rPr>
              <a:t>ա) Հայաստանի տարբեր մարզերի </a:t>
            </a:r>
            <a:r>
              <a:rPr lang="af-ZA" dirty="0">
                <a:latin typeface="GHEA Grapalat" pitchFamily="50" charset="0"/>
              </a:rPr>
              <a:t>հիմնարկ-ձերնարկություններից, սահմանային կետերից տեղափոխվել է </a:t>
            </a:r>
            <a:r>
              <a:rPr lang="hy-AM" dirty="0">
                <a:latin typeface="GHEA Grapalat" pitchFamily="50" charset="0"/>
              </a:rPr>
              <a:t>339 հատ ռադիոակտիվ աղբյուր:</a:t>
            </a:r>
            <a:endParaRPr lang="en-US" dirty="0">
              <a:latin typeface="GHEA Grapalat" pitchFamily="50" charset="0"/>
            </a:endParaRPr>
          </a:p>
          <a:p>
            <a:pPr marL="109728" indent="0">
              <a:buNone/>
            </a:pPr>
            <a:r>
              <a:rPr lang="hy-AM" dirty="0">
                <a:latin typeface="GHEA Grapalat" pitchFamily="50" charset="0"/>
              </a:rPr>
              <a:t>բ) Պահեստարաններում պահպանվում է 695 Կյուրի ակտիվությամբ թափոններ:</a:t>
            </a:r>
            <a:endParaRPr lang="en-US" dirty="0">
              <a:latin typeface="GHEA Grapalat" pitchFamily="50" charset="0"/>
            </a:endParaRPr>
          </a:p>
          <a:p>
            <a:pPr marL="109728" indent="0">
              <a:buNone/>
            </a:pPr>
            <a:r>
              <a:rPr lang="hy-AM" dirty="0">
                <a:latin typeface="GHEA Grapalat" pitchFamily="50" charset="0"/>
              </a:rPr>
              <a:t>գ) Նորացվել է պահեստարանի ֆիզիկական պաշտպանության համակարգը, </a:t>
            </a:r>
            <a:r>
              <a:rPr lang="hy-AM" dirty="0" smtClean="0">
                <a:latin typeface="GHEA Grapalat" pitchFamily="50" charset="0"/>
              </a:rPr>
              <a:t>նորոգվել</a:t>
            </a:r>
            <a:r>
              <a:rPr lang="en-US" dirty="0">
                <a:latin typeface="GHEA Grapalat" pitchFamily="50" charset="0"/>
              </a:rPr>
              <a:t> </a:t>
            </a:r>
            <a:r>
              <a:rPr lang="hy-AM" dirty="0" smtClean="0">
                <a:latin typeface="GHEA Grapalat" pitchFamily="50" charset="0"/>
              </a:rPr>
              <a:t>է</a:t>
            </a:r>
            <a:r>
              <a:rPr lang="en-US" dirty="0" smtClean="0">
                <a:latin typeface="GHEA Grapalat" pitchFamily="50" charset="0"/>
              </a:rPr>
              <a:t> </a:t>
            </a:r>
            <a:r>
              <a:rPr lang="hy-AM" dirty="0" smtClean="0">
                <a:latin typeface="GHEA Grapalat" pitchFamily="50" charset="0"/>
              </a:rPr>
              <a:t>պահեստարանների</a:t>
            </a:r>
            <a:r>
              <a:rPr lang="en-US" dirty="0" smtClean="0">
                <a:latin typeface="GHEA Grapalat" pitchFamily="50" charset="0"/>
              </a:rPr>
              <a:t> </a:t>
            </a:r>
            <a:r>
              <a:rPr lang="hy-AM" dirty="0" smtClean="0">
                <a:latin typeface="GHEA Grapalat" pitchFamily="50" charset="0"/>
              </a:rPr>
              <a:t>պահպանման ազդանշանային </a:t>
            </a:r>
            <a:r>
              <a:rPr lang="hy-AM" dirty="0">
                <a:latin typeface="GHEA Grapalat" pitchFamily="50" charset="0"/>
              </a:rPr>
              <a:t>համակարգը և </a:t>
            </a:r>
            <a:r>
              <a:rPr lang="hy-AM" dirty="0" smtClean="0">
                <a:latin typeface="GHEA Grapalat" pitchFamily="50" charset="0"/>
              </a:rPr>
              <a:t>տեղադրվել </a:t>
            </a:r>
            <a:r>
              <a:rPr lang="hy-AM" dirty="0">
                <a:latin typeface="GHEA Grapalat" pitchFamily="50" charset="0"/>
              </a:rPr>
              <a:t>է </a:t>
            </a:r>
            <a:r>
              <a:rPr lang="hy-AM" dirty="0" smtClean="0">
                <a:latin typeface="GHEA Grapalat" pitchFamily="50" charset="0"/>
              </a:rPr>
              <a:t>նոր տեսախցիկներ</a:t>
            </a:r>
            <a:r>
              <a:rPr lang="hy-AM" dirty="0">
                <a:latin typeface="GHEA Grapalat" pitchFamily="50" charset="0"/>
              </a:rPr>
              <a:t>, </a:t>
            </a:r>
            <a:r>
              <a:rPr lang="hy-AM" dirty="0" smtClean="0">
                <a:latin typeface="GHEA Grapalat" pitchFamily="50" charset="0"/>
              </a:rPr>
              <a:t>ինչպես նաև </a:t>
            </a:r>
            <a:r>
              <a:rPr lang="hy-AM" dirty="0">
                <a:latin typeface="GHEA Grapalat" pitchFamily="50" charset="0"/>
              </a:rPr>
              <a:t>տեսախցիկներ են </a:t>
            </a:r>
            <a:r>
              <a:rPr lang="hy-AM" dirty="0" smtClean="0">
                <a:latin typeface="GHEA Grapalat" pitchFamily="50" charset="0"/>
              </a:rPr>
              <a:t>տեղադրվել ընկերության </a:t>
            </a:r>
            <a:r>
              <a:rPr lang="hy-AM" dirty="0">
                <a:latin typeface="GHEA Grapalat" pitchFamily="50" charset="0"/>
              </a:rPr>
              <a:t>անբողջ տարածքի պարագծով:</a:t>
            </a:r>
            <a:endParaRPr lang="en-US" dirty="0">
              <a:latin typeface="GHEA Grapalat" pitchFamily="50" charset="0"/>
            </a:endParaRPr>
          </a:p>
          <a:p>
            <a:pPr marL="109728" indent="0">
              <a:buNone/>
            </a:pPr>
            <a:r>
              <a:rPr lang="hy-AM" dirty="0">
                <a:latin typeface="GHEA Grapalat" pitchFamily="50" charset="0"/>
              </a:rPr>
              <a:t>2020թ.-ին նախկինում տեղադրված պարագծի ողջ երկայնքով ֆիզիկական պաշտպանության համակարգը փոխվել է և տեղադրվել է նորագույն տեխնոլոգիայով անվտանգության համակարգ: Ընկերության տարածքում նախատեսվածի համաձայն փոխվել է լուսարձակները:</a:t>
            </a:r>
            <a:endParaRPr lang="en-US" dirty="0">
              <a:latin typeface="GHEA Grapalat" pitchFamily="50" charset="0"/>
            </a:endParaRPr>
          </a:p>
          <a:p>
            <a:pPr marL="109728" indent="0">
              <a:buNone/>
            </a:pPr>
            <a:r>
              <a:rPr lang="hy-AM" dirty="0">
                <a:latin typeface="GHEA Grapalat" pitchFamily="50" charset="0"/>
              </a:rPr>
              <a:t>դ) Ընկերության պահեստարաններում տեղադրված են դոզաչափող սարքեր շուրջօրյա ռադիացիոն մոնիթորինգ իրականացնելու համար և կատարվում է ամենօրյա չափումներ տարածքում:</a:t>
            </a:r>
            <a:endParaRPr lang="en-US" dirty="0">
              <a:latin typeface="GHEA Grapalat" pitchFamily="50" charset="0"/>
            </a:endParaRPr>
          </a:p>
          <a:p>
            <a:pPr marL="109728" indent="0">
              <a:buNone/>
            </a:pPr>
            <a:r>
              <a:rPr lang="hy-AM" dirty="0">
                <a:latin typeface="GHEA Grapalat" pitchFamily="50" charset="0"/>
              </a:rPr>
              <a:t>Ինչպես պահեստարանում, այնպես էլ ընկերության տարածքում կանոնավոր անց է կացվում </a:t>
            </a:r>
            <a:r>
              <a:rPr lang="hy-AM" dirty="0" smtClean="0">
                <a:latin typeface="GHEA Grapalat" pitchFamily="50" charset="0"/>
              </a:rPr>
              <a:t>ռադիացիոն</a:t>
            </a:r>
            <a:r>
              <a:rPr lang="en-US" dirty="0" smtClean="0">
                <a:latin typeface="GHEA Grapalat" pitchFamily="50" charset="0"/>
              </a:rPr>
              <a:t> </a:t>
            </a:r>
            <a:r>
              <a:rPr lang="hy-AM" dirty="0" smtClean="0">
                <a:latin typeface="GHEA Grapalat" pitchFamily="50" charset="0"/>
              </a:rPr>
              <a:t>ճառագայթման </a:t>
            </a:r>
            <a:r>
              <a:rPr lang="hy-AM" dirty="0">
                <a:latin typeface="GHEA Grapalat" pitchFamily="50" charset="0"/>
              </a:rPr>
              <a:t>մոնիտորինգ մոտ 30 կետերում չափվում է ճառագայթման դոզայի </a:t>
            </a:r>
            <a:r>
              <a:rPr lang="hy-AM" dirty="0" smtClean="0">
                <a:latin typeface="GHEA Grapalat" pitchFamily="50" charset="0"/>
              </a:rPr>
              <a:t>հզորությունը</a:t>
            </a:r>
            <a:r>
              <a:rPr lang="en-US" dirty="0" smtClean="0">
                <a:latin typeface="GHEA Grapalat" pitchFamily="50" charset="0"/>
              </a:rPr>
              <a:t>: </a:t>
            </a:r>
            <a:r>
              <a:rPr lang="hy-AM" dirty="0" smtClean="0">
                <a:latin typeface="GHEA Grapalat" pitchFamily="50" charset="0"/>
              </a:rPr>
              <a:t>Կանոնավոր </a:t>
            </a:r>
            <a:r>
              <a:rPr lang="hy-AM" dirty="0">
                <a:latin typeface="GHEA Grapalat" pitchFamily="50" charset="0"/>
              </a:rPr>
              <a:t>չափվում է աշխատակազմի ստացած անհատական ճառագայթման դոզան, անց է կացվում բժշկական քննություն, գիտելիքների ստուգում:</a:t>
            </a:r>
            <a:endParaRPr lang="en-US" dirty="0">
              <a:latin typeface="GHEA Grapalat" pitchFamily="50" charset="0"/>
            </a:endParaRPr>
          </a:p>
          <a:p>
            <a:pPr marL="109728" indent="0">
              <a:buNone/>
            </a:pPr>
            <a:r>
              <a:rPr lang="hy-AM" dirty="0" smtClean="0">
                <a:latin typeface="GHEA Grapalat" pitchFamily="50" charset="0"/>
              </a:rPr>
              <a:t>Ընկերություն </a:t>
            </a:r>
            <a:r>
              <a:rPr lang="hy-AM" dirty="0">
                <a:latin typeface="GHEA Grapalat" pitchFamily="50" charset="0"/>
              </a:rPr>
              <a:t>տեղափոխված թափոնների մասին լրիվ տեղեկությունները գրանցվում է համակարգչում և մատյանում, տեղափոխումից առաջ կազմվում է հանձման-ընդունման ակտ:</a:t>
            </a:r>
            <a:endParaRPr lang="en-US" dirty="0">
              <a:latin typeface="GHEA Grapalat" pitchFamily="50" charset="0"/>
            </a:endParaRPr>
          </a:p>
          <a:p>
            <a:pPr marL="109728" indent="0">
              <a:buNone/>
            </a:pPr>
            <a:r>
              <a:rPr lang="hy-AM" dirty="0">
                <a:latin typeface="GHEA Grapalat" pitchFamily="50" charset="0"/>
              </a:rPr>
              <a:t>Վերամշակվել է ռադիոակտիվ թափոնների հավաքման, տեղափոխման, կոնդիցիայի </a:t>
            </a:r>
            <a:r>
              <a:rPr lang="hy-AM" dirty="0" smtClean="0">
                <a:latin typeface="GHEA Grapalat" pitchFamily="50" charset="0"/>
              </a:rPr>
              <a:t>բերման</a:t>
            </a:r>
            <a:r>
              <a:rPr lang="en-US" dirty="0" smtClean="0">
                <a:latin typeface="GHEA Grapalat" pitchFamily="50" charset="0"/>
              </a:rPr>
              <a:t> </a:t>
            </a:r>
            <a:r>
              <a:rPr lang="hy-AM" dirty="0" smtClean="0">
                <a:latin typeface="GHEA Grapalat" pitchFamily="50" charset="0"/>
              </a:rPr>
              <a:t>և</a:t>
            </a:r>
            <a:r>
              <a:rPr lang="en-US" dirty="0" smtClean="0">
                <a:latin typeface="GHEA Grapalat" pitchFamily="50" charset="0"/>
              </a:rPr>
              <a:t> </a:t>
            </a:r>
            <a:r>
              <a:rPr lang="hy-AM" dirty="0" smtClean="0">
                <a:latin typeface="GHEA Grapalat" pitchFamily="50" charset="0"/>
              </a:rPr>
              <a:t>պահպանման</a:t>
            </a:r>
            <a:r>
              <a:rPr lang="en-US" dirty="0" smtClean="0">
                <a:latin typeface="GHEA Grapalat" pitchFamily="50" charset="0"/>
              </a:rPr>
              <a:t> </a:t>
            </a:r>
            <a:r>
              <a:rPr lang="hy-AM" dirty="0" smtClean="0">
                <a:latin typeface="GHEA Grapalat" pitchFamily="50" charset="0"/>
              </a:rPr>
              <a:t>ընթացակարգերը:</a:t>
            </a:r>
            <a:endParaRPr lang="en-US" dirty="0">
              <a:latin typeface="GHEA Grapalat" pitchFamily="50" charset="0"/>
            </a:endParaRPr>
          </a:p>
        </p:txBody>
      </p:sp>
      <p:sp>
        <p:nvSpPr>
          <p:cNvPr id="5" name="Номер слайда 4"/>
          <p:cNvSpPr>
            <a:spLocks noGrp="1"/>
          </p:cNvSpPr>
          <p:nvPr>
            <p:ph type="sldNum" sz="quarter" idx="12"/>
          </p:nvPr>
        </p:nvSpPr>
        <p:spPr>
          <a:xfrm>
            <a:off x="8534400" y="6407944"/>
            <a:ext cx="478632" cy="365125"/>
          </a:xfrm>
        </p:spPr>
        <p:txBody>
          <a:bodyPr/>
          <a:lstStyle/>
          <a:p>
            <a:fld id="{B6F15528-21DE-4FAA-801E-634DDDAF4B2B}" type="slidenum">
              <a:rPr lang="en-US" smtClean="0"/>
              <a:pPr/>
              <a:t>126</a:t>
            </a:fld>
            <a:endParaRPr lang="en-US" dirty="0"/>
          </a:p>
        </p:txBody>
      </p:sp>
    </p:spTree>
    <p:extLst>
      <p:ext uri="{BB962C8B-B14F-4D97-AF65-F5344CB8AC3E}">
        <p14:creationId xmlns:p14="http://schemas.microsoft.com/office/powerpoint/2010/main" val="284402256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457200" y="762001"/>
            <a:ext cx="8458200" cy="5181600"/>
          </a:xfrm>
        </p:spPr>
        <p:txBody>
          <a:bodyPr>
            <a:normAutofit fontScale="92500"/>
          </a:bodyPr>
          <a:lstStyle/>
          <a:p>
            <a:pPr marL="109728" indent="0">
              <a:buNone/>
            </a:pPr>
            <a:r>
              <a:rPr lang="en-US" sz="1500" b="1" dirty="0" smtClean="0">
                <a:latin typeface="GHEA Grapalat" pitchFamily="50" charset="0"/>
              </a:rPr>
              <a:t>ԾՐԱԳՐԻ ԱՆՎԱՆՈՒՄԸ </a:t>
            </a:r>
          </a:p>
          <a:p>
            <a:pPr marL="109728" indent="0">
              <a:buNone/>
            </a:pPr>
            <a:r>
              <a:rPr lang="en-US" sz="1500" dirty="0" err="1" smtClean="0">
                <a:latin typeface="GHEA Grapalat" pitchFamily="50" charset="0"/>
              </a:rPr>
              <a:t>Ավիացիայի</a:t>
            </a:r>
            <a:r>
              <a:rPr lang="en-US" sz="1500" dirty="0" smtClean="0">
                <a:latin typeface="GHEA Grapalat" pitchFamily="50" charset="0"/>
              </a:rPr>
              <a:t> </a:t>
            </a:r>
            <a:r>
              <a:rPr lang="en-US" sz="1500" dirty="0" err="1">
                <a:latin typeface="GHEA Grapalat" pitchFamily="50" charset="0"/>
              </a:rPr>
              <a:t>բնագավառում</a:t>
            </a:r>
            <a:r>
              <a:rPr lang="en-US" sz="1500" dirty="0">
                <a:latin typeface="GHEA Grapalat" pitchFamily="50" charset="0"/>
              </a:rPr>
              <a:t> </a:t>
            </a:r>
            <a:r>
              <a:rPr lang="en-US" sz="1500" dirty="0" err="1" smtClean="0">
                <a:latin typeface="GHEA Grapalat" pitchFamily="50" charset="0"/>
              </a:rPr>
              <a:t>վերահսկողության</a:t>
            </a:r>
            <a:r>
              <a:rPr lang="en-US" sz="1500" dirty="0" smtClean="0">
                <a:latin typeface="GHEA Grapalat" pitchFamily="50" charset="0"/>
              </a:rPr>
              <a:t> </a:t>
            </a:r>
            <a:r>
              <a:rPr lang="en-US" sz="1500" dirty="0">
                <a:latin typeface="GHEA Grapalat" pitchFamily="50" charset="0"/>
              </a:rPr>
              <a:t>և </a:t>
            </a:r>
            <a:r>
              <a:rPr lang="en-US" sz="1500" dirty="0" err="1">
                <a:latin typeface="GHEA Grapalat" pitchFamily="50" charset="0"/>
              </a:rPr>
              <a:t>կանոնակարգման</a:t>
            </a:r>
            <a:r>
              <a:rPr lang="en-US" sz="1500" dirty="0">
                <a:latin typeface="GHEA Grapalat" pitchFamily="50" charset="0"/>
              </a:rPr>
              <a:t> </a:t>
            </a:r>
            <a:r>
              <a:rPr lang="en-US" sz="1500" dirty="0" err="1" smtClean="0">
                <a:latin typeface="GHEA Grapalat" pitchFamily="50" charset="0"/>
              </a:rPr>
              <a:t>ապահովում</a:t>
            </a:r>
            <a:r>
              <a:rPr lang="en-US" sz="1500" dirty="0" smtClean="0">
                <a:latin typeface="GHEA Grapalat" pitchFamily="50" charset="0"/>
              </a:rPr>
              <a:t> </a:t>
            </a:r>
          </a:p>
          <a:p>
            <a:pPr marL="109728" indent="0">
              <a:buNone/>
            </a:pPr>
            <a:r>
              <a:rPr lang="hy-AM" sz="1500" b="1" dirty="0" smtClean="0">
                <a:latin typeface="GHEA Grapalat" pitchFamily="50" charset="0"/>
              </a:rPr>
              <a:t>ԾՐԱԳՐԻ ՆՊԱՏԱԿԸ</a:t>
            </a:r>
            <a:r>
              <a:rPr lang="hy-AM" sz="1500" dirty="0" smtClean="0">
                <a:latin typeface="GHEA Grapalat" pitchFamily="50" charset="0"/>
              </a:rPr>
              <a:t>` </a:t>
            </a:r>
            <a:endParaRPr lang="en-US" sz="1500" dirty="0" smtClean="0">
              <a:latin typeface="GHEA Grapalat" pitchFamily="50" charset="0"/>
            </a:endParaRPr>
          </a:p>
          <a:p>
            <a:pPr marL="109728" indent="0">
              <a:buNone/>
            </a:pPr>
            <a:r>
              <a:rPr lang="hy-AM" sz="1500" dirty="0" smtClean="0">
                <a:latin typeface="GHEA Grapalat" pitchFamily="50" charset="0"/>
              </a:rPr>
              <a:t>Քաղաքացիական </a:t>
            </a:r>
            <a:r>
              <a:rPr lang="hy-AM" sz="1500" dirty="0">
                <a:latin typeface="GHEA Grapalat" pitchFamily="50" charset="0"/>
              </a:rPr>
              <a:t>ավիացիայի համակարգի ենթակառուցվածքների գործունեության կանոնակարգում և զարգացում</a:t>
            </a:r>
          </a:p>
          <a:p>
            <a:pPr marL="109728" indent="0">
              <a:buNone/>
            </a:pPr>
            <a:r>
              <a:rPr lang="hy-AM" sz="1500" b="1" dirty="0" smtClean="0">
                <a:latin typeface="GHEA Grapalat" pitchFamily="50" charset="0"/>
              </a:rPr>
              <a:t>ՎԵՐՋՆԱԿԱՆ ԱՐԴՅՈՒՆՔԻ ՆԿԱՐԱԳՐՈՒԹՅՈՒՆԸ</a:t>
            </a:r>
            <a:r>
              <a:rPr lang="hy-AM" sz="1500" dirty="0" smtClean="0">
                <a:latin typeface="GHEA Grapalat" pitchFamily="50" charset="0"/>
              </a:rPr>
              <a:t>` </a:t>
            </a:r>
            <a:endParaRPr lang="en-US" sz="1500" dirty="0" smtClean="0">
              <a:latin typeface="GHEA Grapalat" pitchFamily="50" charset="0"/>
            </a:endParaRPr>
          </a:p>
          <a:p>
            <a:pPr marL="109728" indent="0">
              <a:buNone/>
            </a:pPr>
            <a:r>
              <a:rPr lang="hy-AM" sz="1500" dirty="0" smtClean="0">
                <a:latin typeface="GHEA Grapalat" pitchFamily="50" charset="0"/>
              </a:rPr>
              <a:t>ՀՀ </a:t>
            </a:r>
            <a:r>
              <a:rPr lang="hy-AM" sz="1500" dirty="0">
                <a:latin typeface="GHEA Grapalat" pitchFamily="50" charset="0"/>
              </a:rPr>
              <a:t>օդային տարածքով քաղաքացիների և բեռների անվտանգ և արագ տեղափոխման գործընթացների պատշաճ կանոնակարգում և դրանց պահանջների </a:t>
            </a:r>
            <a:r>
              <a:rPr lang="hy-AM" sz="1500" dirty="0" smtClean="0">
                <a:latin typeface="GHEA Grapalat" pitchFamily="50" charset="0"/>
              </a:rPr>
              <a:t>ապահովում</a:t>
            </a:r>
            <a:endParaRPr lang="en-US" sz="1500" dirty="0" smtClean="0">
              <a:latin typeface="GHEA Grapalat" pitchFamily="50" charset="0"/>
            </a:endParaRPr>
          </a:p>
          <a:p>
            <a:pPr marL="109728" indent="0">
              <a:buNone/>
            </a:pPr>
            <a:r>
              <a:rPr lang="hy-AM" sz="1500" b="1" dirty="0" smtClean="0">
                <a:latin typeface="GHEA Grapalat" pitchFamily="50" charset="0"/>
              </a:rPr>
              <a:t>ԻՐԱԿԱՆԱՑՆՈՂ</a:t>
            </a:r>
          </a:p>
          <a:p>
            <a:pPr marL="109728" indent="0">
              <a:buNone/>
            </a:pPr>
            <a:r>
              <a:rPr lang="hy-AM" sz="1500" dirty="0" smtClean="0">
                <a:latin typeface="GHEA Grapalat" pitchFamily="50" charset="0"/>
              </a:rPr>
              <a:t>ՀՀ քաղաքացիական ավիացիայի կոմիտե</a:t>
            </a:r>
            <a:endParaRPr lang="en-US" sz="1500" dirty="0" smtClean="0">
              <a:latin typeface="GHEA Grapalat" pitchFamily="50" charset="0"/>
            </a:endParaRPr>
          </a:p>
          <a:p>
            <a:pPr marL="109728" indent="0">
              <a:buNone/>
            </a:pPr>
            <a:r>
              <a:rPr lang="en-US" sz="1500" b="1" dirty="0" smtClean="0">
                <a:latin typeface="GHEA Grapalat" pitchFamily="50" charset="0"/>
              </a:rPr>
              <a:t>ԿԱՊԸ ԿԱՌԱՎԱՐՈՒԹՅԱՆ ԾՐԱԳՐԻ և ՌԱԶՄԱՎԱՐԱԿԱՆ ԾՐԱԳՐԵՐԻ ՀԵՏ</a:t>
            </a:r>
            <a:endParaRPr lang="hy-AM" sz="1500" b="1" dirty="0" smtClean="0">
              <a:latin typeface="GHEA Grapalat" pitchFamily="50" charset="0"/>
            </a:endParaRPr>
          </a:p>
          <a:p>
            <a:pPr marL="109728" indent="0">
              <a:buNone/>
            </a:pPr>
            <a:r>
              <a:rPr lang="hy-AM" sz="1500" dirty="0" smtClean="0">
                <a:latin typeface="GHEA Grapalat" pitchFamily="50" charset="0"/>
              </a:rPr>
              <a:t>Ավիացիայի </a:t>
            </a:r>
            <a:r>
              <a:rPr lang="hy-AM" sz="1500" dirty="0">
                <a:latin typeface="GHEA Grapalat" pitchFamily="50" charset="0"/>
              </a:rPr>
              <a:t>ոլորտում մշակված և հաստատված ռազմավարություն դեռևս առկա չէ, իսկ Կոմիտեի բյուջետային հայտով ներկայացված «Ավիացիայի բնագավառում վերահսկողության և կանոնակարգման ապահովում» ծրագրի միջոցառումները հիմնականում ուղղված են ապարատի, ավիացիոն սարքավորումների պահպանմանը, մասնագիտական կարողությունների զարգացմանը, և նավիգացիոն ծառայությունների սպասարկմանը:</a:t>
            </a:r>
          </a:p>
          <a:p>
            <a:pPr marL="109728" lvl="0" indent="0" algn="just">
              <a:lnSpc>
                <a:spcPct val="120000"/>
              </a:lnSpc>
              <a:buClr>
                <a:srgbClr val="2DA2BF"/>
              </a:buClr>
              <a:buNone/>
            </a:pPr>
            <a:r>
              <a:rPr lang="en-US" sz="1500" b="1" dirty="0">
                <a:latin typeface="GHEA Grapalat" pitchFamily="50" charset="0"/>
              </a:rPr>
              <a:t>ԾՐԱԳՐԻ ԻՐԱԿԱՆԱՑՄԱՆ ՇԱՐՈՒՆԱԿԱԿԱՆՈՒԹՅԱՆ ԱՊԱՀՈՎՄԱՆ ՀԻՄՆԱՎՈՐՈՒՄՆԵՐԸ</a:t>
            </a:r>
          </a:p>
          <a:p>
            <a:pPr marL="109728" indent="0">
              <a:buNone/>
            </a:pPr>
            <a:r>
              <a:rPr lang="hy-AM" sz="1500" dirty="0">
                <a:latin typeface="GHEA Grapalat" pitchFamily="50" charset="0"/>
              </a:rPr>
              <a:t>ՔԱԿ գործառույթների արդյունավետ իրականացում, ավիացիոն ոլորտի վերահսկողության բարձր մակարդակի ապահովում, թռիչքային և ավիացիոն անվտանգության ապահովում բարձր որակավորում ունեցող աշխատակիցների միջոցով:</a:t>
            </a:r>
          </a:p>
          <a:p>
            <a:pPr marL="109728" indent="0">
              <a:buNone/>
            </a:pPr>
            <a:endParaRPr lang="hy-AM" sz="1500" dirty="0">
              <a:latin typeface="GHEA Grapalat" pitchFamily="50" charset="0"/>
            </a:endParaRPr>
          </a:p>
          <a:p>
            <a:pPr marL="109728" indent="0">
              <a:buNone/>
            </a:pPr>
            <a:endParaRPr lang="en-US" sz="1800" b="1" dirty="0">
              <a:latin typeface="GHEA Grapalat" pitchFamily="50" charset="0"/>
            </a:endParaRPr>
          </a:p>
        </p:txBody>
      </p:sp>
      <p:sp>
        <p:nvSpPr>
          <p:cNvPr id="3" name="Номер слайда 2"/>
          <p:cNvSpPr>
            <a:spLocks noGrp="1"/>
          </p:cNvSpPr>
          <p:nvPr>
            <p:ph type="sldNum" sz="quarter" idx="12"/>
          </p:nvPr>
        </p:nvSpPr>
        <p:spPr>
          <a:xfrm>
            <a:off x="8534400" y="6407944"/>
            <a:ext cx="478632" cy="365125"/>
          </a:xfrm>
        </p:spPr>
        <p:txBody>
          <a:bodyPr/>
          <a:lstStyle/>
          <a:p>
            <a:fld id="{B6F15528-21DE-4FAA-801E-634DDDAF4B2B}" type="slidenum">
              <a:rPr lang="en-US" smtClean="0"/>
              <a:pPr/>
              <a:t>127</a:t>
            </a:fld>
            <a:endParaRPr lang="en-US" dirty="0"/>
          </a:p>
        </p:txBody>
      </p:sp>
      <p:sp>
        <p:nvSpPr>
          <p:cNvPr id="4" name="Заголовок 3"/>
          <p:cNvSpPr>
            <a:spLocks noGrp="1"/>
          </p:cNvSpPr>
          <p:nvPr>
            <p:ph type="title"/>
          </p:nvPr>
        </p:nvSpPr>
        <p:spPr>
          <a:xfrm>
            <a:off x="457200" y="274638"/>
            <a:ext cx="8229600" cy="334962"/>
          </a:xfrm>
        </p:spPr>
        <p:txBody>
          <a:bodyPr>
            <a:normAutofit/>
          </a:bodyPr>
          <a:lstStyle/>
          <a:p>
            <a:r>
              <a:rPr lang="en-US" sz="1400" b="0" dirty="0" smtClean="0">
                <a:solidFill>
                  <a:schemeClr val="tx1"/>
                </a:solidFill>
                <a:latin typeface="GHEA Grapalat" pitchFamily="50" charset="0"/>
              </a:rPr>
              <a:t>ՀՀ </a:t>
            </a:r>
            <a:r>
              <a:rPr lang="en-US" sz="1400" b="0" dirty="0">
                <a:solidFill>
                  <a:schemeClr val="tx1"/>
                </a:solidFill>
                <a:latin typeface="GHEA Grapalat" pitchFamily="50" charset="0"/>
              </a:rPr>
              <a:t>ՏԿԵՆ 	2022Թ. ԲՅՈՒՋԵՏԱՅԻՆ ԾՐԱԳԻՐ 1176</a:t>
            </a:r>
          </a:p>
        </p:txBody>
      </p:sp>
    </p:spTree>
    <p:extLst>
      <p:ext uri="{BB962C8B-B14F-4D97-AF65-F5344CB8AC3E}">
        <p14:creationId xmlns:p14="http://schemas.microsoft.com/office/powerpoint/2010/main" val="294415514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0" y="3657600"/>
            <a:ext cx="3590855" cy="2091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Номер слайда 2"/>
          <p:cNvSpPr>
            <a:spLocks noGrp="1"/>
          </p:cNvSpPr>
          <p:nvPr>
            <p:ph type="sldNum" sz="quarter" idx="12"/>
          </p:nvPr>
        </p:nvSpPr>
        <p:spPr>
          <a:xfrm>
            <a:off x="8534400" y="6407944"/>
            <a:ext cx="478632" cy="365125"/>
          </a:xfrm>
        </p:spPr>
        <p:txBody>
          <a:bodyPr/>
          <a:lstStyle/>
          <a:p>
            <a:fld id="{B6F15528-21DE-4FAA-801E-634DDDAF4B2B}" type="slidenum">
              <a:rPr lang="en-US" smtClean="0"/>
              <a:pPr/>
              <a:t>128</a:t>
            </a:fld>
            <a:endParaRPr lang="en-US" dirty="0"/>
          </a:p>
        </p:txBody>
      </p:sp>
      <p:sp>
        <p:nvSpPr>
          <p:cNvPr id="4" name="Заголовок 3"/>
          <p:cNvSpPr>
            <a:spLocks noGrp="1"/>
          </p:cNvSpPr>
          <p:nvPr>
            <p:ph type="title"/>
          </p:nvPr>
        </p:nvSpPr>
        <p:spPr>
          <a:xfrm>
            <a:off x="457200" y="274638"/>
            <a:ext cx="8229600" cy="334962"/>
          </a:xfrm>
        </p:spPr>
        <p:txBody>
          <a:bodyPr/>
          <a:lstStyle/>
          <a:p>
            <a:r>
              <a:rPr lang="en-US" sz="1400" b="0" dirty="0">
                <a:solidFill>
                  <a:prstClr val="black"/>
                </a:solidFill>
                <a:effectLst/>
                <a:latin typeface="GHEA Grapalat" pitchFamily="50" charset="0"/>
              </a:rPr>
              <a:t>ՀՀ ՏԿԵՆ 	2022Թ. ԲՅՈՒՋԵՏԱՅԻՆ ԾՐԱԳԻՐ</a:t>
            </a:r>
            <a:r>
              <a:rPr lang="ru-RU" sz="1400" b="0" dirty="0">
                <a:solidFill>
                  <a:prstClr val="black"/>
                </a:solidFill>
                <a:effectLst/>
                <a:latin typeface="GHEA Grapalat" pitchFamily="50" charset="0"/>
              </a:rPr>
              <a:t>/</a:t>
            </a:r>
            <a:r>
              <a:rPr lang="en-US" sz="1400" b="0" dirty="0" smtClean="0">
                <a:solidFill>
                  <a:prstClr val="black"/>
                </a:solidFill>
                <a:effectLst/>
                <a:latin typeface="GHEA Grapalat" pitchFamily="50" charset="0"/>
              </a:rPr>
              <a:t>ՄԻՋՈՑԱՌՈՒՄ 1176</a:t>
            </a:r>
            <a:r>
              <a:rPr lang="ru-RU" sz="1400" b="0" dirty="0" smtClean="0">
                <a:solidFill>
                  <a:prstClr val="black"/>
                </a:solidFill>
                <a:effectLst/>
                <a:latin typeface="GHEA Grapalat" pitchFamily="50" charset="0"/>
              </a:rPr>
              <a:t>/</a:t>
            </a:r>
            <a:r>
              <a:rPr lang="en-US" sz="1400" b="0" dirty="0">
                <a:solidFill>
                  <a:prstClr val="black"/>
                </a:solidFill>
                <a:effectLst/>
                <a:latin typeface="GHEA Grapalat" pitchFamily="50" charset="0"/>
              </a:rPr>
              <a:t>11001</a:t>
            </a:r>
            <a:endParaRPr lang="en-US" dirty="0"/>
          </a:p>
        </p:txBody>
      </p:sp>
      <p:sp>
        <p:nvSpPr>
          <p:cNvPr id="6" name="Прямоугольник 5"/>
          <p:cNvSpPr/>
          <p:nvPr/>
        </p:nvSpPr>
        <p:spPr>
          <a:xfrm>
            <a:off x="533400" y="838200"/>
            <a:ext cx="8153400" cy="5262979"/>
          </a:xfrm>
          <a:prstGeom prst="rect">
            <a:avLst/>
          </a:prstGeom>
        </p:spPr>
        <p:txBody>
          <a:bodyPr wrap="square">
            <a:spAutoFit/>
          </a:bodyPr>
          <a:lstStyle/>
          <a:p>
            <a:pPr algn="just">
              <a:lnSpc>
                <a:spcPct val="120000"/>
              </a:lnSpc>
            </a:pPr>
            <a:r>
              <a:rPr lang="en-US" sz="1400" dirty="0">
                <a:latin typeface="GHEA Grapalat" pitchFamily="50" charset="0"/>
              </a:rPr>
              <a:t>ԱՆՎԱՆՈՒՄԸ</a:t>
            </a:r>
          </a:p>
          <a:p>
            <a:pPr algn="just">
              <a:lnSpc>
                <a:spcPct val="120000"/>
              </a:lnSpc>
            </a:pPr>
            <a:r>
              <a:rPr lang="en-US" sz="1400" dirty="0" err="1">
                <a:latin typeface="GHEA Grapalat"/>
                <a:ea typeface="Calibri"/>
                <a:cs typeface="Times New Roman"/>
              </a:rPr>
              <a:t>Ավիացիայի</a:t>
            </a:r>
            <a:r>
              <a:rPr lang="en-US" sz="1400" dirty="0">
                <a:latin typeface="GHEA Grapalat"/>
                <a:ea typeface="Calibri"/>
                <a:cs typeface="Times New Roman"/>
              </a:rPr>
              <a:t> </a:t>
            </a:r>
            <a:r>
              <a:rPr lang="en-US" sz="1400" dirty="0" err="1">
                <a:latin typeface="GHEA Grapalat"/>
                <a:ea typeface="Calibri"/>
                <a:cs typeface="Times New Roman"/>
              </a:rPr>
              <a:t>բնագավառում</a:t>
            </a:r>
            <a:r>
              <a:rPr lang="en-US" sz="1400" dirty="0">
                <a:latin typeface="GHEA Grapalat"/>
                <a:ea typeface="Calibri"/>
                <a:cs typeface="Times New Roman"/>
              </a:rPr>
              <a:t> </a:t>
            </a:r>
            <a:r>
              <a:rPr lang="en-US" sz="1400" dirty="0" err="1" smtClean="0">
                <a:latin typeface="GHEA Grapalat"/>
                <a:ea typeface="Calibri"/>
                <a:cs typeface="Times New Roman"/>
              </a:rPr>
              <a:t>վերահսկողության</a:t>
            </a:r>
            <a:r>
              <a:rPr lang="en-US" sz="1400" dirty="0" smtClean="0">
                <a:latin typeface="GHEA Grapalat"/>
                <a:ea typeface="Calibri"/>
                <a:cs typeface="Times New Roman"/>
              </a:rPr>
              <a:t> և </a:t>
            </a:r>
            <a:r>
              <a:rPr lang="en-US" sz="1400" dirty="0" err="1">
                <a:latin typeface="GHEA Grapalat"/>
                <a:ea typeface="Calibri"/>
                <a:cs typeface="Times New Roman"/>
              </a:rPr>
              <a:t>կանոնակարգման</a:t>
            </a:r>
            <a:r>
              <a:rPr lang="en-US" sz="1400" dirty="0">
                <a:latin typeface="GHEA Grapalat"/>
                <a:ea typeface="Calibri"/>
                <a:cs typeface="Times New Roman"/>
              </a:rPr>
              <a:t> ծառայություններ </a:t>
            </a:r>
            <a:endParaRPr lang="en-US" sz="1400" dirty="0" smtClean="0">
              <a:latin typeface="GHEA Grapalat"/>
              <a:ea typeface="Calibri"/>
              <a:cs typeface="Times New Roman"/>
            </a:endParaRPr>
          </a:p>
          <a:p>
            <a:pPr algn="just">
              <a:lnSpc>
                <a:spcPct val="120000"/>
              </a:lnSpc>
            </a:pPr>
            <a:r>
              <a:rPr lang="en-US" sz="1400" dirty="0" smtClean="0">
                <a:latin typeface="GHEA Grapalat" pitchFamily="50" charset="0"/>
              </a:rPr>
              <a:t>ՄԻՋՈՑԱՌՄԱՆ ԻՐԱԿԱՆԱՑՄԱՆ ՆՊԱՏԱԿԸ`</a:t>
            </a:r>
          </a:p>
          <a:p>
            <a:pPr algn="just">
              <a:lnSpc>
                <a:spcPct val="120000"/>
              </a:lnSpc>
            </a:pPr>
            <a:r>
              <a:rPr lang="hy-AM" sz="1400" dirty="0" smtClean="0">
                <a:latin typeface="GHEA Grapalat" pitchFamily="50" charset="0"/>
              </a:rPr>
              <a:t>Քաղաքացիական </a:t>
            </a:r>
            <a:r>
              <a:rPr lang="hy-AM" sz="1400" dirty="0">
                <a:latin typeface="GHEA Grapalat" pitchFamily="50" charset="0"/>
              </a:rPr>
              <a:t>ավիացիայի կոմիտեի </a:t>
            </a:r>
            <a:r>
              <a:rPr lang="hy-AM" sz="1400" dirty="0" smtClean="0">
                <a:latin typeface="GHEA Grapalat" pitchFamily="50" charset="0"/>
              </a:rPr>
              <a:t>ապարատի</a:t>
            </a:r>
            <a:r>
              <a:rPr lang="en-US" sz="1400" dirty="0" smtClean="0">
                <a:latin typeface="GHEA Grapalat" pitchFamily="50" charset="0"/>
              </a:rPr>
              <a:t> </a:t>
            </a:r>
            <a:r>
              <a:rPr lang="hy-AM" sz="1400" dirty="0" smtClean="0">
                <a:latin typeface="GHEA Grapalat" pitchFamily="50" charset="0"/>
              </a:rPr>
              <a:t>պահպանման </a:t>
            </a:r>
            <a:r>
              <a:rPr lang="hy-AM" sz="1400" dirty="0">
                <a:latin typeface="GHEA Grapalat" pitchFamily="50" charset="0"/>
              </a:rPr>
              <a:t>ծախսերի </a:t>
            </a:r>
            <a:r>
              <a:rPr lang="hy-AM" sz="1400" dirty="0" smtClean="0">
                <a:latin typeface="GHEA Grapalat" pitchFamily="50" charset="0"/>
              </a:rPr>
              <a:t>ապահովում</a:t>
            </a:r>
            <a:endParaRPr lang="en-US" sz="1400" dirty="0" smtClean="0">
              <a:latin typeface="GHEA Grapalat" pitchFamily="50" charset="0"/>
            </a:endParaRPr>
          </a:p>
          <a:p>
            <a:pPr algn="just">
              <a:lnSpc>
                <a:spcPct val="120000"/>
              </a:lnSpc>
            </a:pPr>
            <a:r>
              <a:rPr lang="en-US" sz="1400" dirty="0">
                <a:latin typeface="GHEA Grapalat" pitchFamily="50" charset="0"/>
              </a:rPr>
              <a:t>ՄԻՋՈՑԱՌՄԱՆ ՆԿԱՐԱԳՐՈՒԹՅՈՒՆԸ</a:t>
            </a:r>
          </a:p>
          <a:p>
            <a:pPr algn="just">
              <a:lnSpc>
                <a:spcPct val="120000"/>
              </a:lnSpc>
            </a:pPr>
            <a:r>
              <a:rPr lang="en-US" sz="1400" dirty="0" err="1">
                <a:latin typeface="GHEA Grapalat" pitchFamily="50" charset="0"/>
              </a:rPr>
              <a:t>Քաղաքացիական</a:t>
            </a:r>
            <a:r>
              <a:rPr lang="en-US" sz="1400" dirty="0">
                <a:latin typeface="GHEA Grapalat" pitchFamily="50" charset="0"/>
              </a:rPr>
              <a:t> </a:t>
            </a:r>
            <a:r>
              <a:rPr lang="en-US" sz="1400" dirty="0" err="1">
                <a:latin typeface="GHEA Grapalat" pitchFamily="50" charset="0"/>
              </a:rPr>
              <a:t>ավիացիայի</a:t>
            </a:r>
            <a:r>
              <a:rPr lang="en-US" sz="1400" dirty="0">
                <a:latin typeface="GHEA Grapalat" pitchFamily="50" charset="0"/>
              </a:rPr>
              <a:t> </a:t>
            </a:r>
            <a:r>
              <a:rPr lang="en-US" sz="1400" dirty="0" err="1">
                <a:latin typeface="GHEA Grapalat" pitchFamily="50" charset="0"/>
              </a:rPr>
              <a:t>համակարգի</a:t>
            </a:r>
            <a:r>
              <a:rPr lang="en-US" sz="1400" dirty="0">
                <a:latin typeface="GHEA Grapalat" pitchFamily="50" charset="0"/>
              </a:rPr>
              <a:t> </a:t>
            </a:r>
            <a:r>
              <a:rPr lang="en-US" sz="1400" dirty="0" err="1" smtClean="0">
                <a:latin typeface="GHEA Grapalat" pitchFamily="50" charset="0"/>
              </a:rPr>
              <a:t>ենթակառուցվածքների</a:t>
            </a:r>
            <a:r>
              <a:rPr lang="en-US" sz="1400" dirty="0" smtClean="0">
                <a:latin typeface="GHEA Grapalat" pitchFamily="50" charset="0"/>
              </a:rPr>
              <a:t> </a:t>
            </a:r>
            <a:r>
              <a:rPr lang="en-US" sz="1400" dirty="0">
                <a:latin typeface="GHEA Grapalat" pitchFamily="50" charset="0"/>
              </a:rPr>
              <a:t>գործունեության </a:t>
            </a:r>
            <a:endParaRPr lang="en-US" sz="1400" dirty="0" smtClean="0">
              <a:latin typeface="GHEA Grapalat" pitchFamily="50" charset="0"/>
            </a:endParaRPr>
          </a:p>
          <a:p>
            <a:pPr algn="just">
              <a:lnSpc>
                <a:spcPct val="120000"/>
              </a:lnSpc>
            </a:pPr>
            <a:r>
              <a:rPr lang="en-US" sz="1400" dirty="0" err="1" smtClean="0">
                <a:latin typeface="GHEA Grapalat" pitchFamily="50" charset="0"/>
              </a:rPr>
              <a:t>կանոնակարգման</a:t>
            </a:r>
            <a:r>
              <a:rPr lang="en-US" sz="1400" dirty="0" smtClean="0">
                <a:latin typeface="GHEA Grapalat" pitchFamily="50" charset="0"/>
              </a:rPr>
              <a:t> </a:t>
            </a:r>
            <a:r>
              <a:rPr lang="en-US" sz="1400" dirty="0">
                <a:latin typeface="GHEA Grapalat" pitchFamily="50" charset="0"/>
              </a:rPr>
              <a:t>ու զարգացման </a:t>
            </a:r>
            <a:r>
              <a:rPr lang="en-US" sz="1400" dirty="0" smtClean="0">
                <a:latin typeface="GHEA Grapalat" pitchFamily="50" charset="0"/>
              </a:rPr>
              <a:t>ծառայությունների մատուցում</a:t>
            </a:r>
            <a:r>
              <a:rPr lang="en-US" sz="1400" dirty="0">
                <a:latin typeface="GHEA Grapalat" pitchFamily="50" charset="0"/>
              </a:rPr>
              <a:t>, </a:t>
            </a:r>
            <a:r>
              <a:rPr lang="en-US" sz="1400" dirty="0" err="1">
                <a:latin typeface="GHEA Grapalat" pitchFamily="50" charset="0"/>
              </a:rPr>
              <a:t>այդ</a:t>
            </a:r>
            <a:r>
              <a:rPr lang="en-US" sz="1400" dirty="0">
                <a:latin typeface="GHEA Grapalat" pitchFamily="50" charset="0"/>
              </a:rPr>
              <a:t> </a:t>
            </a:r>
            <a:r>
              <a:rPr lang="en-US" sz="1400" dirty="0" err="1">
                <a:latin typeface="GHEA Grapalat" pitchFamily="50" charset="0"/>
              </a:rPr>
              <a:t>թվում</a:t>
            </a:r>
            <a:r>
              <a:rPr lang="en-US" sz="1400" dirty="0">
                <a:latin typeface="GHEA Grapalat" pitchFamily="50" charset="0"/>
              </a:rPr>
              <a:t>՛ </a:t>
            </a:r>
            <a:r>
              <a:rPr lang="en-US" sz="1400" dirty="0" err="1">
                <a:latin typeface="GHEA Grapalat" pitchFamily="50" charset="0"/>
              </a:rPr>
              <a:t>մասնակցություն</a:t>
            </a:r>
            <a:r>
              <a:rPr lang="en-US" sz="1400" dirty="0">
                <a:latin typeface="GHEA Grapalat" pitchFamily="50" charset="0"/>
              </a:rPr>
              <a:t> </a:t>
            </a:r>
            <a:endParaRPr lang="en-US" sz="1400" dirty="0" smtClean="0">
              <a:latin typeface="GHEA Grapalat" pitchFamily="50" charset="0"/>
            </a:endParaRPr>
          </a:p>
          <a:p>
            <a:pPr algn="just">
              <a:lnSpc>
                <a:spcPct val="120000"/>
              </a:lnSpc>
            </a:pPr>
            <a:r>
              <a:rPr lang="en-US" sz="1400" dirty="0" smtClean="0">
                <a:latin typeface="GHEA Grapalat" pitchFamily="50" charset="0"/>
              </a:rPr>
              <a:t>պետական </a:t>
            </a:r>
            <a:r>
              <a:rPr lang="en-US" sz="1400" dirty="0" err="1">
                <a:latin typeface="GHEA Grapalat" pitchFamily="50" charset="0"/>
              </a:rPr>
              <a:t>քաղաքականության</a:t>
            </a:r>
            <a:r>
              <a:rPr lang="en-US" sz="1400" dirty="0">
                <a:latin typeface="GHEA Grapalat" pitchFamily="50" charset="0"/>
              </a:rPr>
              <a:t> շրջանակներում </a:t>
            </a:r>
            <a:r>
              <a:rPr lang="en-US" sz="1400" dirty="0" err="1" smtClean="0">
                <a:latin typeface="GHEA Grapalat" pitchFamily="50" charset="0"/>
              </a:rPr>
              <a:t>ուղևորահոսքի</a:t>
            </a:r>
            <a:r>
              <a:rPr lang="en-US" sz="1400" dirty="0" smtClean="0">
                <a:latin typeface="GHEA Grapalat" pitchFamily="50" charset="0"/>
              </a:rPr>
              <a:t> </a:t>
            </a:r>
            <a:r>
              <a:rPr lang="en-US" sz="1400" dirty="0">
                <a:latin typeface="GHEA Grapalat" pitchFamily="50" charset="0"/>
              </a:rPr>
              <a:t>ծավալների </a:t>
            </a:r>
            <a:r>
              <a:rPr lang="en-US" sz="1400" dirty="0" err="1">
                <a:latin typeface="GHEA Grapalat" pitchFamily="50" charset="0"/>
              </a:rPr>
              <a:t>աճի</a:t>
            </a:r>
            <a:r>
              <a:rPr lang="en-US" sz="1400" dirty="0">
                <a:latin typeface="GHEA Grapalat" pitchFamily="50" charset="0"/>
              </a:rPr>
              <a:t> համար </a:t>
            </a:r>
            <a:r>
              <a:rPr lang="en-US" sz="1400" dirty="0" err="1">
                <a:latin typeface="GHEA Grapalat" pitchFamily="50" charset="0"/>
              </a:rPr>
              <a:t>նախադրյալների</a:t>
            </a:r>
            <a:r>
              <a:rPr lang="en-US" sz="1400" dirty="0">
                <a:latin typeface="GHEA Grapalat" pitchFamily="50" charset="0"/>
              </a:rPr>
              <a:t> </a:t>
            </a:r>
            <a:r>
              <a:rPr lang="en-US" sz="1400" dirty="0" err="1">
                <a:latin typeface="GHEA Grapalat" pitchFamily="50" charset="0"/>
              </a:rPr>
              <a:t>ստեղծմանը</a:t>
            </a:r>
            <a:endParaRPr lang="en-US" sz="1400" b="1" dirty="0">
              <a:latin typeface="GHEA Grapalat" pitchFamily="50" charset="0"/>
            </a:endParaRPr>
          </a:p>
          <a:p>
            <a:pPr algn="just">
              <a:lnSpc>
                <a:spcPct val="120000"/>
              </a:lnSpc>
            </a:pPr>
            <a:r>
              <a:rPr lang="ru-RU" sz="1400" dirty="0">
                <a:latin typeface="GHEA Grapalat" pitchFamily="50" charset="0"/>
              </a:rPr>
              <a:t>ՄԻՋՈՑԱՌՄԱՆ </a:t>
            </a:r>
            <a:r>
              <a:rPr lang="ru-RU" sz="1400" dirty="0" smtClean="0">
                <a:latin typeface="GHEA Grapalat" pitchFamily="50" charset="0"/>
              </a:rPr>
              <a:t>ՇԱՀԱՌՈՒՆԵՐԸ</a:t>
            </a:r>
            <a:r>
              <a:rPr lang="en-US" sz="1400" dirty="0" smtClean="0">
                <a:latin typeface="GHEA Grapalat" pitchFamily="50" charset="0"/>
              </a:rPr>
              <a:t> </a:t>
            </a:r>
            <a:r>
              <a:rPr lang="en-US" sz="1400" dirty="0" err="1" smtClean="0">
                <a:latin typeface="GHEA Grapalat" pitchFamily="50" charset="0"/>
              </a:rPr>
              <a:t>Քաղաքացիական</a:t>
            </a:r>
            <a:r>
              <a:rPr lang="en-US" sz="1400" dirty="0" smtClean="0">
                <a:latin typeface="GHEA Grapalat" pitchFamily="50" charset="0"/>
              </a:rPr>
              <a:t> </a:t>
            </a:r>
            <a:r>
              <a:rPr lang="en-US" sz="1400" dirty="0" err="1" smtClean="0">
                <a:latin typeface="GHEA Grapalat" pitchFamily="50" charset="0"/>
              </a:rPr>
              <a:t>ավիացիայի</a:t>
            </a:r>
            <a:r>
              <a:rPr lang="en-US" sz="1400" dirty="0" smtClean="0">
                <a:latin typeface="GHEA Grapalat" pitchFamily="50" charset="0"/>
              </a:rPr>
              <a:t> կոմիտեի աշխատակազմ</a:t>
            </a:r>
            <a:endParaRPr lang="en-US" sz="1400" dirty="0">
              <a:latin typeface="GHEA Grapalat" pitchFamily="50" charset="0"/>
            </a:endParaRPr>
          </a:p>
          <a:p>
            <a:pPr algn="just">
              <a:lnSpc>
                <a:spcPct val="120000"/>
              </a:lnSpc>
            </a:pPr>
            <a:r>
              <a:rPr lang="ru-RU" sz="1400" dirty="0">
                <a:latin typeface="GHEA Grapalat" pitchFamily="50" charset="0"/>
              </a:rPr>
              <a:t>ՈՉ ՖԻՆԱՆՍԱԿԱՆ ՑՈՒՑԱՆԻՇՆԵՐԸ</a:t>
            </a:r>
            <a:endParaRPr lang="en-US" sz="1400" dirty="0">
              <a:latin typeface="GHEA Grapalat" pitchFamily="50" charset="0"/>
            </a:endParaRPr>
          </a:p>
          <a:p>
            <a:pPr algn="just">
              <a:lnSpc>
                <a:spcPct val="120000"/>
              </a:lnSpc>
            </a:pPr>
            <a:r>
              <a:rPr lang="hy-AM" sz="1400" dirty="0">
                <a:latin typeface="GHEA Grapalat" pitchFamily="50" charset="0"/>
              </a:rPr>
              <a:t>2019թ. </a:t>
            </a:r>
            <a:r>
              <a:rPr lang="en-US" sz="1400" dirty="0" smtClean="0">
                <a:latin typeface="GHEA Grapalat" pitchFamily="50" charset="0"/>
              </a:rPr>
              <a:t>63 </a:t>
            </a:r>
            <a:r>
              <a:rPr lang="en-US" sz="1400" dirty="0" err="1">
                <a:latin typeface="GHEA Grapalat" pitchFamily="50" charset="0"/>
              </a:rPr>
              <a:t>աշխատակից</a:t>
            </a:r>
            <a:r>
              <a:rPr lang="en-US" sz="1400" dirty="0">
                <a:latin typeface="GHEA Grapalat" pitchFamily="50" charset="0"/>
              </a:rPr>
              <a:t>,</a:t>
            </a:r>
          </a:p>
          <a:p>
            <a:pPr algn="just">
              <a:lnSpc>
                <a:spcPct val="120000"/>
              </a:lnSpc>
            </a:pPr>
            <a:r>
              <a:rPr lang="hy-AM" sz="1400" dirty="0">
                <a:latin typeface="GHEA Grapalat" pitchFamily="50" charset="0"/>
              </a:rPr>
              <a:t>2020թ. </a:t>
            </a:r>
            <a:r>
              <a:rPr lang="en-US" sz="1400" dirty="0" smtClean="0">
                <a:latin typeface="GHEA Grapalat" pitchFamily="50" charset="0"/>
              </a:rPr>
              <a:t>63</a:t>
            </a:r>
            <a:r>
              <a:rPr lang="hy-AM" sz="1400" dirty="0" smtClean="0">
                <a:latin typeface="GHEA Grapalat" pitchFamily="50" charset="0"/>
              </a:rPr>
              <a:t> </a:t>
            </a:r>
            <a:r>
              <a:rPr lang="hy-AM" sz="1400" dirty="0">
                <a:latin typeface="GHEA Grapalat" pitchFamily="50" charset="0"/>
              </a:rPr>
              <a:t>աշխատակից, </a:t>
            </a:r>
            <a:endParaRPr lang="en-US" sz="1400" dirty="0">
              <a:latin typeface="GHEA Grapalat" pitchFamily="50" charset="0"/>
            </a:endParaRPr>
          </a:p>
          <a:p>
            <a:pPr algn="just">
              <a:lnSpc>
                <a:spcPct val="120000"/>
              </a:lnSpc>
            </a:pPr>
            <a:r>
              <a:rPr lang="ru-RU" sz="1400" dirty="0">
                <a:latin typeface="GHEA Grapalat" pitchFamily="50" charset="0"/>
              </a:rPr>
              <a:t>2021թ. </a:t>
            </a:r>
            <a:r>
              <a:rPr lang="en-US" sz="1400" dirty="0" smtClean="0">
                <a:latin typeface="GHEA Grapalat" pitchFamily="50" charset="0"/>
              </a:rPr>
              <a:t>63</a:t>
            </a:r>
            <a:r>
              <a:rPr lang="ru-RU" sz="1400" dirty="0" smtClean="0">
                <a:latin typeface="GHEA Grapalat" pitchFamily="50" charset="0"/>
              </a:rPr>
              <a:t> </a:t>
            </a:r>
            <a:r>
              <a:rPr lang="ru-RU" sz="1400" dirty="0" err="1">
                <a:latin typeface="GHEA Grapalat" pitchFamily="50" charset="0"/>
              </a:rPr>
              <a:t>աշխատակից</a:t>
            </a:r>
            <a:r>
              <a:rPr lang="en-US" sz="1400" dirty="0">
                <a:latin typeface="GHEA Grapalat" pitchFamily="50" charset="0"/>
              </a:rPr>
              <a:t>,</a:t>
            </a:r>
            <a:r>
              <a:rPr lang="ru-RU" sz="1400" dirty="0">
                <a:latin typeface="GHEA Grapalat" pitchFamily="50" charset="0"/>
              </a:rPr>
              <a:t> </a:t>
            </a:r>
            <a:endParaRPr lang="en-US" sz="1400" dirty="0">
              <a:latin typeface="GHEA Grapalat" pitchFamily="50" charset="0"/>
            </a:endParaRPr>
          </a:p>
          <a:p>
            <a:pPr algn="just">
              <a:lnSpc>
                <a:spcPct val="120000"/>
              </a:lnSpc>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 </a:t>
            </a:r>
            <a:r>
              <a:rPr lang="en-US" sz="1400" dirty="0">
                <a:latin typeface="GHEA Grapalat" pitchFamily="50" charset="0"/>
              </a:rPr>
              <a:t>թ. </a:t>
            </a:r>
            <a:r>
              <a:rPr lang="en-US" sz="1400" dirty="0" smtClean="0">
                <a:latin typeface="GHEA Grapalat" pitchFamily="50" charset="0"/>
              </a:rPr>
              <a:t>63 </a:t>
            </a:r>
            <a:r>
              <a:rPr lang="en-US" sz="1400" dirty="0" err="1" smtClean="0">
                <a:latin typeface="GHEA Grapalat" pitchFamily="50" charset="0"/>
              </a:rPr>
              <a:t>աշխատակից</a:t>
            </a:r>
            <a:r>
              <a:rPr lang="en-US" sz="1400" dirty="0">
                <a:latin typeface="GHEA Grapalat" pitchFamily="50" charset="0"/>
              </a:rPr>
              <a:t>:</a:t>
            </a:r>
          </a:p>
          <a:p>
            <a:pPr algn="just">
              <a:lnSpc>
                <a:spcPct val="120000"/>
              </a:lnSpc>
            </a:pPr>
            <a:r>
              <a:rPr lang="ru-RU" sz="1400" dirty="0">
                <a:latin typeface="GHEA Grapalat" pitchFamily="50" charset="0"/>
              </a:rPr>
              <a:t>ՖԻՆԱՆՍԱԿԱՆ ՑՈՒՑԱՆԻՇՆԵՐԸ</a:t>
            </a:r>
            <a:endParaRPr lang="en-US" sz="1400" dirty="0">
              <a:latin typeface="GHEA Grapalat" pitchFamily="50" charset="0"/>
            </a:endParaRPr>
          </a:p>
          <a:p>
            <a:pPr algn="just">
              <a:lnSpc>
                <a:spcPct val="120000"/>
              </a:lnSpc>
            </a:pPr>
            <a:r>
              <a:rPr lang="hy-AM" sz="1400" dirty="0">
                <a:latin typeface="GHEA Grapalat" pitchFamily="50" charset="0"/>
              </a:rPr>
              <a:t>2019թ. </a:t>
            </a:r>
            <a:r>
              <a:rPr lang="en-US" sz="1400" dirty="0" smtClean="0">
                <a:latin typeface="GHEA Grapalat" pitchFamily="50" charset="0"/>
              </a:rPr>
              <a:t>518</a:t>
            </a:r>
            <a:r>
              <a:rPr lang="hy-AM" sz="1400" dirty="0" smtClean="0">
                <a:latin typeface="GHEA Grapalat" pitchFamily="50" charset="0"/>
              </a:rPr>
              <a:t>.5 </a:t>
            </a:r>
            <a:r>
              <a:rPr lang="hy-AM" sz="1400" dirty="0">
                <a:latin typeface="GHEA Grapalat" pitchFamily="50" charset="0"/>
              </a:rPr>
              <a:t>մլն դրամ</a:t>
            </a:r>
            <a:r>
              <a:rPr lang="en-US" sz="1400" dirty="0">
                <a:latin typeface="GHEA Grapalat" pitchFamily="50" charset="0"/>
              </a:rPr>
              <a:t>,</a:t>
            </a:r>
          </a:p>
          <a:p>
            <a:pPr algn="just">
              <a:lnSpc>
                <a:spcPct val="120000"/>
              </a:lnSpc>
            </a:pPr>
            <a:r>
              <a:rPr lang="hy-AM" sz="1400" dirty="0">
                <a:latin typeface="GHEA Grapalat" pitchFamily="50" charset="0"/>
              </a:rPr>
              <a:t>2020թ. </a:t>
            </a:r>
            <a:r>
              <a:rPr lang="en-US" sz="1400" dirty="0" smtClean="0">
                <a:latin typeface="GHEA Grapalat" pitchFamily="50" charset="0"/>
              </a:rPr>
              <a:t>3</a:t>
            </a:r>
            <a:r>
              <a:rPr lang="hy-AM" sz="1400" dirty="0" smtClean="0">
                <a:latin typeface="GHEA Grapalat" pitchFamily="50" charset="0"/>
              </a:rPr>
              <a:t>2</a:t>
            </a:r>
            <a:r>
              <a:rPr lang="en-US" sz="1400" dirty="0" smtClean="0">
                <a:latin typeface="GHEA Grapalat" pitchFamily="50" charset="0"/>
              </a:rPr>
              <a:t>1.</a:t>
            </a:r>
            <a:r>
              <a:rPr lang="hy-AM" sz="1400" dirty="0" smtClean="0">
                <a:latin typeface="GHEA Grapalat" pitchFamily="50" charset="0"/>
              </a:rPr>
              <a:t>6 </a:t>
            </a:r>
            <a:r>
              <a:rPr lang="hy-AM" sz="1400" dirty="0">
                <a:latin typeface="GHEA Grapalat" pitchFamily="50" charset="0"/>
              </a:rPr>
              <a:t>մլն դրամ</a:t>
            </a:r>
            <a:r>
              <a:rPr lang="en-US" sz="1400" dirty="0">
                <a:latin typeface="GHEA Grapalat" pitchFamily="50" charset="0"/>
              </a:rPr>
              <a:t>,</a:t>
            </a:r>
          </a:p>
          <a:p>
            <a:pPr algn="just">
              <a:lnSpc>
                <a:spcPct val="120000"/>
              </a:lnSpc>
            </a:pPr>
            <a:r>
              <a:rPr lang="ru-RU" sz="1400" dirty="0">
                <a:latin typeface="GHEA Grapalat" pitchFamily="50" charset="0"/>
              </a:rPr>
              <a:t>2021թ. </a:t>
            </a:r>
            <a:r>
              <a:rPr lang="en-US" sz="1400" dirty="0" smtClean="0">
                <a:latin typeface="GHEA Grapalat" pitchFamily="50" charset="0"/>
              </a:rPr>
              <a:t>3</a:t>
            </a:r>
            <a:r>
              <a:rPr lang="hy-AM" sz="1400" dirty="0" smtClean="0">
                <a:latin typeface="GHEA Grapalat" pitchFamily="50" charset="0"/>
              </a:rPr>
              <a:t>22</a:t>
            </a:r>
            <a:r>
              <a:rPr lang="en-US" sz="1400" dirty="0" smtClean="0">
                <a:latin typeface="GHEA Grapalat" pitchFamily="50" charset="0"/>
              </a:rPr>
              <a:t>.9</a:t>
            </a:r>
            <a:r>
              <a:rPr lang="hy-AM" sz="1400" dirty="0" smtClean="0">
                <a:latin typeface="GHEA Grapalat" pitchFamily="50" charset="0"/>
              </a:rPr>
              <a:t> </a:t>
            </a:r>
            <a:r>
              <a:rPr lang="hy-AM" sz="1400" dirty="0">
                <a:latin typeface="GHEA Grapalat" pitchFamily="50" charset="0"/>
              </a:rPr>
              <a:t>մլն դրամ</a:t>
            </a:r>
            <a:r>
              <a:rPr lang="en-US" sz="1400" dirty="0">
                <a:latin typeface="GHEA Grapalat" pitchFamily="50" charset="0"/>
              </a:rPr>
              <a:t>,</a:t>
            </a:r>
          </a:p>
          <a:p>
            <a:pPr algn="just">
              <a:lnSpc>
                <a:spcPct val="120000"/>
              </a:lnSpc>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 </a:t>
            </a:r>
            <a:r>
              <a:rPr lang="en-US" sz="1400" dirty="0">
                <a:latin typeface="GHEA Grapalat" pitchFamily="50" charset="0"/>
              </a:rPr>
              <a:t>թ. </a:t>
            </a:r>
            <a:r>
              <a:rPr lang="en-US" sz="1400" dirty="0" smtClean="0">
                <a:latin typeface="GHEA Grapalat" pitchFamily="50" charset="0"/>
              </a:rPr>
              <a:t>326.3 </a:t>
            </a:r>
            <a:r>
              <a:rPr lang="en-US" sz="1400" dirty="0" err="1">
                <a:latin typeface="GHEA Grapalat" pitchFamily="50" charset="0"/>
              </a:rPr>
              <a:t>մլ</a:t>
            </a:r>
            <a:r>
              <a:rPr lang="hy-AM" sz="1400" dirty="0">
                <a:latin typeface="GHEA Grapalat" pitchFamily="50" charset="0"/>
              </a:rPr>
              <a:t>ն</a:t>
            </a:r>
            <a:r>
              <a:rPr lang="en-US" sz="1400" dirty="0">
                <a:latin typeface="GHEA Grapalat" pitchFamily="50" charset="0"/>
              </a:rPr>
              <a:t> </a:t>
            </a:r>
            <a:r>
              <a:rPr lang="en-US" sz="1400" dirty="0" err="1" smtClean="0">
                <a:latin typeface="GHEA Grapalat" pitchFamily="50" charset="0"/>
              </a:rPr>
              <a:t>դրամ</a:t>
            </a:r>
            <a:r>
              <a:rPr lang="en-US" sz="1400" dirty="0" smtClean="0">
                <a:latin typeface="GHEA Grapalat" pitchFamily="50" charset="0"/>
              </a:rPr>
              <a:t>:</a:t>
            </a:r>
            <a:endParaRPr lang="en-US" sz="1400" dirty="0">
              <a:latin typeface="GHEA Grapalat" pitchFamily="50" charset="0"/>
            </a:endParaRPr>
          </a:p>
        </p:txBody>
      </p:sp>
    </p:spTree>
    <p:extLst>
      <p:ext uri="{BB962C8B-B14F-4D97-AF65-F5344CB8AC3E}">
        <p14:creationId xmlns:p14="http://schemas.microsoft.com/office/powerpoint/2010/main" val="296345700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0"/>
            <a:ext cx="8229600" cy="5245293"/>
          </a:xfrm>
        </p:spPr>
        <p:txBody>
          <a:bodyPr>
            <a:noAutofit/>
          </a:bodyPr>
          <a:lstStyle/>
          <a:p>
            <a:pPr marL="109728" indent="0">
              <a:buNone/>
            </a:pPr>
            <a:r>
              <a:rPr lang="en-US" sz="1350" dirty="0" smtClean="0">
                <a:latin typeface="GHEA Grapalat" pitchFamily="50" charset="0"/>
              </a:rPr>
              <a:t>ԱՆՎԱՆՈՒՄԸ</a:t>
            </a:r>
            <a:r>
              <a:rPr lang="ru-RU" sz="1350" dirty="0" smtClean="0">
                <a:latin typeface="GHEA Grapalat" pitchFamily="50" charset="0"/>
              </a:rPr>
              <a:t>`</a:t>
            </a:r>
            <a:r>
              <a:rPr lang="en-US" sz="1350" dirty="0" smtClean="0">
                <a:latin typeface="GHEA Grapalat" pitchFamily="50" charset="0"/>
              </a:rPr>
              <a:t> Աշխատակազմի </a:t>
            </a:r>
            <a:r>
              <a:rPr lang="en-US" sz="1350" dirty="0">
                <a:latin typeface="GHEA Grapalat" pitchFamily="50" charset="0"/>
              </a:rPr>
              <a:t>մասնագիտական </a:t>
            </a:r>
            <a:r>
              <a:rPr lang="en-US" sz="1350" dirty="0" err="1">
                <a:latin typeface="GHEA Grapalat" pitchFamily="50" charset="0"/>
              </a:rPr>
              <a:t>կարողությունների</a:t>
            </a:r>
            <a:r>
              <a:rPr lang="en-US" sz="1350" dirty="0">
                <a:latin typeface="GHEA Grapalat" pitchFamily="50" charset="0"/>
              </a:rPr>
              <a:t> զարգացում</a:t>
            </a:r>
          </a:p>
          <a:p>
            <a:pPr marL="109728" indent="0" algn="just">
              <a:lnSpc>
                <a:spcPct val="120000"/>
              </a:lnSpc>
              <a:buNone/>
            </a:pPr>
            <a:r>
              <a:rPr lang="en-US" sz="1350" dirty="0">
                <a:latin typeface="GHEA Grapalat" pitchFamily="50" charset="0"/>
              </a:rPr>
              <a:t>ՄԻՋՈՑԱՌՄԱՆ ԻՐԱԿԱՆԱՑՄԱՆ </a:t>
            </a:r>
            <a:r>
              <a:rPr lang="en-US" sz="1350" dirty="0" smtClean="0">
                <a:latin typeface="GHEA Grapalat" pitchFamily="50" charset="0"/>
              </a:rPr>
              <a:t>ՆՊԱՏԱԿԸ`</a:t>
            </a:r>
            <a:r>
              <a:rPr lang="ru-RU" sz="1350" dirty="0" smtClean="0">
                <a:latin typeface="GHEA Grapalat" pitchFamily="50" charset="0"/>
              </a:rPr>
              <a:t> </a:t>
            </a:r>
            <a:r>
              <a:rPr lang="en-US" sz="1350" dirty="0" smtClean="0">
                <a:latin typeface="GHEA Grapalat" pitchFamily="50" charset="0"/>
              </a:rPr>
              <a:t>Աշխատակազմի </a:t>
            </a:r>
            <a:r>
              <a:rPr lang="en-US" sz="1350" dirty="0" err="1">
                <a:latin typeface="GHEA Grapalat" pitchFamily="50" charset="0"/>
              </a:rPr>
              <a:t>որակավորման</a:t>
            </a:r>
            <a:r>
              <a:rPr lang="en-US" sz="1350" dirty="0">
                <a:latin typeface="GHEA Grapalat" pitchFamily="50" charset="0"/>
              </a:rPr>
              <a:t> </a:t>
            </a:r>
            <a:r>
              <a:rPr lang="en-US" sz="1350" dirty="0" err="1">
                <a:latin typeface="GHEA Grapalat" pitchFamily="50" charset="0"/>
              </a:rPr>
              <a:t>բարձրացում</a:t>
            </a:r>
            <a:endParaRPr lang="en-US" sz="1350" dirty="0">
              <a:latin typeface="GHEA Grapalat" pitchFamily="50" charset="0"/>
            </a:endParaRPr>
          </a:p>
          <a:p>
            <a:pPr marL="109728" indent="0" algn="just">
              <a:lnSpc>
                <a:spcPct val="120000"/>
              </a:lnSpc>
              <a:buNone/>
            </a:pPr>
            <a:r>
              <a:rPr lang="en-US" sz="1350" dirty="0">
                <a:latin typeface="GHEA Grapalat" pitchFamily="50" charset="0"/>
              </a:rPr>
              <a:t>ՄԻՋՈՑԱՌՄԱՆ ՆԿԱՐԱԳՐՈՒԹՅՈՒՆԸ</a:t>
            </a:r>
          </a:p>
          <a:p>
            <a:pPr algn="just">
              <a:lnSpc>
                <a:spcPct val="120000"/>
              </a:lnSpc>
            </a:pPr>
            <a:r>
              <a:rPr lang="en-US" sz="1350" dirty="0">
                <a:latin typeface="GHEA Grapalat" pitchFamily="50" charset="0"/>
              </a:rPr>
              <a:t>Աշխատակազմի մասնագիտական </a:t>
            </a:r>
            <a:r>
              <a:rPr lang="en-US" sz="1350" dirty="0" err="1">
                <a:latin typeface="GHEA Grapalat" pitchFamily="50" charset="0"/>
              </a:rPr>
              <a:t>վերապատրաստումներ</a:t>
            </a:r>
            <a:r>
              <a:rPr lang="en-US" sz="1350" dirty="0">
                <a:latin typeface="GHEA Grapalat" pitchFamily="50" charset="0"/>
              </a:rPr>
              <a:t>, </a:t>
            </a:r>
            <a:r>
              <a:rPr lang="en-US" sz="1350" dirty="0" err="1">
                <a:latin typeface="GHEA Grapalat" pitchFamily="50" charset="0"/>
              </a:rPr>
              <a:t>գործուղումներ</a:t>
            </a:r>
            <a:r>
              <a:rPr lang="en-US" sz="1350" dirty="0">
                <a:latin typeface="GHEA Grapalat" pitchFamily="50" charset="0"/>
              </a:rPr>
              <a:t> և </a:t>
            </a:r>
            <a:r>
              <a:rPr lang="en-US" sz="1350" dirty="0" err="1">
                <a:latin typeface="GHEA Grapalat" pitchFamily="50" charset="0"/>
              </a:rPr>
              <a:t>որակավորման</a:t>
            </a:r>
            <a:r>
              <a:rPr lang="en-US" sz="1350" dirty="0">
                <a:latin typeface="GHEA Grapalat" pitchFamily="50" charset="0"/>
              </a:rPr>
              <a:t> </a:t>
            </a:r>
            <a:r>
              <a:rPr lang="en-US" sz="1350" dirty="0" err="1">
                <a:latin typeface="GHEA Grapalat" pitchFamily="50" charset="0"/>
              </a:rPr>
              <a:t>բարձրացման</a:t>
            </a:r>
            <a:r>
              <a:rPr lang="en-US" sz="1350" dirty="0">
                <a:latin typeface="GHEA Grapalat" pitchFamily="50" charset="0"/>
              </a:rPr>
              <a:t> </a:t>
            </a:r>
            <a:r>
              <a:rPr lang="en-US" sz="1350" dirty="0" smtClean="0">
                <a:latin typeface="GHEA Grapalat" pitchFamily="50" charset="0"/>
              </a:rPr>
              <a:t>ծառայություններ: </a:t>
            </a:r>
            <a:r>
              <a:rPr lang="en-US" sz="1350" dirty="0">
                <a:latin typeface="GHEA Grapalat" pitchFamily="50" charset="0"/>
              </a:rPr>
              <a:t>ՔԱԿ </a:t>
            </a:r>
            <a:r>
              <a:rPr lang="en-US" sz="1350" dirty="0" err="1">
                <a:latin typeface="GHEA Grapalat" pitchFamily="50" charset="0"/>
              </a:rPr>
              <a:t>առաջնահերթություններից</a:t>
            </a:r>
            <a:r>
              <a:rPr lang="en-US" sz="1350" dirty="0">
                <a:latin typeface="GHEA Grapalat" pitchFamily="50" charset="0"/>
              </a:rPr>
              <a:t> է ո</a:t>
            </a:r>
            <a:r>
              <a:rPr lang="hy-AM" sz="1350" dirty="0">
                <a:latin typeface="GHEA Grapalat" pitchFamily="50" charset="0"/>
              </a:rPr>
              <a:t>ւնենալ լավ որակավորված, միջազգային պահանջներին բավարարող տեխնիկական անձնակազմ, որը ողջ ծավալով կանցնի պահանջվող վերապատրաստումները, կունենա տեսական ու գործնական գիտելիքներ գործառույթները բարձր մակարդակով կատարելու</a:t>
            </a:r>
            <a:r>
              <a:rPr lang="en-US" sz="1350" dirty="0">
                <a:latin typeface="GHEA Grapalat" pitchFamily="50" charset="0"/>
              </a:rPr>
              <a:t> համար՝</a:t>
            </a:r>
            <a:r>
              <a:rPr lang="hy-AM" sz="1350" dirty="0">
                <a:latin typeface="GHEA Grapalat" pitchFamily="50" charset="0"/>
              </a:rPr>
              <a:t> պատշաճ կերպով ապահովելով քաղաքացիական ավիացիայի ավիացիոն ու թռիչքային անվտանգությունը</a:t>
            </a:r>
            <a:r>
              <a:rPr lang="en-US" sz="1350" dirty="0">
                <a:latin typeface="GHEA Grapalat" pitchFamily="50" charset="0"/>
              </a:rPr>
              <a:t>:</a:t>
            </a:r>
          </a:p>
          <a:p>
            <a:pPr marL="109728" indent="0" algn="just">
              <a:lnSpc>
                <a:spcPct val="120000"/>
              </a:lnSpc>
              <a:buNone/>
            </a:pPr>
            <a:r>
              <a:rPr lang="ru-RU" sz="1350" dirty="0">
                <a:latin typeface="GHEA Grapalat" pitchFamily="50" charset="0"/>
              </a:rPr>
              <a:t>ՄԻՋՈՑԱՌՄԱՆ </a:t>
            </a:r>
            <a:r>
              <a:rPr lang="ru-RU" sz="1350" dirty="0" smtClean="0">
                <a:latin typeface="GHEA Grapalat" pitchFamily="50" charset="0"/>
              </a:rPr>
              <a:t>ՇԱՀԱՌՈՒՆԵՐԸ</a:t>
            </a:r>
            <a:r>
              <a:rPr lang="en-US" sz="1350" dirty="0" smtClean="0">
                <a:latin typeface="GHEA Grapalat" pitchFamily="50" charset="0"/>
              </a:rPr>
              <a:t> </a:t>
            </a:r>
            <a:r>
              <a:rPr lang="en-US" sz="1350" dirty="0" err="1" smtClean="0">
                <a:latin typeface="GHEA Grapalat" pitchFamily="50" charset="0"/>
              </a:rPr>
              <a:t>Քաղաքացիական</a:t>
            </a:r>
            <a:r>
              <a:rPr lang="en-US" sz="1350" dirty="0" smtClean="0">
                <a:latin typeface="GHEA Grapalat" pitchFamily="50" charset="0"/>
              </a:rPr>
              <a:t> </a:t>
            </a:r>
            <a:r>
              <a:rPr lang="en-US" sz="1350" dirty="0" err="1" smtClean="0">
                <a:latin typeface="GHEA Grapalat" pitchFamily="50" charset="0"/>
              </a:rPr>
              <a:t>ավիացիա</a:t>
            </a:r>
            <a:endParaRPr lang="en-US" sz="1350" dirty="0">
              <a:latin typeface="GHEA Grapalat" pitchFamily="50" charset="0"/>
            </a:endParaRPr>
          </a:p>
          <a:p>
            <a:pPr marL="109728" indent="0" algn="just">
              <a:lnSpc>
                <a:spcPct val="120000"/>
              </a:lnSpc>
              <a:buNone/>
            </a:pPr>
            <a:r>
              <a:rPr lang="ru-RU" sz="1350" dirty="0">
                <a:latin typeface="GHEA Grapalat" pitchFamily="50" charset="0"/>
              </a:rPr>
              <a:t>ՈՉ ՖԻՆԱՆՍԱԿԱՆ ՑՈՒՑԱՆԻՇՆԵՐԸ</a:t>
            </a:r>
            <a:endParaRPr lang="en-US" sz="1350" dirty="0">
              <a:latin typeface="GHEA Grapalat" pitchFamily="50" charset="0"/>
            </a:endParaRPr>
          </a:p>
          <a:p>
            <a:pPr algn="just">
              <a:lnSpc>
                <a:spcPct val="120000"/>
              </a:lnSpc>
            </a:pPr>
            <a:r>
              <a:rPr lang="hy-AM" sz="1350" dirty="0" smtClean="0">
                <a:latin typeface="GHEA Grapalat" pitchFamily="50" charset="0"/>
              </a:rPr>
              <a:t>20</a:t>
            </a:r>
            <a:r>
              <a:rPr lang="ru-RU" sz="1350" dirty="0" smtClean="0">
                <a:latin typeface="GHEA Grapalat" pitchFamily="50" charset="0"/>
              </a:rPr>
              <a:t>20</a:t>
            </a:r>
            <a:r>
              <a:rPr lang="en-US" sz="1350" dirty="0" smtClean="0">
                <a:latin typeface="GHEA Grapalat" pitchFamily="50" charset="0"/>
              </a:rPr>
              <a:t>-2021</a:t>
            </a:r>
            <a:r>
              <a:rPr lang="ru-RU" sz="1350" dirty="0" smtClean="0">
                <a:latin typeface="GHEA Grapalat" pitchFamily="50" charset="0"/>
              </a:rPr>
              <a:t>թ</a:t>
            </a:r>
            <a:r>
              <a:rPr lang="hy-AM" sz="1350" dirty="0" smtClean="0">
                <a:latin typeface="GHEA Grapalat" pitchFamily="50" charset="0"/>
              </a:rPr>
              <a:t>թ</a:t>
            </a:r>
            <a:r>
              <a:rPr lang="hy-AM" sz="1350" dirty="0">
                <a:latin typeface="GHEA Grapalat" pitchFamily="50" charset="0"/>
              </a:rPr>
              <a:t>. </a:t>
            </a:r>
            <a:r>
              <a:rPr lang="hy-AM" sz="1350" dirty="0" smtClean="0">
                <a:latin typeface="GHEA Grapalat" pitchFamily="50" charset="0"/>
              </a:rPr>
              <a:t>սահմանված չէ</a:t>
            </a:r>
            <a:r>
              <a:rPr lang="en-US" sz="1350" dirty="0" smtClean="0">
                <a:latin typeface="GHEA Grapalat" pitchFamily="50" charset="0"/>
              </a:rPr>
              <a:t>,</a:t>
            </a:r>
            <a:endParaRPr lang="en-US" sz="1350" dirty="0">
              <a:latin typeface="GHEA Grapalat" pitchFamily="50" charset="0"/>
            </a:endParaRPr>
          </a:p>
          <a:p>
            <a:pPr algn="just">
              <a:lnSpc>
                <a:spcPct val="120000"/>
              </a:lnSpc>
            </a:pPr>
            <a:r>
              <a:rPr lang="hy-AM" sz="1350" dirty="0" smtClean="0">
                <a:latin typeface="GHEA Grapalat" pitchFamily="50" charset="0"/>
              </a:rPr>
              <a:t>202</a:t>
            </a:r>
            <a:r>
              <a:rPr lang="en-US" sz="1350" dirty="0">
                <a:latin typeface="GHEA Grapalat" pitchFamily="50" charset="0"/>
              </a:rPr>
              <a:t>2</a:t>
            </a:r>
            <a:r>
              <a:rPr lang="hy-AM" sz="1350" dirty="0">
                <a:latin typeface="GHEA Grapalat" pitchFamily="50" charset="0"/>
              </a:rPr>
              <a:t> </a:t>
            </a:r>
            <a:r>
              <a:rPr lang="en-US" sz="1350" dirty="0">
                <a:latin typeface="GHEA Grapalat" pitchFamily="50" charset="0"/>
              </a:rPr>
              <a:t>թ. </a:t>
            </a:r>
            <a:r>
              <a:rPr lang="hy-AM" sz="1350" dirty="0" smtClean="0">
                <a:latin typeface="GHEA Grapalat" pitchFamily="50" charset="0"/>
              </a:rPr>
              <a:t>59 մարդ, 31 դասընթաց</a:t>
            </a:r>
            <a:r>
              <a:rPr lang="en-US" sz="1350" dirty="0" smtClean="0">
                <a:latin typeface="GHEA Grapalat" pitchFamily="50" charset="0"/>
              </a:rPr>
              <a:t>:</a:t>
            </a:r>
            <a:endParaRPr lang="en-US" sz="1350" dirty="0">
              <a:latin typeface="GHEA Grapalat" pitchFamily="50" charset="0"/>
            </a:endParaRPr>
          </a:p>
          <a:p>
            <a:pPr marL="109728" indent="0" algn="just">
              <a:lnSpc>
                <a:spcPct val="120000"/>
              </a:lnSpc>
              <a:buNone/>
            </a:pPr>
            <a:r>
              <a:rPr lang="ru-RU" sz="1350" dirty="0">
                <a:latin typeface="GHEA Grapalat" pitchFamily="50" charset="0"/>
              </a:rPr>
              <a:t>ՖԻՆԱՆՍԱԿԱՆ ՑՈՒՑԱՆԻՇՆԵՐԸ</a:t>
            </a:r>
            <a:endParaRPr lang="en-US" sz="1350" dirty="0">
              <a:latin typeface="GHEA Grapalat" pitchFamily="50" charset="0"/>
            </a:endParaRPr>
          </a:p>
          <a:p>
            <a:pPr algn="just">
              <a:lnSpc>
                <a:spcPct val="120000"/>
              </a:lnSpc>
            </a:pPr>
            <a:r>
              <a:rPr lang="hy-AM" sz="1350" dirty="0" smtClean="0">
                <a:latin typeface="GHEA Grapalat" pitchFamily="50" charset="0"/>
              </a:rPr>
              <a:t>2020թ</a:t>
            </a:r>
            <a:r>
              <a:rPr lang="hy-AM" sz="1350" dirty="0">
                <a:latin typeface="GHEA Grapalat" pitchFamily="50" charset="0"/>
              </a:rPr>
              <a:t>. </a:t>
            </a:r>
            <a:r>
              <a:rPr lang="hy-AM" sz="1350" dirty="0" smtClean="0">
                <a:latin typeface="GHEA Grapalat" pitchFamily="50" charset="0"/>
              </a:rPr>
              <a:t>2</a:t>
            </a:r>
            <a:r>
              <a:rPr lang="en-US" sz="1350" dirty="0" smtClean="0">
                <a:latin typeface="GHEA Grapalat" pitchFamily="50" charset="0"/>
              </a:rPr>
              <a:t>.5</a:t>
            </a:r>
            <a:r>
              <a:rPr lang="hy-AM" sz="1350" dirty="0" smtClean="0">
                <a:latin typeface="GHEA Grapalat" pitchFamily="50" charset="0"/>
              </a:rPr>
              <a:t> </a:t>
            </a:r>
            <a:r>
              <a:rPr lang="hy-AM" sz="1350" dirty="0">
                <a:latin typeface="GHEA Grapalat" pitchFamily="50" charset="0"/>
              </a:rPr>
              <a:t>մլն դրամ</a:t>
            </a:r>
            <a:r>
              <a:rPr lang="en-US" sz="1350" dirty="0">
                <a:latin typeface="GHEA Grapalat" pitchFamily="50" charset="0"/>
              </a:rPr>
              <a:t>,</a:t>
            </a:r>
          </a:p>
          <a:p>
            <a:pPr algn="just">
              <a:lnSpc>
                <a:spcPct val="120000"/>
              </a:lnSpc>
            </a:pPr>
            <a:r>
              <a:rPr lang="ru-RU" sz="1350" dirty="0">
                <a:latin typeface="GHEA Grapalat" pitchFamily="50" charset="0"/>
              </a:rPr>
              <a:t>2021թ. </a:t>
            </a:r>
            <a:r>
              <a:rPr lang="en-US" sz="1350" dirty="0" smtClean="0">
                <a:latin typeface="GHEA Grapalat" pitchFamily="50" charset="0"/>
              </a:rPr>
              <a:t>36.6</a:t>
            </a:r>
            <a:r>
              <a:rPr lang="hy-AM" sz="1350" dirty="0" smtClean="0">
                <a:latin typeface="GHEA Grapalat" pitchFamily="50" charset="0"/>
              </a:rPr>
              <a:t> </a:t>
            </a:r>
            <a:r>
              <a:rPr lang="hy-AM" sz="1350" dirty="0">
                <a:latin typeface="GHEA Grapalat" pitchFamily="50" charset="0"/>
              </a:rPr>
              <a:t>մլն դրամ</a:t>
            </a:r>
            <a:r>
              <a:rPr lang="en-US" sz="1350" dirty="0">
                <a:latin typeface="GHEA Grapalat" pitchFamily="50" charset="0"/>
              </a:rPr>
              <a:t>,</a:t>
            </a:r>
          </a:p>
          <a:p>
            <a:pPr algn="just">
              <a:lnSpc>
                <a:spcPct val="120000"/>
              </a:lnSpc>
            </a:pPr>
            <a:r>
              <a:rPr lang="hy-AM" sz="1350" dirty="0">
                <a:latin typeface="GHEA Grapalat" pitchFamily="50" charset="0"/>
              </a:rPr>
              <a:t>202</a:t>
            </a:r>
            <a:r>
              <a:rPr lang="en-US" sz="1350" dirty="0">
                <a:latin typeface="GHEA Grapalat" pitchFamily="50" charset="0"/>
              </a:rPr>
              <a:t>2</a:t>
            </a:r>
            <a:r>
              <a:rPr lang="hy-AM" sz="1350" dirty="0">
                <a:latin typeface="GHEA Grapalat" pitchFamily="50" charset="0"/>
              </a:rPr>
              <a:t> </a:t>
            </a:r>
            <a:r>
              <a:rPr lang="en-US" sz="1350" dirty="0">
                <a:latin typeface="GHEA Grapalat" pitchFamily="50" charset="0"/>
              </a:rPr>
              <a:t>թ. </a:t>
            </a:r>
            <a:r>
              <a:rPr lang="en-US" sz="1350" dirty="0" smtClean="0">
                <a:latin typeface="GHEA Grapalat" pitchFamily="50" charset="0"/>
              </a:rPr>
              <a:t>36.5 </a:t>
            </a:r>
            <a:r>
              <a:rPr lang="en-US" sz="1350" dirty="0" err="1">
                <a:latin typeface="GHEA Grapalat" pitchFamily="50" charset="0"/>
              </a:rPr>
              <a:t>մլ</a:t>
            </a:r>
            <a:r>
              <a:rPr lang="hy-AM" sz="1350" dirty="0">
                <a:latin typeface="GHEA Grapalat" pitchFamily="50" charset="0"/>
              </a:rPr>
              <a:t>ն</a:t>
            </a:r>
            <a:r>
              <a:rPr lang="en-US" sz="1350" dirty="0">
                <a:latin typeface="GHEA Grapalat" pitchFamily="50" charset="0"/>
              </a:rPr>
              <a:t> </a:t>
            </a:r>
            <a:r>
              <a:rPr lang="en-US" sz="1350" dirty="0" err="1">
                <a:latin typeface="GHEA Grapalat" pitchFamily="50" charset="0"/>
              </a:rPr>
              <a:t>դրամ</a:t>
            </a:r>
            <a:r>
              <a:rPr lang="en-US" sz="1350" dirty="0" smtClean="0">
                <a:latin typeface="GHEA Grapalat" pitchFamily="50" charset="0"/>
              </a:rPr>
              <a:t>:</a:t>
            </a:r>
            <a:endParaRPr lang="en-US" sz="1350" dirty="0">
              <a:latin typeface="GHEA Grapalat" pitchFamily="50" charset="0"/>
            </a:endParaRPr>
          </a:p>
        </p:txBody>
      </p:sp>
      <p:sp>
        <p:nvSpPr>
          <p:cNvPr id="3" name="Номер слайда 2"/>
          <p:cNvSpPr>
            <a:spLocks noGrp="1"/>
          </p:cNvSpPr>
          <p:nvPr>
            <p:ph type="sldNum" sz="quarter" idx="12"/>
          </p:nvPr>
        </p:nvSpPr>
        <p:spPr>
          <a:xfrm>
            <a:off x="8534400" y="6407944"/>
            <a:ext cx="478632" cy="365125"/>
          </a:xfrm>
        </p:spPr>
        <p:txBody>
          <a:bodyPr/>
          <a:lstStyle/>
          <a:p>
            <a:fld id="{B6F15528-21DE-4FAA-801E-634DDDAF4B2B}" type="slidenum">
              <a:rPr lang="en-US" smtClean="0"/>
              <a:pPr/>
              <a:t>129</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en-US" sz="1600" b="0" dirty="0">
                <a:solidFill>
                  <a:prstClr val="black"/>
                </a:solidFill>
                <a:effectLst/>
                <a:latin typeface="GHEA Grapalat" pitchFamily="50" charset="0"/>
              </a:rPr>
              <a:t>ՀՀ ՏԿԵՆ </a:t>
            </a:r>
            <a:r>
              <a:rPr lang="en-US" sz="1600" b="0" dirty="0" smtClean="0">
                <a:solidFill>
                  <a:prstClr val="black"/>
                </a:solidFill>
                <a:effectLst/>
                <a:latin typeface="GHEA Grapalat" pitchFamily="50" charset="0"/>
              </a:rPr>
              <a:t>2022Թ</a:t>
            </a:r>
            <a:r>
              <a:rPr lang="en-US" sz="1600" b="0" dirty="0">
                <a:solidFill>
                  <a:prstClr val="black"/>
                </a:solidFill>
                <a:effectLst/>
                <a:latin typeface="GHEA Grapalat" pitchFamily="50" charset="0"/>
              </a:rPr>
              <a:t>. ԲՅՈՒՋԵՏԱՅԻՆ ԾՐԱԳԻՐ</a:t>
            </a:r>
            <a:r>
              <a:rPr lang="ru-RU" sz="1600" b="0" dirty="0">
                <a:solidFill>
                  <a:prstClr val="black"/>
                </a:solidFill>
                <a:effectLst/>
                <a:latin typeface="GHEA Grapalat" pitchFamily="50" charset="0"/>
              </a:rPr>
              <a:t>/</a:t>
            </a:r>
            <a:r>
              <a:rPr lang="en-US" sz="1600" b="0" dirty="0" smtClean="0">
                <a:solidFill>
                  <a:prstClr val="black"/>
                </a:solidFill>
                <a:effectLst/>
                <a:latin typeface="GHEA Grapalat" pitchFamily="50" charset="0"/>
              </a:rPr>
              <a:t>ՄԻՋՈՑԱՌՈՒՄ 1176</a:t>
            </a:r>
            <a:r>
              <a:rPr lang="ru-RU" sz="1600" b="0" dirty="0">
                <a:solidFill>
                  <a:prstClr val="black"/>
                </a:solidFill>
                <a:effectLst/>
                <a:latin typeface="GHEA Grapalat" pitchFamily="50" charset="0"/>
              </a:rPr>
              <a:t>/</a:t>
            </a:r>
            <a:r>
              <a:rPr lang="en-US" sz="1600" b="0" dirty="0" smtClean="0">
                <a:solidFill>
                  <a:prstClr val="black"/>
                </a:solidFill>
                <a:effectLst/>
                <a:latin typeface="GHEA Grapalat" pitchFamily="50" charset="0"/>
              </a:rPr>
              <a:t>11002</a:t>
            </a:r>
            <a:endParaRPr lang="en-US" sz="1600" b="0" dirty="0">
              <a:solidFill>
                <a:prstClr val="black"/>
              </a:solidFill>
              <a:effectLst/>
              <a:latin typeface="GHEA Grapalat" pitchFamily="50"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1438" y="3962400"/>
            <a:ext cx="2771775"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4532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47801"/>
            <a:ext cx="7886700" cy="4729164"/>
          </a:xfrm>
        </p:spPr>
        <p:txBody>
          <a:bodyPr>
            <a:normAutofit fontScale="92500" lnSpcReduction="20000"/>
          </a:bodyPr>
          <a:lstStyle/>
          <a:p>
            <a:pPr algn="just"/>
            <a:r>
              <a:rPr lang="hy-AM" sz="1500" b="1" i="1" dirty="0" smtClean="0">
                <a:latin typeface="GHEA Grapalat" panose="02000506050000020003" pitchFamily="50" charset="0"/>
              </a:rPr>
              <a:t>Ծրագիրն իրականացվում է Վերակառուցման վարկերի բանկի վարկային և ՀՀ կառավարության համաֆինանսավորման միջոցներով։ Այն 2022թ</a:t>
            </a:r>
            <a:r>
              <a:rPr lang="en-US" sz="1500" b="1" i="1" dirty="0" smtClean="0">
                <a:latin typeface="GHEA Grapalat" panose="02000506050000020003" pitchFamily="50" charset="0"/>
              </a:rPr>
              <a:t>.</a:t>
            </a:r>
            <a:r>
              <a:rPr lang="hy-AM" sz="1500" b="1" i="1" dirty="0" smtClean="0">
                <a:latin typeface="GHEA Grapalat" panose="02000506050000020003" pitchFamily="50" charset="0"/>
              </a:rPr>
              <a:t> ՀՀ </a:t>
            </a:r>
            <a:r>
              <a:rPr lang="hy-AM" sz="1500" b="1" i="1" dirty="0">
                <a:latin typeface="GHEA Grapalat" panose="02000506050000020003" pitchFamily="50" charset="0"/>
              </a:rPr>
              <a:t>պետական բյուջեում ներկայացված է հետևյալ միջոցառումների միջոցով</a:t>
            </a:r>
            <a:r>
              <a:rPr lang="hy-AM" sz="1500" b="1" i="1" dirty="0" smtClean="0">
                <a:latin typeface="GHEA Grapalat" panose="02000506050000020003" pitchFamily="50" charset="0"/>
              </a:rPr>
              <a:t>.</a:t>
            </a:r>
          </a:p>
          <a:p>
            <a:pPr algn="just"/>
            <a:endParaRPr lang="en-US" sz="1500" b="1" i="1" dirty="0">
              <a:latin typeface="GHEA Grapalat" panose="02000506050000020003" pitchFamily="50" charset="0"/>
            </a:endParaRPr>
          </a:p>
          <a:p>
            <a:pPr marL="0" indent="0">
              <a:buNone/>
            </a:pPr>
            <a:r>
              <a:rPr lang="hy-AM" sz="1500" dirty="0" smtClean="0">
                <a:latin typeface="GHEA Grapalat" panose="02000506050000020003" pitchFamily="50" charset="0"/>
              </a:rPr>
              <a:t> </a:t>
            </a:r>
            <a:r>
              <a:rPr lang="hy-AM" sz="1500" b="1" i="1" dirty="0" smtClean="0">
                <a:latin typeface="GHEA Grapalat" panose="02000506050000020003" pitchFamily="50" charset="0"/>
              </a:rPr>
              <a:t>11007</a:t>
            </a:r>
            <a:r>
              <a:rPr lang="hy-AM" sz="1500" i="1" dirty="0" smtClean="0">
                <a:latin typeface="GHEA Grapalat" panose="02000506050000020003" pitchFamily="50" charset="0"/>
              </a:rPr>
              <a:t> </a:t>
            </a:r>
            <a:r>
              <a:rPr lang="hy-AM" sz="1500" i="1" dirty="0">
                <a:latin typeface="GHEA Grapalat" panose="02000506050000020003" pitchFamily="50" charset="0"/>
              </a:rPr>
              <a:t>- </a:t>
            </a:r>
            <a:r>
              <a:rPr lang="hy-AM" sz="1500" i="1" dirty="0" smtClean="0">
                <a:latin typeface="GHEA Grapalat" panose="02000506050000020003" pitchFamily="50" charset="0"/>
              </a:rPr>
              <a:t>Գերմանիայի զարգացման վարկերի բանկի աջակցությամբ իրականացվող Ախուրյան գետի ջրային ռեսուրսների ինտեգրացված կառավարում ծրագրի խորհրդատվություն և կառավարում՝ </a:t>
            </a:r>
            <a:r>
              <a:rPr lang="hy-AM" sz="1500" b="1" dirty="0" smtClean="0">
                <a:latin typeface="GHEA Grapalat" panose="02000506050000020003" pitchFamily="50" charset="0"/>
              </a:rPr>
              <a:t>721</a:t>
            </a:r>
            <a:r>
              <a:rPr lang="en-US" sz="1500" b="1" dirty="0" smtClean="0">
                <a:latin typeface="GHEA Grapalat" panose="02000506050000020003" pitchFamily="50" charset="0"/>
              </a:rPr>
              <a:t>.8</a:t>
            </a:r>
            <a:r>
              <a:rPr lang="hy-AM" sz="1500" b="1" dirty="0" smtClean="0">
                <a:latin typeface="GHEA Grapalat" panose="02000506050000020003" pitchFamily="50" charset="0"/>
              </a:rPr>
              <a:t> </a:t>
            </a:r>
            <a:r>
              <a:rPr lang="hy-AM" sz="1500" b="1" dirty="0">
                <a:latin typeface="GHEA Grapalat" panose="02000506050000020003" pitchFamily="50" charset="0"/>
              </a:rPr>
              <a:t>մլն դրամ</a:t>
            </a:r>
            <a:r>
              <a:rPr lang="hy-AM" sz="1500" i="1" dirty="0" smtClean="0">
                <a:latin typeface="GHEA Grapalat" panose="02000506050000020003" pitchFamily="50" charset="0"/>
              </a:rPr>
              <a:t>, </a:t>
            </a:r>
          </a:p>
          <a:p>
            <a:pPr marL="0" indent="0">
              <a:buNone/>
            </a:pPr>
            <a:endParaRPr lang="en-US" sz="1500" dirty="0">
              <a:latin typeface="GHEA Grapalat" panose="02000506050000020003" pitchFamily="50" charset="0"/>
            </a:endParaRPr>
          </a:p>
          <a:p>
            <a:pPr marL="0" indent="0">
              <a:buNone/>
            </a:pPr>
            <a:r>
              <a:rPr lang="hy-AM" sz="1500" b="1" i="1" dirty="0" smtClean="0">
                <a:latin typeface="GHEA Grapalat" panose="02000506050000020003" pitchFamily="50" charset="0"/>
              </a:rPr>
              <a:t>11009</a:t>
            </a:r>
            <a:r>
              <a:rPr lang="hy-AM" sz="1500" i="1" dirty="0" smtClean="0">
                <a:latin typeface="GHEA Grapalat" panose="02000506050000020003" pitchFamily="50" charset="0"/>
              </a:rPr>
              <a:t>- Գերմանիայի զարգացման վարկերի բանկի աջակցությամբ իրականացվող Ախուրյան գետի ջրային ռեսուրսների ինտեգրված կառավարման դրամաշնորհային ծրագիր՝ </a:t>
            </a:r>
            <a:r>
              <a:rPr lang="hy-AM" sz="1500" b="1" dirty="0" smtClean="0">
                <a:latin typeface="GHEA Grapalat" panose="02000506050000020003" pitchFamily="50" charset="0"/>
              </a:rPr>
              <a:t>23</a:t>
            </a:r>
            <a:r>
              <a:rPr lang="en-US" sz="1500" b="1" dirty="0" smtClean="0">
                <a:latin typeface="GHEA Grapalat" panose="02000506050000020003" pitchFamily="50" charset="0"/>
              </a:rPr>
              <a:t>.</a:t>
            </a:r>
            <a:r>
              <a:rPr lang="hy-AM" sz="1500" b="1" dirty="0" smtClean="0">
                <a:latin typeface="GHEA Grapalat" panose="02000506050000020003" pitchFamily="50" charset="0"/>
              </a:rPr>
              <a:t>8 </a:t>
            </a:r>
            <a:r>
              <a:rPr lang="hy-AM" sz="1500" b="1" dirty="0">
                <a:latin typeface="GHEA Grapalat" panose="02000506050000020003" pitchFamily="50" charset="0"/>
              </a:rPr>
              <a:t>մլն դրամ</a:t>
            </a:r>
            <a:r>
              <a:rPr lang="hy-AM" sz="1500" i="1" dirty="0" smtClean="0">
                <a:latin typeface="GHEA Grapalat" panose="02000506050000020003" pitchFamily="50" charset="0"/>
              </a:rPr>
              <a:t>,</a:t>
            </a:r>
          </a:p>
          <a:p>
            <a:pPr marL="0" indent="0">
              <a:buNone/>
            </a:pPr>
            <a:endParaRPr lang="hy-AM" sz="1500" i="1" dirty="0" smtClean="0">
              <a:latin typeface="GHEA Grapalat" panose="02000506050000020003" pitchFamily="50" charset="0"/>
            </a:endParaRPr>
          </a:p>
          <a:p>
            <a:pPr marL="0" indent="0">
              <a:buNone/>
            </a:pPr>
            <a:r>
              <a:rPr lang="hy-AM" sz="1500" b="1" i="1" dirty="0" smtClean="0">
                <a:latin typeface="GHEA Grapalat" panose="02000506050000020003" pitchFamily="50" charset="0"/>
              </a:rPr>
              <a:t>11010</a:t>
            </a:r>
            <a:r>
              <a:rPr lang="hy-AM" sz="1500" i="1" dirty="0" smtClean="0">
                <a:latin typeface="GHEA Grapalat" panose="02000506050000020003" pitchFamily="50" charset="0"/>
              </a:rPr>
              <a:t>- Գերմանիայի զարգացման վարկերի բանկի աջակցությամբ իրականացվող Ախուրյան գետի ջրային ռեսուրսների ինտեգրացված կառավարում փուլ 1 ծրագրով Ջրաձոր գյուղի վերաբնակեցման գործողությունների խորհրդատվություն և կառավարում՝ </a:t>
            </a:r>
            <a:r>
              <a:rPr lang="hy-AM" sz="1500" b="1" dirty="0" smtClean="0">
                <a:latin typeface="GHEA Grapalat" panose="02000506050000020003" pitchFamily="50" charset="0"/>
              </a:rPr>
              <a:t>467</a:t>
            </a:r>
            <a:r>
              <a:rPr lang="en-US" sz="1500" b="1" dirty="0" smtClean="0">
                <a:latin typeface="GHEA Grapalat" panose="02000506050000020003" pitchFamily="50" charset="0"/>
              </a:rPr>
              <a:t>.</a:t>
            </a:r>
            <a:r>
              <a:rPr lang="hy-AM" sz="1500" b="1" dirty="0" smtClean="0">
                <a:latin typeface="GHEA Grapalat" panose="02000506050000020003" pitchFamily="50" charset="0"/>
              </a:rPr>
              <a:t>4 </a:t>
            </a:r>
            <a:r>
              <a:rPr lang="hy-AM" sz="1500" b="1" dirty="0">
                <a:latin typeface="GHEA Grapalat" panose="02000506050000020003" pitchFamily="50" charset="0"/>
              </a:rPr>
              <a:t>մլն դրամ</a:t>
            </a:r>
            <a:r>
              <a:rPr lang="hy-AM" sz="1500" i="1" dirty="0" smtClean="0">
                <a:latin typeface="GHEA Grapalat" panose="02000506050000020003" pitchFamily="50" charset="0"/>
              </a:rPr>
              <a:t>,</a:t>
            </a:r>
          </a:p>
          <a:p>
            <a:pPr marL="0" indent="0">
              <a:buNone/>
            </a:pPr>
            <a:endParaRPr lang="en-US" sz="1500" dirty="0" smtClean="0">
              <a:latin typeface="GHEA Grapalat" panose="02000506050000020003" pitchFamily="50" charset="0"/>
            </a:endParaRPr>
          </a:p>
          <a:p>
            <a:pPr marL="0" indent="0">
              <a:buNone/>
            </a:pPr>
            <a:r>
              <a:rPr lang="hy-AM" sz="1500" b="1" i="1" dirty="0" smtClean="0">
                <a:latin typeface="GHEA Grapalat" panose="02000506050000020003" pitchFamily="50" charset="0"/>
              </a:rPr>
              <a:t>12002</a:t>
            </a:r>
            <a:r>
              <a:rPr lang="hy-AM" sz="1500" i="1" dirty="0" smtClean="0">
                <a:latin typeface="GHEA Grapalat" panose="02000506050000020003" pitchFamily="50" charset="0"/>
              </a:rPr>
              <a:t>- Գերմանիայի զարգացման վարկերի բանկի աջակցությամբ իրականացվող Ախուրյան գետի ջրային ռեսուրսների ինտեգրացված կառավարման փուլի 1 ծրագրով Ջրաձոր գյուղի վերաբնակեցման համար ենթակառուցվածքների և բնակելի տների կառուցում՝ </a:t>
            </a:r>
            <a:r>
              <a:rPr lang="hy-AM" sz="1500" b="1" dirty="0" smtClean="0">
                <a:latin typeface="GHEA Grapalat" panose="02000506050000020003" pitchFamily="50" charset="0"/>
              </a:rPr>
              <a:t>342</a:t>
            </a:r>
            <a:r>
              <a:rPr lang="en-US" sz="1500" b="1" dirty="0" smtClean="0">
                <a:latin typeface="GHEA Grapalat" panose="02000506050000020003" pitchFamily="50" charset="0"/>
              </a:rPr>
              <a:t>.</a:t>
            </a:r>
            <a:r>
              <a:rPr lang="hy-AM" sz="1500" b="1" dirty="0" smtClean="0">
                <a:latin typeface="GHEA Grapalat" panose="02000506050000020003" pitchFamily="50" charset="0"/>
              </a:rPr>
              <a:t>1 </a:t>
            </a:r>
            <a:r>
              <a:rPr lang="hy-AM" sz="1500" b="1" dirty="0">
                <a:latin typeface="GHEA Grapalat" panose="02000506050000020003" pitchFamily="50" charset="0"/>
              </a:rPr>
              <a:t>մլն </a:t>
            </a:r>
            <a:r>
              <a:rPr lang="hy-AM" sz="1500" b="1" dirty="0" smtClean="0">
                <a:latin typeface="GHEA Grapalat" panose="02000506050000020003" pitchFamily="50" charset="0"/>
              </a:rPr>
              <a:t>դրամ</a:t>
            </a:r>
            <a:r>
              <a:rPr lang="hy-AM" sz="1500" i="1" dirty="0" smtClean="0">
                <a:latin typeface="GHEA Grapalat" panose="02000506050000020003" pitchFamily="50" charset="0"/>
              </a:rPr>
              <a:t>,</a:t>
            </a:r>
          </a:p>
          <a:p>
            <a:pPr marL="0" indent="0">
              <a:buNone/>
            </a:pPr>
            <a:endParaRPr lang="hy-AM" sz="1500" i="1" dirty="0" smtClean="0">
              <a:latin typeface="GHEA Grapalat" panose="02000506050000020003" pitchFamily="50" charset="0"/>
            </a:endParaRPr>
          </a:p>
          <a:p>
            <a:pPr marL="0" indent="0">
              <a:buNone/>
            </a:pPr>
            <a:r>
              <a:rPr lang="hy-AM" sz="1500" b="1" i="1" dirty="0">
                <a:latin typeface="GHEA Grapalat" panose="02000506050000020003" pitchFamily="50" charset="0"/>
              </a:rPr>
              <a:t>31004 - </a:t>
            </a:r>
            <a:r>
              <a:rPr lang="hy-AM" sz="1500" i="1" dirty="0">
                <a:latin typeface="GHEA Grapalat" panose="02000506050000020003" pitchFamily="50" charset="0"/>
              </a:rPr>
              <a:t>Գերմանիայի զարգացման բանկի աջակցությամբ իրականացվող Ախուրյան գետի ջրային ռեսուրսների ինտեգրված կառավարման ծրագրի շրջանակներում ջրային </a:t>
            </a:r>
            <a:r>
              <a:rPr lang="hy-AM" sz="1500" i="1" dirty="0" smtClean="0">
                <a:latin typeface="GHEA Grapalat" panose="02000506050000020003" pitchFamily="50" charset="0"/>
              </a:rPr>
              <a:t>տնտեսության ենթակառուցվածքների հիմնանորոգում՝ </a:t>
            </a:r>
            <a:r>
              <a:rPr lang="hy-AM" sz="1500" b="1" dirty="0" smtClean="0">
                <a:latin typeface="GHEA Grapalat" panose="02000506050000020003" pitchFamily="50" charset="0"/>
              </a:rPr>
              <a:t>4,820</a:t>
            </a:r>
            <a:r>
              <a:rPr lang="en-US" sz="1500" b="1" dirty="0" smtClean="0">
                <a:latin typeface="GHEA Grapalat" panose="02000506050000020003" pitchFamily="50" charset="0"/>
              </a:rPr>
              <a:t>.</a:t>
            </a:r>
            <a:r>
              <a:rPr lang="hy-AM" sz="1500" b="1" dirty="0" smtClean="0">
                <a:latin typeface="GHEA Grapalat" panose="02000506050000020003" pitchFamily="50" charset="0"/>
              </a:rPr>
              <a:t>3 </a:t>
            </a:r>
            <a:r>
              <a:rPr lang="hy-AM" sz="1500" b="1" dirty="0">
                <a:latin typeface="GHEA Grapalat" panose="02000506050000020003" pitchFamily="50" charset="0"/>
              </a:rPr>
              <a:t>մլն </a:t>
            </a:r>
            <a:r>
              <a:rPr lang="hy-AM" sz="1500" b="1" dirty="0" smtClean="0">
                <a:latin typeface="GHEA Grapalat" panose="02000506050000020003" pitchFamily="50" charset="0"/>
              </a:rPr>
              <a:t>դրամ</a:t>
            </a:r>
            <a:r>
              <a:rPr lang="hy-AM" sz="1500" i="1" dirty="0" smtClean="0">
                <a:latin typeface="GHEA Grapalat" panose="02000506050000020003" pitchFamily="50" charset="0"/>
              </a:rPr>
              <a:t>։</a:t>
            </a:r>
            <a:endParaRPr lang="en-US" sz="1500" i="1" dirty="0">
              <a:latin typeface="GHEA Grapalat" panose="02000506050000020003" pitchFamily="50" charset="0"/>
            </a:endParaRPr>
          </a:p>
          <a:p>
            <a:pPr marL="0" indent="0">
              <a:buNone/>
            </a:pPr>
            <a:endParaRPr lang="en-US" sz="1800" dirty="0">
              <a:latin typeface="GHEA Grapalat" panose="02000506050000020003" pitchFamily="50" charset="0"/>
            </a:endParaRPr>
          </a:p>
        </p:txBody>
      </p:sp>
      <p:sp>
        <p:nvSpPr>
          <p:cNvPr id="2" name="Title 1"/>
          <p:cNvSpPr>
            <a:spLocks noGrp="1"/>
          </p:cNvSpPr>
          <p:nvPr>
            <p:ph type="title"/>
          </p:nvPr>
        </p:nvSpPr>
        <p:spPr>
          <a:xfrm>
            <a:off x="609600" y="365125"/>
            <a:ext cx="7905750" cy="701675"/>
          </a:xfrm>
        </p:spPr>
        <p:txBody>
          <a:bodyPr>
            <a:normAutofit/>
          </a:bodyPr>
          <a:lstStyle/>
          <a:p>
            <a:pPr algn="ctr"/>
            <a:r>
              <a:rPr lang="hy-AM" sz="1400" b="1" i="1" dirty="0" smtClean="0">
                <a:solidFill>
                  <a:schemeClr val="tx1"/>
                </a:solidFill>
                <a:latin typeface="GHEA Grapalat" panose="02000506050000020003" pitchFamily="50" charset="0"/>
              </a:rPr>
              <a:t>3</a:t>
            </a:r>
            <a:r>
              <a:rPr lang="ru-RU" sz="1400" b="1" i="1" dirty="0" smtClean="0">
                <a:solidFill>
                  <a:schemeClr val="tx1"/>
                </a:solidFill>
                <a:latin typeface="GHEA Grapalat" panose="02000506050000020003" pitchFamily="50" charset="0"/>
              </a:rPr>
              <a:t>. </a:t>
            </a:r>
            <a:r>
              <a:rPr lang="hy-AM" sz="1400" b="1" i="1" dirty="0" smtClean="0">
                <a:solidFill>
                  <a:schemeClr val="tx1"/>
                </a:solidFill>
                <a:latin typeface="GHEA Grapalat" panose="02000506050000020003" pitchFamily="50" charset="0"/>
              </a:rPr>
              <a:t>Ախուրյան գետի ջրային ռեսուրսների ինտեգրացված կառավարում ծրագիր - Փուլ 1 </a:t>
            </a:r>
            <a:endParaRPr lang="en-US" sz="1400" b="1" i="1" dirty="0">
              <a:solidFill>
                <a:schemeClr val="tx1"/>
              </a:solidFill>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13</a:t>
            </a:fld>
            <a:endParaRPr lang="en-US" dirty="0"/>
          </a:p>
        </p:txBody>
      </p:sp>
    </p:spTree>
    <p:extLst>
      <p:ext uri="{BB962C8B-B14F-4D97-AF65-F5344CB8AC3E}">
        <p14:creationId xmlns:p14="http://schemas.microsoft.com/office/powerpoint/2010/main" val="316591262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169093"/>
          </a:xfrm>
        </p:spPr>
        <p:txBody>
          <a:bodyPr>
            <a:normAutofit/>
          </a:bodyPr>
          <a:lstStyle/>
          <a:p>
            <a:pPr marL="109728" indent="0">
              <a:buNone/>
            </a:pPr>
            <a:r>
              <a:rPr lang="hy-AM" sz="1600" dirty="0">
                <a:latin typeface="GHEA Grapalat" pitchFamily="50" charset="0"/>
              </a:rPr>
              <a:t>ԱՆՎԱՆՈՒՄԸ</a:t>
            </a:r>
          </a:p>
          <a:p>
            <a:pPr marL="109728" indent="0">
              <a:buNone/>
            </a:pPr>
            <a:r>
              <a:rPr lang="en-US" sz="1600" dirty="0" err="1">
                <a:latin typeface="GHEA Grapalat" pitchFamily="50" charset="0"/>
              </a:rPr>
              <a:t>Ավիացիոն</a:t>
            </a:r>
            <a:r>
              <a:rPr lang="en-US" sz="1600" dirty="0">
                <a:latin typeface="GHEA Grapalat" pitchFamily="50" charset="0"/>
              </a:rPr>
              <a:t> և այլ </a:t>
            </a:r>
            <a:r>
              <a:rPr lang="en-US" sz="1600" dirty="0" err="1">
                <a:latin typeface="GHEA Grapalat" pitchFamily="50" charset="0"/>
              </a:rPr>
              <a:t>սարքավորումների</a:t>
            </a:r>
            <a:r>
              <a:rPr lang="en-US" sz="1600" dirty="0">
                <a:latin typeface="GHEA Grapalat" pitchFamily="50" charset="0"/>
              </a:rPr>
              <a:t> պահպանում</a:t>
            </a:r>
            <a:endParaRPr lang="hy-AM" sz="1600" dirty="0">
              <a:latin typeface="GHEA Grapalat" pitchFamily="50" charset="0"/>
            </a:endParaRPr>
          </a:p>
          <a:p>
            <a:pPr marL="109728" indent="0" algn="just">
              <a:lnSpc>
                <a:spcPct val="120000"/>
              </a:lnSpc>
              <a:buNone/>
            </a:pPr>
            <a:r>
              <a:rPr lang="en-US" sz="1600" dirty="0">
                <a:latin typeface="GHEA Grapalat" pitchFamily="50" charset="0"/>
              </a:rPr>
              <a:t>ՄԻՋՈՑԱՌՄԱՆ ԻՐԱԿԱՆԱՑՄԱՆ </a:t>
            </a:r>
            <a:r>
              <a:rPr lang="en-US" sz="1600" dirty="0" smtClean="0">
                <a:latin typeface="GHEA Grapalat" pitchFamily="50" charset="0"/>
              </a:rPr>
              <a:t>ՆՊԱՏԱԿԸ</a:t>
            </a:r>
            <a:r>
              <a:rPr lang="hy-AM" sz="1600" dirty="0" smtClean="0">
                <a:latin typeface="GHEA Grapalat" pitchFamily="50" charset="0"/>
              </a:rPr>
              <a:t> ԵՎ </a:t>
            </a:r>
            <a:r>
              <a:rPr lang="en-US" sz="1600" dirty="0" smtClean="0">
                <a:latin typeface="GHEA Grapalat" pitchFamily="50" charset="0"/>
              </a:rPr>
              <a:t>ՆԿԱՐԱԳՐՈՒԹՅՈՒՆԸ`</a:t>
            </a:r>
            <a:endParaRPr lang="en-US" sz="1600" dirty="0">
              <a:latin typeface="GHEA Grapalat" pitchFamily="50" charset="0"/>
            </a:endParaRPr>
          </a:p>
          <a:p>
            <a:pPr algn="just">
              <a:lnSpc>
                <a:spcPct val="120000"/>
              </a:lnSpc>
            </a:pPr>
            <a:r>
              <a:rPr lang="en-US" sz="1600" dirty="0" err="1">
                <a:latin typeface="GHEA Grapalat" pitchFamily="50" charset="0"/>
              </a:rPr>
              <a:t>Ավիացիոն</a:t>
            </a:r>
            <a:r>
              <a:rPr lang="en-US" sz="1600" dirty="0">
                <a:latin typeface="GHEA Grapalat" pitchFamily="50" charset="0"/>
              </a:rPr>
              <a:t> և այլ </a:t>
            </a:r>
            <a:r>
              <a:rPr lang="en-US" sz="1600" dirty="0" err="1">
                <a:latin typeface="GHEA Grapalat" pitchFamily="50" charset="0"/>
              </a:rPr>
              <a:t>սարքավորումների</a:t>
            </a:r>
            <a:r>
              <a:rPr lang="en-US" sz="1600" dirty="0">
                <a:latin typeface="GHEA Grapalat" pitchFamily="50" charset="0"/>
              </a:rPr>
              <a:t> </a:t>
            </a:r>
            <a:r>
              <a:rPr lang="en-US" sz="1600" dirty="0" err="1">
                <a:latin typeface="GHEA Grapalat" pitchFamily="50" charset="0"/>
              </a:rPr>
              <a:t>նորոգում</a:t>
            </a:r>
            <a:r>
              <a:rPr lang="en-US" sz="1600" dirty="0">
                <a:latin typeface="GHEA Grapalat" pitchFamily="50" charset="0"/>
              </a:rPr>
              <a:t> և պահպանում</a:t>
            </a:r>
            <a:r>
              <a:rPr lang="hy-AM" sz="1600" dirty="0">
                <a:latin typeface="GHEA Grapalat" pitchFamily="50" charset="0"/>
              </a:rPr>
              <a:t> /</a:t>
            </a:r>
            <a:r>
              <a:rPr lang="hy-AM" sz="1600" dirty="0" smtClean="0">
                <a:latin typeface="GHEA Grapalat" pitchFamily="50" charset="0"/>
              </a:rPr>
              <a:t>պատշաճ </a:t>
            </a:r>
            <a:r>
              <a:rPr lang="hy-AM" sz="1600" dirty="0">
                <a:latin typeface="GHEA Grapalat" pitchFamily="50" charset="0"/>
              </a:rPr>
              <a:t>կերպով </a:t>
            </a:r>
            <a:r>
              <a:rPr lang="hy-AM" sz="1600" dirty="0" smtClean="0">
                <a:latin typeface="GHEA Grapalat" pitchFamily="50" charset="0"/>
              </a:rPr>
              <a:t>քաղաքացիական </a:t>
            </a:r>
            <a:r>
              <a:rPr lang="hy-AM" sz="1600" dirty="0">
                <a:latin typeface="GHEA Grapalat" pitchFamily="50" charset="0"/>
              </a:rPr>
              <a:t>ավիացիայի ավիացիոն ու թռիչքային </a:t>
            </a:r>
            <a:r>
              <a:rPr lang="hy-AM" sz="1600" dirty="0" smtClean="0">
                <a:latin typeface="GHEA Grapalat" pitchFamily="50" charset="0"/>
              </a:rPr>
              <a:t>անվտանգության ապահովում/:</a:t>
            </a:r>
            <a:endParaRPr lang="hy-AM" sz="1600" dirty="0">
              <a:latin typeface="GHEA Grapalat" pitchFamily="50" charset="0"/>
            </a:endParaRPr>
          </a:p>
          <a:p>
            <a:pPr marL="109728" indent="0" algn="just">
              <a:lnSpc>
                <a:spcPct val="120000"/>
              </a:lnSpc>
              <a:buNone/>
            </a:pPr>
            <a:r>
              <a:rPr lang="ru-RU" sz="1600" dirty="0" smtClean="0">
                <a:latin typeface="GHEA Grapalat" pitchFamily="50" charset="0"/>
              </a:rPr>
              <a:t>ՄԻՋՈՑԱՌՄԱՆ </a:t>
            </a:r>
            <a:r>
              <a:rPr lang="ru-RU" sz="1600" dirty="0">
                <a:latin typeface="GHEA Grapalat" pitchFamily="50" charset="0"/>
              </a:rPr>
              <a:t>ՇԱՀԱՌՈՒՆԵՐԸ</a:t>
            </a:r>
            <a:r>
              <a:rPr lang="en-US" sz="1600" dirty="0">
                <a:latin typeface="GHEA Grapalat" pitchFamily="50" charset="0"/>
              </a:rPr>
              <a:t> </a:t>
            </a:r>
            <a:r>
              <a:rPr lang="en-US" sz="1600" dirty="0" err="1">
                <a:latin typeface="GHEA Grapalat" pitchFamily="50" charset="0"/>
              </a:rPr>
              <a:t>Քաղաքացիական</a:t>
            </a:r>
            <a:r>
              <a:rPr lang="en-US" sz="1600" dirty="0">
                <a:latin typeface="GHEA Grapalat" pitchFamily="50" charset="0"/>
              </a:rPr>
              <a:t> </a:t>
            </a:r>
            <a:r>
              <a:rPr lang="en-US" sz="1600" dirty="0" err="1" smtClean="0">
                <a:latin typeface="GHEA Grapalat" pitchFamily="50" charset="0"/>
              </a:rPr>
              <a:t>ավիացիա</a:t>
            </a:r>
            <a:endParaRPr lang="hy-AM" sz="1600" dirty="0" smtClean="0">
              <a:latin typeface="GHEA Grapalat" pitchFamily="50" charset="0"/>
            </a:endParaRPr>
          </a:p>
          <a:p>
            <a:pPr marL="109728" indent="0" algn="just">
              <a:lnSpc>
                <a:spcPct val="120000"/>
              </a:lnSpc>
              <a:buNone/>
            </a:pPr>
            <a:r>
              <a:rPr lang="ru-RU" sz="1600" dirty="0" smtClean="0">
                <a:latin typeface="GHEA Grapalat" pitchFamily="50" charset="0"/>
              </a:rPr>
              <a:t>ՈՉ </a:t>
            </a:r>
            <a:r>
              <a:rPr lang="ru-RU" sz="1600" dirty="0">
                <a:latin typeface="GHEA Grapalat" pitchFamily="50" charset="0"/>
              </a:rPr>
              <a:t>ՖԻՆԱՆՍԱԿԱՆ </a:t>
            </a:r>
            <a:r>
              <a:rPr lang="ru-RU" sz="1600" dirty="0" smtClean="0">
                <a:latin typeface="GHEA Grapalat" pitchFamily="50" charset="0"/>
              </a:rPr>
              <a:t>ՑՈՒՑԱՆԻՇՆԵՐԸ - </a:t>
            </a:r>
            <a:r>
              <a:rPr lang="hy-AM" sz="1600" dirty="0" smtClean="0">
                <a:latin typeface="GHEA Grapalat" pitchFamily="50" charset="0"/>
              </a:rPr>
              <a:t>սահմանված չէ</a:t>
            </a:r>
            <a:r>
              <a:rPr lang="en-US" sz="1600" dirty="0" smtClean="0">
                <a:latin typeface="GHEA Grapalat" pitchFamily="50" charset="0"/>
              </a:rPr>
              <a:t>:</a:t>
            </a:r>
            <a:endParaRPr lang="en-US" sz="1600" dirty="0">
              <a:latin typeface="GHEA Grapalat" pitchFamily="50" charset="0"/>
            </a:endParaRPr>
          </a:p>
          <a:p>
            <a:pPr marL="109728" indent="0" algn="just">
              <a:lnSpc>
                <a:spcPct val="120000"/>
              </a:lnSpc>
              <a:buNone/>
            </a:pPr>
            <a:r>
              <a:rPr lang="ru-RU" sz="1600" dirty="0">
                <a:latin typeface="GHEA Grapalat" pitchFamily="50" charset="0"/>
              </a:rPr>
              <a:t>ՖԻՆԱՆՍԱԿԱՆ ՑՈՒՑԱՆԻՇՆԵՐԸ</a:t>
            </a:r>
            <a:endParaRPr lang="en-US" sz="1600" dirty="0">
              <a:latin typeface="GHEA Grapalat" pitchFamily="50" charset="0"/>
            </a:endParaRPr>
          </a:p>
          <a:p>
            <a:pPr algn="just">
              <a:lnSpc>
                <a:spcPct val="120000"/>
              </a:lnSpc>
            </a:pPr>
            <a:r>
              <a:rPr lang="hy-AM" sz="1600" dirty="0" smtClean="0">
                <a:latin typeface="GHEA Grapalat" pitchFamily="50" charset="0"/>
              </a:rPr>
              <a:t>2020թ</a:t>
            </a:r>
            <a:r>
              <a:rPr lang="hy-AM" sz="1600" dirty="0">
                <a:latin typeface="GHEA Grapalat" pitchFamily="50" charset="0"/>
              </a:rPr>
              <a:t>. </a:t>
            </a:r>
            <a:r>
              <a:rPr lang="hy-AM" sz="1600" dirty="0" smtClean="0">
                <a:latin typeface="GHEA Grapalat" pitchFamily="50" charset="0"/>
              </a:rPr>
              <a:t>643</a:t>
            </a:r>
            <a:r>
              <a:rPr lang="en-US" sz="1600" dirty="0" smtClean="0">
                <a:latin typeface="GHEA Grapalat" pitchFamily="50" charset="0"/>
              </a:rPr>
              <a:t>.</a:t>
            </a:r>
            <a:r>
              <a:rPr lang="hy-AM" sz="1600" dirty="0" smtClean="0">
                <a:latin typeface="GHEA Grapalat" pitchFamily="50" charset="0"/>
              </a:rPr>
              <a:t>3 </a:t>
            </a:r>
            <a:r>
              <a:rPr lang="hy-AM" sz="1600" dirty="0">
                <a:latin typeface="GHEA Grapalat" pitchFamily="50" charset="0"/>
              </a:rPr>
              <a:t>մլն դրամ</a:t>
            </a:r>
            <a:r>
              <a:rPr lang="en-US" sz="1600" dirty="0">
                <a:latin typeface="GHEA Grapalat" pitchFamily="50" charset="0"/>
              </a:rPr>
              <a:t>,</a:t>
            </a:r>
          </a:p>
          <a:p>
            <a:pPr algn="just">
              <a:lnSpc>
                <a:spcPct val="120000"/>
              </a:lnSpc>
            </a:pPr>
            <a:r>
              <a:rPr lang="ru-RU" sz="1600" dirty="0">
                <a:latin typeface="GHEA Grapalat" pitchFamily="50" charset="0"/>
              </a:rPr>
              <a:t>2021թ. </a:t>
            </a:r>
            <a:r>
              <a:rPr lang="hy-AM" sz="1600" dirty="0" smtClean="0">
                <a:latin typeface="GHEA Grapalat" pitchFamily="50" charset="0"/>
              </a:rPr>
              <a:t>80</a:t>
            </a:r>
            <a:r>
              <a:rPr lang="en-US" sz="1600" dirty="0" smtClean="0">
                <a:latin typeface="GHEA Grapalat" pitchFamily="50" charset="0"/>
              </a:rPr>
              <a:t>6.</a:t>
            </a:r>
            <a:r>
              <a:rPr lang="hy-AM" sz="1600" dirty="0" smtClean="0">
                <a:latin typeface="GHEA Grapalat" pitchFamily="50" charset="0"/>
              </a:rPr>
              <a:t>8 </a:t>
            </a:r>
            <a:r>
              <a:rPr lang="hy-AM" sz="1600" dirty="0">
                <a:latin typeface="GHEA Grapalat" pitchFamily="50" charset="0"/>
              </a:rPr>
              <a:t>մլն դրամ</a:t>
            </a:r>
            <a:r>
              <a:rPr lang="en-US" sz="1600" dirty="0">
                <a:latin typeface="GHEA Grapalat" pitchFamily="50" charset="0"/>
              </a:rPr>
              <a:t>,</a:t>
            </a:r>
          </a:p>
          <a:p>
            <a:pPr algn="just">
              <a:lnSpc>
                <a:spcPct val="120000"/>
              </a:lnSpc>
            </a:pPr>
            <a:r>
              <a:rPr lang="hy-AM" sz="1600" dirty="0">
                <a:latin typeface="GHEA Grapalat" pitchFamily="50" charset="0"/>
              </a:rPr>
              <a:t>202</a:t>
            </a:r>
            <a:r>
              <a:rPr lang="en-US" sz="1600" dirty="0">
                <a:latin typeface="GHEA Grapalat" pitchFamily="50" charset="0"/>
              </a:rPr>
              <a:t>2</a:t>
            </a:r>
            <a:r>
              <a:rPr lang="hy-AM" sz="1600" dirty="0">
                <a:latin typeface="GHEA Grapalat" pitchFamily="50" charset="0"/>
              </a:rPr>
              <a:t> </a:t>
            </a:r>
            <a:r>
              <a:rPr lang="en-US" sz="1600" dirty="0">
                <a:latin typeface="GHEA Grapalat" pitchFamily="50" charset="0"/>
              </a:rPr>
              <a:t>թ. </a:t>
            </a:r>
            <a:r>
              <a:rPr lang="en-US" sz="1600" dirty="0" smtClean="0">
                <a:latin typeface="GHEA Grapalat" pitchFamily="50" charset="0"/>
              </a:rPr>
              <a:t>6</a:t>
            </a:r>
            <a:r>
              <a:rPr lang="hy-AM" sz="1600" dirty="0" smtClean="0">
                <a:latin typeface="GHEA Grapalat" pitchFamily="50" charset="0"/>
              </a:rPr>
              <a:t>77</a:t>
            </a:r>
            <a:r>
              <a:rPr lang="en-US" sz="1600" dirty="0" smtClean="0">
                <a:latin typeface="GHEA Grapalat" pitchFamily="50" charset="0"/>
              </a:rPr>
              <a:t>.</a:t>
            </a:r>
            <a:r>
              <a:rPr lang="hy-AM" sz="1600" dirty="0" smtClean="0">
                <a:latin typeface="GHEA Grapalat" pitchFamily="50" charset="0"/>
              </a:rPr>
              <a:t>2</a:t>
            </a:r>
            <a:r>
              <a:rPr lang="en-US" sz="1600" dirty="0" smtClean="0">
                <a:latin typeface="GHEA Grapalat" pitchFamily="50" charset="0"/>
              </a:rPr>
              <a:t> </a:t>
            </a:r>
            <a:r>
              <a:rPr lang="en-US" sz="1600" dirty="0" err="1">
                <a:latin typeface="GHEA Grapalat" pitchFamily="50" charset="0"/>
              </a:rPr>
              <a:t>մլ</a:t>
            </a:r>
            <a:r>
              <a:rPr lang="hy-AM" sz="1600" dirty="0">
                <a:latin typeface="GHEA Grapalat" pitchFamily="50" charset="0"/>
              </a:rPr>
              <a:t>ն</a:t>
            </a:r>
            <a:r>
              <a:rPr lang="en-US" sz="1600" dirty="0">
                <a:latin typeface="GHEA Grapalat" pitchFamily="50" charset="0"/>
              </a:rPr>
              <a:t> </a:t>
            </a:r>
            <a:r>
              <a:rPr lang="en-US" sz="1600" dirty="0" err="1">
                <a:latin typeface="GHEA Grapalat" pitchFamily="50" charset="0"/>
              </a:rPr>
              <a:t>դրամ</a:t>
            </a:r>
            <a:r>
              <a:rPr lang="en-US" sz="1600" dirty="0" smtClean="0">
                <a:latin typeface="GHEA Grapalat" pitchFamily="50" charset="0"/>
              </a:rPr>
              <a:t>:</a:t>
            </a:r>
            <a:endParaRPr lang="en-US" sz="1600" dirty="0">
              <a:latin typeface="GHEA Grapalat" pitchFamily="50" charset="0"/>
            </a:endParaRPr>
          </a:p>
        </p:txBody>
      </p:sp>
      <p:sp>
        <p:nvSpPr>
          <p:cNvPr id="3" name="Номер слайда 2"/>
          <p:cNvSpPr>
            <a:spLocks noGrp="1"/>
          </p:cNvSpPr>
          <p:nvPr>
            <p:ph type="sldNum" sz="quarter" idx="12"/>
          </p:nvPr>
        </p:nvSpPr>
        <p:spPr>
          <a:xfrm>
            <a:off x="8534400" y="6407944"/>
            <a:ext cx="478632" cy="365125"/>
          </a:xfrm>
        </p:spPr>
        <p:txBody>
          <a:bodyPr/>
          <a:lstStyle/>
          <a:p>
            <a:fld id="{B6F15528-21DE-4FAA-801E-634DDDAF4B2B}" type="slidenum">
              <a:rPr lang="en-US" smtClean="0"/>
              <a:pPr/>
              <a:t>130</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en-US" sz="1600" b="0" dirty="0">
                <a:solidFill>
                  <a:prstClr val="black"/>
                </a:solidFill>
                <a:effectLst/>
                <a:latin typeface="GHEA Grapalat" pitchFamily="50" charset="0"/>
              </a:rPr>
              <a:t>ՀՀ ՏԿԵՆ 2022Թ. ԲՅՈՒՋԵՏԱՅԻՆ ԾՐԱԳԻՐ</a:t>
            </a:r>
            <a:r>
              <a:rPr lang="ru-RU" sz="1600" b="0" dirty="0">
                <a:solidFill>
                  <a:prstClr val="black"/>
                </a:solidFill>
                <a:effectLst/>
                <a:latin typeface="GHEA Grapalat" pitchFamily="50" charset="0"/>
              </a:rPr>
              <a:t>/</a:t>
            </a:r>
            <a:r>
              <a:rPr lang="en-US" sz="1600" b="0" dirty="0" smtClean="0">
                <a:solidFill>
                  <a:prstClr val="black"/>
                </a:solidFill>
                <a:effectLst/>
                <a:latin typeface="GHEA Grapalat" pitchFamily="50" charset="0"/>
              </a:rPr>
              <a:t>ՄԻՋՈՑԱՌՈՒՄ 1176</a:t>
            </a:r>
            <a:r>
              <a:rPr lang="ru-RU" sz="1600" b="0" dirty="0">
                <a:solidFill>
                  <a:prstClr val="black"/>
                </a:solidFill>
                <a:effectLst/>
                <a:latin typeface="GHEA Grapalat" pitchFamily="50" charset="0"/>
              </a:rPr>
              <a:t>/</a:t>
            </a:r>
            <a:r>
              <a:rPr lang="en-US" sz="1600" b="0" dirty="0" smtClean="0">
                <a:solidFill>
                  <a:prstClr val="black"/>
                </a:solidFill>
                <a:effectLst/>
                <a:latin typeface="GHEA Grapalat" pitchFamily="50" charset="0"/>
              </a:rPr>
              <a:t>1100</a:t>
            </a:r>
            <a:r>
              <a:rPr lang="hy-AM" sz="1600" b="0" dirty="0" smtClean="0">
                <a:solidFill>
                  <a:prstClr val="black"/>
                </a:solidFill>
                <a:effectLst/>
                <a:latin typeface="GHEA Grapalat" pitchFamily="50" charset="0"/>
              </a:rPr>
              <a:t>3</a:t>
            </a:r>
            <a:endParaRPr lang="en-US" sz="16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505200"/>
            <a:ext cx="3714750" cy="2324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66887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0"/>
            <a:ext cx="8229600" cy="5245293"/>
          </a:xfrm>
        </p:spPr>
        <p:txBody>
          <a:bodyPr>
            <a:normAutofit/>
          </a:bodyPr>
          <a:lstStyle/>
          <a:p>
            <a:pPr marL="109728" lvl="0" indent="0">
              <a:buClr>
                <a:srgbClr val="2DA2BF"/>
              </a:buClr>
              <a:buNone/>
            </a:pPr>
            <a:r>
              <a:rPr lang="hy-AM" sz="1400" dirty="0">
                <a:solidFill>
                  <a:prstClr val="black"/>
                </a:solidFill>
                <a:latin typeface="GHEA Grapalat" pitchFamily="50" charset="0"/>
              </a:rPr>
              <a:t>ԱՆՎԱՆՈՒՄԸ</a:t>
            </a:r>
          </a:p>
          <a:p>
            <a:pPr marL="109728" lvl="0" indent="0">
              <a:buClr>
                <a:srgbClr val="2DA2BF"/>
              </a:buClr>
              <a:buNone/>
            </a:pPr>
            <a:r>
              <a:rPr lang="en-US" sz="1400" dirty="0" err="1">
                <a:latin typeface="GHEA Grapalat"/>
                <a:ea typeface="Calibri"/>
                <a:cs typeface="Times New Roman"/>
              </a:rPr>
              <a:t>Մայրուղային</a:t>
            </a:r>
            <a:r>
              <a:rPr lang="en-US" sz="1400" dirty="0">
                <a:latin typeface="GHEA Grapalat"/>
                <a:ea typeface="Calibri"/>
                <a:cs typeface="Times New Roman"/>
              </a:rPr>
              <a:t> </a:t>
            </a:r>
            <a:r>
              <a:rPr lang="en-US" sz="1400" dirty="0" err="1">
                <a:latin typeface="GHEA Grapalat"/>
                <a:ea typeface="Calibri"/>
                <a:cs typeface="Times New Roman"/>
              </a:rPr>
              <a:t>աէրոնավիգացիոն</a:t>
            </a:r>
            <a:r>
              <a:rPr lang="en-US" sz="1400" dirty="0">
                <a:latin typeface="GHEA Grapalat"/>
                <a:ea typeface="Calibri"/>
                <a:cs typeface="Times New Roman"/>
              </a:rPr>
              <a:t> ծառայությունների </a:t>
            </a:r>
            <a:r>
              <a:rPr lang="en-US" sz="1400" dirty="0" err="1" smtClean="0">
                <a:latin typeface="GHEA Grapalat"/>
                <a:ea typeface="Calibri"/>
                <a:cs typeface="Times New Roman"/>
              </a:rPr>
              <a:t>սպասարկում</a:t>
            </a:r>
            <a:endParaRPr lang="hy-AM" sz="1400" dirty="0" smtClean="0">
              <a:latin typeface="GHEA Grapalat"/>
              <a:ea typeface="Calibri"/>
              <a:cs typeface="Times New Roman"/>
            </a:endParaRPr>
          </a:p>
          <a:p>
            <a:pPr marL="109728" lvl="0" indent="0">
              <a:buClr>
                <a:srgbClr val="2DA2BF"/>
              </a:buClr>
              <a:buNone/>
            </a:pPr>
            <a:r>
              <a:rPr lang="en-US" sz="1400" dirty="0" smtClean="0">
                <a:solidFill>
                  <a:prstClr val="black"/>
                </a:solidFill>
                <a:latin typeface="GHEA Grapalat" pitchFamily="50" charset="0"/>
              </a:rPr>
              <a:t>ՄԻՋՈՑԱՌՄԱՆ </a:t>
            </a:r>
            <a:r>
              <a:rPr lang="en-US" sz="1400" dirty="0">
                <a:solidFill>
                  <a:prstClr val="black"/>
                </a:solidFill>
                <a:latin typeface="GHEA Grapalat" pitchFamily="50" charset="0"/>
              </a:rPr>
              <a:t>ԻՐԱԿԱՆԱՑՄԱՆ ՆՊԱՏԱԿԸ</a:t>
            </a:r>
            <a:r>
              <a:rPr lang="hy-AM" sz="1400" dirty="0">
                <a:solidFill>
                  <a:prstClr val="black"/>
                </a:solidFill>
                <a:latin typeface="GHEA Grapalat" pitchFamily="50" charset="0"/>
              </a:rPr>
              <a:t> ԵՎ </a:t>
            </a:r>
            <a:r>
              <a:rPr lang="en-US" sz="1400" dirty="0">
                <a:solidFill>
                  <a:prstClr val="black"/>
                </a:solidFill>
                <a:latin typeface="GHEA Grapalat" pitchFamily="50" charset="0"/>
              </a:rPr>
              <a:t>ՆԿԱՐԱԳՐՈՒԹՅՈՒՆԸ`</a:t>
            </a:r>
          </a:p>
          <a:p>
            <a:pPr lvl="0" algn="just">
              <a:lnSpc>
                <a:spcPct val="120000"/>
              </a:lnSpc>
              <a:buClr>
                <a:srgbClr val="2DA2BF"/>
              </a:buClr>
            </a:pPr>
            <a:r>
              <a:rPr lang="hy-AM" sz="1400" dirty="0">
                <a:solidFill>
                  <a:prstClr val="black"/>
                </a:solidFill>
                <a:latin typeface="GHEA Grapalat" pitchFamily="50" charset="0"/>
              </a:rPr>
              <a:t>Աէրոնավիգացիոն ծառայությունների դիմաց փոխհատուցման </a:t>
            </a:r>
            <a:r>
              <a:rPr lang="hy-AM" sz="1400" dirty="0" smtClean="0">
                <a:solidFill>
                  <a:prstClr val="black"/>
                </a:solidFill>
                <a:latin typeface="GHEA Grapalat" pitchFamily="50" charset="0"/>
              </a:rPr>
              <a:t>տրամադրում,</a:t>
            </a:r>
          </a:p>
          <a:p>
            <a:pPr lvl="0" algn="just">
              <a:lnSpc>
                <a:spcPct val="120000"/>
              </a:lnSpc>
              <a:buClr>
                <a:srgbClr val="2DA2BF"/>
              </a:buClr>
            </a:pPr>
            <a:r>
              <a:rPr lang="en-US" sz="1400" dirty="0" err="1">
                <a:solidFill>
                  <a:prstClr val="black"/>
                </a:solidFill>
                <a:latin typeface="GHEA Grapalat" pitchFamily="50" charset="0"/>
              </a:rPr>
              <a:t>Աէրոնավիգացիոն</a:t>
            </a:r>
            <a:r>
              <a:rPr lang="en-US" sz="1400" dirty="0">
                <a:solidFill>
                  <a:prstClr val="black"/>
                </a:solidFill>
                <a:latin typeface="GHEA Grapalat" pitchFamily="50" charset="0"/>
              </a:rPr>
              <a:t> ծառայություններ </a:t>
            </a:r>
            <a:r>
              <a:rPr lang="en-US" sz="1400" dirty="0" err="1">
                <a:solidFill>
                  <a:prstClr val="black"/>
                </a:solidFill>
                <a:latin typeface="GHEA Grapalat" pitchFamily="50" charset="0"/>
              </a:rPr>
              <a:t>մատուցող</a:t>
            </a:r>
            <a:r>
              <a:rPr lang="en-US" sz="1400" dirty="0">
                <a:solidFill>
                  <a:prstClr val="black"/>
                </a:solidFill>
                <a:latin typeface="GHEA Grapalat" pitchFamily="50" charset="0"/>
              </a:rPr>
              <a:t> կազմակերպությունների </a:t>
            </a:r>
            <a:r>
              <a:rPr lang="en-US" sz="1400" dirty="0" err="1">
                <a:solidFill>
                  <a:prstClr val="black"/>
                </a:solidFill>
                <a:latin typeface="GHEA Grapalat" pitchFamily="50" charset="0"/>
              </a:rPr>
              <a:t>փոխհատուցում</a:t>
            </a:r>
            <a:r>
              <a:rPr lang="en-US" sz="1400" dirty="0">
                <a:solidFill>
                  <a:prstClr val="black"/>
                </a:solidFill>
                <a:latin typeface="GHEA Grapalat" pitchFamily="50" charset="0"/>
              </a:rPr>
              <a:t>՝ </a:t>
            </a:r>
            <a:r>
              <a:rPr lang="en-US" sz="1400" dirty="0" err="1">
                <a:solidFill>
                  <a:prstClr val="black"/>
                </a:solidFill>
                <a:latin typeface="GHEA Grapalat" pitchFamily="50" charset="0"/>
              </a:rPr>
              <a:t>գանձումներից</a:t>
            </a:r>
            <a:r>
              <a:rPr lang="en-US" sz="1400" dirty="0">
                <a:solidFill>
                  <a:prstClr val="black"/>
                </a:solidFill>
                <a:latin typeface="GHEA Grapalat" pitchFamily="50" charset="0"/>
              </a:rPr>
              <a:t> </a:t>
            </a:r>
            <a:r>
              <a:rPr lang="en-US" sz="1400" dirty="0" err="1">
                <a:solidFill>
                  <a:prstClr val="black"/>
                </a:solidFill>
                <a:latin typeface="GHEA Grapalat" pitchFamily="50" charset="0"/>
              </a:rPr>
              <a:t>ազատված</a:t>
            </a:r>
            <a:r>
              <a:rPr lang="en-US" sz="1400" dirty="0">
                <a:solidFill>
                  <a:prstClr val="black"/>
                </a:solidFill>
                <a:latin typeface="GHEA Grapalat" pitchFamily="50" charset="0"/>
              </a:rPr>
              <a:t> </a:t>
            </a:r>
            <a:r>
              <a:rPr lang="en-US" sz="1400" dirty="0" err="1">
                <a:solidFill>
                  <a:prstClr val="black"/>
                </a:solidFill>
                <a:latin typeface="GHEA Grapalat" pitchFamily="50" charset="0"/>
              </a:rPr>
              <a:t>թռիչքների</a:t>
            </a:r>
            <a:r>
              <a:rPr lang="en-US" sz="1400" dirty="0">
                <a:solidFill>
                  <a:prstClr val="black"/>
                </a:solidFill>
                <a:latin typeface="GHEA Grapalat" pitchFamily="50" charset="0"/>
              </a:rPr>
              <a:t> սպասարկման </a:t>
            </a:r>
            <a:r>
              <a:rPr lang="en-US" sz="1400" dirty="0" smtClean="0">
                <a:solidFill>
                  <a:prstClr val="black"/>
                </a:solidFill>
                <a:latin typeface="GHEA Grapalat" pitchFamily="50" charset="0"/>
              </a:rPr>
              <a:t>համար</a:t>
            </a:r>
            <a:r>
              <a:rPr lang="hy-AM" sz="1400" dirty="0" smtClean="0">
                <a:solidFill>
                  <a:prstClr val="black"/>
                </a:solidFill>
                <a:latin typeface="GHEA Grapalat" pitchFamily="50" charset="0"/>
              </a:rPr>
              <a:t>:</a:t>
            </a:r>
            <a:endParaRPr lang="hy-AM" sz="1400" dirty="0">
              <a:solidFill>
                <a:prstClr val="black"/>
              </a:solidFill>
              <a:latin typeface="GHEA Grapalat" pitchFamily="50" charset="0"/>
            </a:endParaRPr>
          </a:p>
          <a:p>
            <a:pPr marL="109728" lvl="0" indent="0" algn="just">
              <a:lnSpc>
                <a:spcPct val="120000"/>
              </a:lnSpc>
              <a:buClr>
                <a:srgbClr val="2DA2BF"/>
              </a:buClr>
              <a:buNone/>
            </a:pPr>
            <a:r>
              <a:rPr lang="ru-RU" sz="1400" dirty="0">
                <a:solidFill>
                  <a:prstClr val="black"/>
                </a:solidFill>
                <a:latin typeface="GHEA Grapalat" pitchFamily="50" charset="0"/>
              </a:rPr>
              <a:t>ՄԻՋՈՑԱՌՄԱՆ ՇԱՀԱՌՈՒՆԵՐԸ</a:t>
            </a:r>
            <a:r>
              <a:rPr lang="en-US" sz="1400" dirty="0">
                <a:solidFill>
                  <a:prstClr val="black"/>
                </a:solidFill>
                <a:latin typeface="GHEA Grapalat" pitchFamily="50" charset="0"/>
              </a:rPr>
              <a:t> </a:t>
            </a:r>
            <a:r>
              <a:rPr lang="en-US" sz="1400" dirty="0" err="1">
                <a:solidFill>
                  <a:prstClr val="black"/>
                </a:solidFill>
                <a:latin typeface="GHEA Grapalat" pitchFamily="50" charset="0"/>
              </a:rPr>
              <a:t>Քաղաքացիական</a:t>
            </a:r>
            <a:r>
              <a:rPr lang="en-US" sz="1400" dirty="0">
                <a:solidFill>
                  <a:prstClr val="black"/>
                </a:solidFill>
                <a:latin typeface="GHEA Grapalat" pitchFamily="50" charset="0"/>
              </a:rPr>
              <a:t> </a:t>
            </a:r>
            <a:r>
              <a:rPr lang="en-US" sz="1400" dirty="0" err="1" smtClean="0">
                <a:solidFill>
                  <a:prstClr val="black"/>
                </a:solidFill>
                <a:latin typeface="GHEA Grapalat" pitchFamily="50" charset="0"/>
              </a:rPr>
              <a:t>ավիացիա</a:t>
            </a:r>
            <a:endParaRPr lang="en-US" sz="1400" dirty="0">
              <a:solidFill>
                <a:prstClr val="black"/>
              </a:solidFill>
              <a:latin typeface="GHEA Grapalat" pitchFamily="50" charset="0"/>
            </a:endParaRPr>
          </a:p>
          <a:p>
            <a:pPr marL="109728" lvl="0" indent="0" algn="just">
              <a:lnSpc>
                <a:spcPct val="120000"/>
              </a:lnSpc>
              <a:buClr>
                <a:srgbClr val="2DA2BF"/>
              </a:buClr>
              <a:buNone/>
            </a:pPr>
            <a:r>
              <a:rPr lang="ru-RU" sz="1400" dirty="0">
                <a:solidFill>
                  <a:prstClr val="black"/>
                </a:solidFill>
                <a:latin typeface="GHEA Grapalat" pitchFamily="50" charset="0"/>
              </a:rPr>
              <a:t>ՈՉ ՖԻՆԱՆՍԱԿԱՆ ՑՈՒՑԱՆԻՇՆԵՐԸ</a:t>
            </a:r>
            <a:endParaRPr lang="en-US" sz="1400" dirty="0">
              <a:solidFill>
                <a:prstClr val="black"/>
              </a:solidFill>
              <a:latin typeface="GHEA Grapalat" pitchFamily="50" charset="0"/>
            </a:endParaRPr>
          </a:p>
          <a:p>
            <a:pPr lvl="0" algn="just">
              <a:lnSpc>
                <a:spcPct val="120000"/>
              </a:lnSpc>
              <a:buClr>
                <a:srgbClr val="2DA2BF"/>
              </a:buClr>
            </a:pPr>
            <a:r>
              <a:rPr lang="hy-AM" sz="1400" dirty="0">
                <a:solidFill>
                  <a:prstClr val="black"/>
                </a:solidFill>
                <a:latin typeface="GHEA Grapalat" pitchFamily="50" charset="0"/>
              </a:rPr>
              <a:t>2019թ. սահմանված չէ</a:t>
            </a:r>
            <a:r>
              <a:rPr lang="en-US" sz="1400" dirty="0">
                <a:solidFill>
                  <a:prstClr val="black"/>
                </a:solidFill>
                <a:latin typeface="GHEA Grapalat" pitchFamily="50" charset="0"/>
              </a:rPr>
              <a:t>,</a:t>
            </a:r>
          </a:p>
          <a:p>
            <a:pPr lvl="0" algn="just">
              <a:lnSpc>
                <a:spcPct val="120000"/>
              </a:lnSpc>
              <a:buClr>
                <a:srgbClr val="2DA2BF"/>
              </a:buClr>
            </a:pPr>
            <a:r>
              <a:rPr lang="hy-AM" sz="1400" dirty="0">
                <a:solidFill>
                  <a:prstClr val="black"/>
                </a:solidFill>
                <a:latin typeface="GHEA Grapalat" pitchFamily="50" charset="0"/>
              </a:rPr>
              <a:t>2020թ. սահմանված չէ</a:t>
            </a:r>
            <a:r>
              <a:rPr lang="en-US" sz="1400" dirty="0">
                <a:solidFill>
                  <a:prstClr val="black"/>
                </a:solidFill>
                <a:latin typeface="GHEA Grapalat" pitchFamily="50" charset="0"/>
              </a:rPr>
              <a:t>,</a:t>
            </a:r>
          </a:p>
          <a:p>
            <a:pPr lvl="0" algn="just">
              <a:lnSpc>
                <a:spcPct val="120000"/>
              </a:lnSpc>
              <a:buClr>
                <a:srgbClr val="2DA2BF"/>
              </a:buClr>
            </a:pPr>
            <a:r>
              <a:rPr lang="ru-RU" sz="1400" dirty="0">
                <a:solidFill>
                  <a:prstClr val="black"/>
                </a:solidFill>
                <a:latin typeface="GHEA Grapalat" pitchFamily="50" charset="0"/>
              </a:rPr>
              <a:t>2021թ. </a:t>
            </a:r>
            <a:r>
              <a:rPr lang="hy-AM" sz="1400" dirty="0">
                <a:solidFill>
                  <a:prstClr val="black"/>
                </a:solidFill>
                <a:latin typeface="GHEA Grapalat" pitchFamily="50" charset="0"/>
              </a:rPr>
              <a:t>Սպասարկված և գանձումներից ազատված թռիչքների </a:t>
            </a:r>
            <a:r>
              <a:rPr lang="hy-AM" sz="1400" dirty="0" smtClean="0">
                <a:solidFill>
                  <a:prstClr val="black"/>
                </a:solidFill>
                <a:latin typeface="GHEA Grapalat" pitchFamily="50" charset="0"/>
              </a:rPr>
              <a:t>քանակը` 100</a:t>
            </a:r>
            <a:r>
              <a:rPr lang="en-US" sz="1400" dirty="0" smtClean="0">
                <a:solidFill>
                  <a:prstClr val="black"/>
                </a:solidFill>
                <a:latin typeface="GHEA Grapalat" pitchFamily="50" charset="0"/>
              </a:rPr>
              <a:t>,</a:t>
            </a:r>
            <a:endParaRPr lang="en-US" sz="1400" dirty="0">
              <a:solidFill>
                <a:prstClr val="black"/>
              </a:solidFill>
              <a:latin typeface="GHEA Grapalat" pitchFamily="50" charset="0"/>
            </a:endParaRPr>
          </a:p>
          <a:p>
            <a:pPr lvl="0" algn="just">
              <a:lnSpc>
                <a:spcPct val="120000"/>
              </a:lnSpc>
              <a:buClr>
                <a:srgbClr val="2DA2BF"/>
              </a:buClr>
            </a:pPr>
            <a:r>
              <a:rPr lang="hy-AM" sz="1400" dirty="0">
                <a:solidFill>
                  <a:prstClr val="black"/>
                </a:solidFill>
                <a:latin typeface="GHEA Grapalat" pitchFamily="50" charset="0"/>
              </a:rPr>
              <a:t>202</a:t>
            </a:r>
            <a:r>
              <a:rPr lang="en-US" sz="1400" dirty="0">
                <a:solidFill>
                  <a:prstClr val="black"/>
                </a:solidFill>
                <a:latin typeface="GHEA Grapalat" pitchFamily="50" charset="0"/>
              </a:rPr>
              <a:t>2</a:t>
            </a:r>
            <a:r>
              <a:rPr lang="hy-AM" sz="1400" dirty="0">
                <a:solidFill>
                  <a:prstClr val="black"/>
                </a:solidFill>
                <a:latin typeface="GHEA Grapalat" pitchFamily="50" charset="0"/>
              </a:rPr>
              <a:t> </a:t>
            </a:r>
            <a:r>
              <a:rPr lang="en-US" sz="1400" dirty="0">
                <a:solidFill>
                  <a:prstClr val="black"/>
                </a:solidFill>
                <a:latin typeface="GHEA Grapalat" pitchFamily="50" charset="0"/>
              </a:rPr>
              <a:t>թ. </a:t>
            </a:r>
            <a:r>
              <a:rPr lang="hy-AM" sz="1400" dirty="0">
                <a:solidFill>
                  <a:prstClr val="black"/>
                </a:solidFill>
                <a:latin typeface="GHEA Grapalat" pitchFamily="50" charset="0"/>
              </a:rPr>
              <a:t>Սպասարկված և գանձումներից ազատված թռիչքների </a:t>
            </a:r>
            <a:r>
              <a:rPr lang="hy-AM" sz="1400" dirty="0" smtClean="0">
                <a:solidFill>
                  <a:prstClr val="black"/>
                </a:solidFill>
                <a:latin typeface="GHEA Grapalat" pitchFamily="50" charset="0"/>
              </a:rPr>
              <a:t>քանակը` 100</a:t>
            </a:r>
            <a:r>
              <a:rPr lang="en-US" sz="1400" dirty="0" smtClean="0">
                <a:solidFill>
                  <a:prstClr val="black"/>
                </a:solidFill>
                <a:latin typeface="GHEA Grapalat" pitchFamily="50" charset="0"/>
              </a:rPr>
              <a:t>:</a:t>
            </a:r>
            <a:endParaRPr lang="en-US" sz="1400" dirty="0">
              <a:solidFill>
                <a:prstClr val="black"/>
              </a:solidFill>
              <a:latin typeface="GHEA Grapalat" pitchFamily="50" charset="0"/>
            </a:endParaRPr>
          </a:p>
          <a:p>
            <a:pPr marL="109728" lvl="0" indent="0" algn="just">
              <a:lnSpc>
                <a:spcPct val="120000"/>
              </a:lnSpc>
              <a:buClr>
                <a:srgbClr val="2DA2BF"/>
              </a:buClr>
              <a:buNone/>
            </a:pPr>
            <a:r>
              <a:rPr lang="ru-RU" sz="1400" dirty="0">
                <a:solidFill>
                  <a:prstClr val="black"/>
                </a:solidFill>
                <a:latin typeface="GHEA Grapalat" pitchFamily="50" charset="0"/>
              </a:rPr>
              <a:t>ՖԻՆԱՆՍԱԿԱՆ ՑՈՒՑԱՆԻՇՆԵՐԸ</a:t>
            </a:r>
            <a:endParaRPr lang="en-US" sz="1400" dirty="0">
              <a:solidFill>
                <a:prstClr val="black"/>
              </a:solidFill>
              <a:latin typeface="GHEA Grapalat" pitchFamily="50" charset="0"/>
            </a:endParaRPr>
          </a:p>
          <a:p>
            <a:pPr lvl="0" algn="just">
              <a:lnSpc>
                <a:spcPct val="120000"/>
              </a:lnSpc>
              <a:buClr>
                <a:srgbClr val="2DA2BF"/>
              </a:buClr>
            </a:pPr>
            <a:r>
              <a:rPr lang="hy-AM" sz="1400" dirty="0">
                <a:solidFill>
                  <a:prstClr val="black"/>
                </a:solidFill>
                <a:latin typeface="GHEA Grapalat" pitchFamily="50" charset="0"/>
              </a:rPr>
              <a:t>2019թ. </a:t>
            </a:r>
            <a:r>
              <a:rPr lang="en-US" sz="1400" dirty="0">
                <a:solidFill>
                  <a:prstClr val="black"/>
                </a:solidFill>
                <a:latin typeface="GHEA Grapalat" pitchFamily="50" charset="0"/>
              </a:rPr>
              <a:t>0 </a:t>
            </a:r>
            <a:r>
              <a:rPr lang="hy-AM" sz="1400" dirty="0">
                <a:solidFill>
                  <a:prstClr val="black"/>
                </a:solidFill>
                <a:latin typeface="GHEA Grapalat" pitchFamily="50" charset="0"/>
              </a:rPr>
              <a:t>դրամ</a:t>
            </a:r>
            <a:r>
              <a:rPr lang="en-US" sz="1400" dirty="0">
                <a:solidFill>
                  <a:prstClr val="black"/>
                </a:solidFill>
                <a:latin typeface="GHEA Grapalat" pitchFamily="50" charset="0"/>
              </a:rPr>
              <a:t>,</a:t>
            </a:r>
          </a:p>
          <a:p>
            <a:pPr lvl="0" algn="just">
              <a:lnSpc>
                <a:spcPct val="120000"/>
              </a:lnSpc>
              <a:buClr>
                <a:srgbClr val="2DA2BF"/>
              </a:buClr>
            </a:pPr>
            <a:r>
              <a:rPr lang="hy-AM" sz="1400" dirty="0">
                <a:solidFill>
                  <a:prstClr val="black"/>
                </a:solidFill>
                <a:latin typeface="GHEA Grapalat" pitchFamily="50" charset="0"/>
              </a:rPr>
              <a:t>2020թ. </a:t>
            </a:r>
            <a:r>
              <a:rPr lang="hy-AM" sz="1400" dirty="0" smtClean="0">
                <a:solidFill>
                  <a:prstClr val="black"/>
                </a:solidFill>
                <a:latin typeface="GHEA Grapalat" pitchFamily="50" charset="0"/>
              </a:rPr>
              <a:t>2.4 </a:t>
            </a:r>
            <a:r>
              <a:rPr lang="hy-AM" sz="1400" dirty="0">
                <a:solidFill>
                  <a:prstClr val="black"/>
                </a:solidFill>
                <a:latin typeface="GHEA Grapalat" pitchFamily="50" charset="0"/>
              </a:rPr>
              <a:t>մլն դրամ</a:t>
            </a:r>
            <a:r>
              <a:rPr lang="en-US" sz="1400" dirty="0">
                <a:solidFill>
                  <a:prstClr val="black"/>
                </a:solidFill>
                <a:latin typeface="GHEA Grapalat" pitchFamily="50" charset="0"/>
              </a:rPr>
              <a:t>,</a:t>
            </a:r>
          </a:p>
          <a:p>
            <a:pPr lvl="0" algn="just">
              <a:lnSpc>
                <a:spcPct val="120000"/>
              </a:lnSpc>
              <a:buClr>
                <a:srgbClr val="2DA2BF"/>
              </a:buClr>
            </a:pPr>
            <a:r>
              <a:rPr lang="ru-RU" sz="1400" dirty="0">
                <a:solidFill>
                  <a:prstClr val="black"/>
                </a:solidFill>
                <a:latin typeface="GHEA Grapalat" pitchFamily="50" charset="0"/>
              </a:rPr>
              <a:t>2021թ. </a:t>
            </a:r>
            <a:r>
              <a:rPr lang="hy-AM" sz="1400" dirty="0">
                <a:solidFill>
                  <a:prstClr val="black"/>
                </a:solidFill>
                <a:latin typeface="GHEA Grapalat" pitchFamily="50" charset="0"/>
              </a:rPr>
              <a:t>2</a:t>
            </a:r>
            <a:r>
              <a:rPr lang="en-US" sz="1400" dirty="0" smtClean="0">
                <a:solidFill>
                  <a:prstClr val="black"/>
                </a:solidFill>
                <a:latin typeface="GHEA Grapalat" pitchFamily="50" charset="0"/>
              </a:rPr>
              <a:t>.</a:t>
            </a:r>
            <a:r>
              <a:rPr lang="hy-AM" sz="1400" dirty="0" smtClean="0">
                <a:solidFill>
                  <a:prstClr val="black"/>
                </a:solidFill>
                <a:latin typeface="GHEA Grapalat" pitchFamily="50" charset="0"/>
              </a:rPr>
              <a:t>5 </a:t>
            </a:r>
            <a:r>
              <a:rPr lang="hy-AM" sz="1400" dirty="0">
                <a:solidFill>
                  <a:prstClr val="black"/>
                </a:solidFill>
                <a:latin typeface="GHEA Grapalat" pitchFamily="50" charset="0"/>
              </a:rPr>
              <a:t>մլն դրամ</a:t>
            </a:r>
            <a:r>
              <a:rPr lang="en-US" sz="1400" dirty="0">
                <a:solidFill>
                  <a:prstClr val="black"/>
                </a:solidFill>
                <a:latin typeface="GHEA Grapalat" pitchFamily="50" charset="0"/>
              </a:rPr>
              <a:t>,</a:t>
            </a:r>
          </a:p>
          <a:p>
            <a:pPr lvl="0" algn="just">
              <a:lnSpc>
                <a:spcPct val="120000"/>
              </a:lnSpc>
              <a:buClr>
                <a:srgbClr val="2DA2BF"/>
              </a:buClr>
            </a:pPr>
            <a:r>
              <a:rPr lang="hy-AM" sz="1400" dirty="0">
                <a:solidFill>
                  <a:prstClr val="black"/>
                </a:solidFill>
                <a:latin typeface="GHEA Grapalat" pitchFamily="50" charset="0"/>
              </a:rPr>
              <a:t>202</a:t>
            </a:r>
            <a:r>
              <a:rPr lang="en-US" sz="1400" dirty="0">
                <a:solidFill>
                  <a:prstClr val="black"/>
                </a:solidFill>
                <a:latin typeface="GHEA Grapalat" pitchFamily="50" charset="0"/>
              </a:rPr>
              <a:t>2</a:t>
            </a:r>
            <a:r>
              <a:rPr lang="hy-AM" sz="1400" dirty="0">
                <a:solidFill>
                  <a:prstClr val="black"/>
                </a:solidFill>
                <a:latin typeface="GHEA Grapalat" pitchFamily="50" charset="0"/>
              </a:rPr>
              <a:t> </a:t>
            </a:r>
            <a:r>
              <a:rPr lang="en-US" sz="1400" dirty="0">
                <a:solidFill>
                  <a:prstClr val="black"/>
                </a:solidFill>
                <a:latin typeface="GHEA Grapalat" pitchFamily="50" charset="0"/>
              </a:rPr>
              <a:t>թ. </a:t>
            </a:r>
            <a:r>
              <a:rPr lang="hy-AM" sz="1400" dirty="0" smtClean="0">
                <a:solidFill>
                  <a:prstClr val="black"/>
                </a:solidFill>
                <a:latin typeface="GHEA Grapalat" pitchFamily="50" charset="0"/>
              </a:rPr>
              <a:t>2.5</a:t>
            </a:r>
            <a:r>
              <a:rPr lang="en-US" sz="1400" dirty="0" smtClean="0">
                <a:solidFill>
                  <a:prstClr val="black"/>
                </a:solidFill>
                <a:latin typeface="GHEA Grapalat" pitchFamily="50" charset="0"/>
              </a:rPr>
              <a:t> </a:t>
            </a:r>
            <a:r>
              <a:rPr lang="en-US" sz="1400" dirty="0" err="1">
                <a:solidFill>
                  <a:prstClr val="black"/>
                </a:solidFill>
                <a:latin typeface="GHEA Grapalat" pitchFamily="50" charset="0"/>
              </a:rPr>
              <a:t>մլ</a:t>
            </a:r>
            <a:r>
              <a:rPr lang="hy-AM" sz="1400" dirty="0">
                <a:solidFill>
                  <a:prstClr val="black"/>
                </a:solidFill>
                <a:latin typeface="GHEA Grapalat" pitchFamily="50" charset="0"/>
              </a:rPr>
              <a:t>ն</a:t>
            </a:r>
            <a:r>
              <a:rPr lang="en-US" sz="1400" dirty="0">
                <a:solidFill>
                  <a:prstClr val="black"/>
                </a:solidFill>
                <a:latin typeface="GHEA Grapalat" pitchFamily="50" charset="0"/>
              </a:rPr>
              <a:t> </a:t>
            </a:r>
            <a:r>
              <a:rPr lang="en-US" sz="1400" dirty="0" err="1" smtClean="0">
                <a:solidFill>
                  <a:prstClr val="black"/>
                </a:solidFill>
                <a:latin typeface="GHEA Grapalat" pitchFamily="50" charset="0"/>
              </a:rPr>
              <a:t>դրամ</a:t>
            </a:r>
            <a:r>
              <a:rPr lang="en-US" sz="1400" dirty="0" smtClean="0">
                <a:solidFill>
                  <a:prstClr val="black"/>
                </a:solidFill>
                <a:latin typeface="GHEA Grapalat" pitchFamily="50" charset="0"/>
              </a:rPr>
              <a:t>:</a:t>
            </a:r>
            <a:endParaRPr lang="hy-AM" sz="1400" dirty="0" smtClean="0">
              <a:solidFill>
                <a:prstClr val="black"/>
              </a:solidFill>
              <a:latin typeface="GHEA Grapalat" pitchFamily="50" charset="0"/>
            </a:endParaRPr>
          </a:p>
        </p:txBody>
      </p:sp>
      <p:sp>
        <p:nvSpPr>
          <p:cNvPr id="3" name="Номер слайда 2"/>
          <p:cNvSpPr>
            <a:spLocks noGrp="1"/>
          </p:cNvSpPr>
          <p:nvPr>
            <p:ph type="sldNum" sz="quarter" idx="12"/>
          </p:nvPr>
        </p:nvSpPr>
        <p:spPr>
          <a:xfrm>
            <a:off x="8458200" y="6407944"/>
            <a:ext cx="554832" cy="365125"/>
          </a:xfrm>
        </p:spPr>
        <p:txBody>
          <a:bodyPr/>
          <a:lstStyle/>
          <a:p>
            <a:fld id="{B6F15528-21DE-4FAA-801E-634DDDAF4B2B}" type="slidenum">
              <a:rPr lang="en-US" smtClean="0"/>
              <a:pPr/>
              <a:t>131</a:t>
            </a:fld>
            <a:endParaRPr lang="en-US" dirty="0"/>
          </a:p>
        </p:txBody>
      </p:sp>
      <p:sp>
        <p:nvSpPr>
          <p:cNvPr id="4" name="Заголовок 3"/>
          <p:cNvSpPr>
            <a:spLocks noGrp="1"/>
          </p:cNvSpPr>
          <p:nvPr>
            <p:ph type="title"/>
          </p:nvPr>
        </p:nvSpPr>
        <p:spPr>
          <a:xfrm>
            <a:off x="457200" y="274638"/>
            <a:ext cx="8229600" cy="411162"/>
          </a:xfrm>
        </p:spPr>
        <p:txBody>
          <a:bodyPr/>
          <a:lstStyle/>
          <a:p>
            <a:r>
              <a:rPr lang="en-US" sz="1600" b="0" dirty="0">
                <a:solidFill>
                  <a:prstClr val="black"/>
                </a:solidFill>
                <a:effectLst/>
                <a:latin typeface="GHEA Grapalat" pitchFamily="50" charset="0"/>
              </a:rPr>
              <a:t>ՀՀ ՏԿԵՆ 2022Թ. ԲՅՈՒՋԵՏԱՅԻՆ ԾՐԱԳԻՐ</a:t>
            </a:r>
            <a:r>
              <a:rPr lang="ru-RU" sz="1600" b="0" dirty="0">
                <a:solidFill>
                  <a:prstClr val="black"/>
                </a:solidFill>
                <a:effectLst/>
                <a:latin typeface="GHEA Grapalat" pitchFamily="50" charset="0"/>
              </a:rPr>
              <a:t>/</a:t>
            </a:r>
            <a:r>
              <a:rPr lang="en-US" sz="1600" b="0" dirty="0" smtClean="0">
                <a:solidFill>
                  <a:prstClr val="black"/>
                </a:solidFill>
                <a:effectLst/>
                <a:latin typeface="GHEA Grapalat" pitchFamily="50" charset="0"/>
              </a:rPr>
              <a:t>ՄԻՋՈՑԱՌՈՒՄ 1176</a:t>
            </a:r>
            <a:r>
              <a:rPr lang="ru-RU" sz="1600" b="0" dirty="0">
                <a:solidFill>
                  <a:prstClr val="black"/>
                </a:solidFill>
                <a:effectLst/>
                <a:latin typeface="GHEA Grapalat" pitchFamily="50" charset="0"/>
              </a:rPr>
              <a:t>/</a:t>
            </a:r>
            <a:r>
              <a:rPr lang="en-US" sz="1600" b="0" dirty="0" smtClean="0">
                <a:solidFill>
                  <a:prstClr val="black"/>
                </a:solidFill>
                <a:effectLst/>
                <a:latin typeface="GHEA Grapalat" pitchFamily="50" charset="0"/>
              </a:rPr>
              <a:t>1100</a:t>
            </a:r>
            <a:r>
              <a:rPr lang="hy-AM" sz="1600" b="0" dirty="0" smtClean="0">
                <a:solidFill>
                  <a:prstClr val="black"/>
                </a:solidFill>
                <a:effectLst/>
                <a:latin typeface="GHEA Grapalat" pitchFamily="50" charset="0"/>
              </a:rPr>
              <a:t>5</a:t>
            </a:r>
            <a:endParaRPr lang="en-US" dirty="0"/>
          </a:p>
        </p:txBody>
      </p:sp>
    </p:spTree>
    <p:extLst>
      <p:ext uri="{BB962C8B-B14F-4D97-AF65-F5344CB8AC3E}">
        <p14:creationId xmlns:p14="http://schemas.microsoft.com/office/powerpoint/2010/main" val="186333935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35395" y="685800"/>
            <a:ext cx="8564239" cy="5410200"/>
          </a:xfrm>
        </p:spPr>
        <p:txBody>
          <a:bodyPr>
            <a:normAutofit fontScale="25000" lnSpcReduction="20000"/>
          </a:bodyPr>
          <a:lstStyle/>
          <a:p>
            <a:pPr marL="0" indent="0" hangingPunct="0">
              <a:lnSpc>
                <a:spcPct val="120000"/>
              </a:lnSpc>
              <a:buNone/>
            </a:pPr>
            <a:r>
              <a:rPr lang="en-US" sz="4800" b="1" dirty="0" smtClean="0">
                <a:solidFill>
                  <a:srgbClr val="0070C0"/>
                </a:solidFill>
                <a:latin typeface="GHEA Grapalat" pitchFamily="50" charset="0"/>
                <a:ea typeface="+mj-ea"/>
                <a:cs typeface="Arial" panose="020B0604020202020204" pitchFamily="34" charset="0"/>
              </a:rPr>
              <a:t>ՆՊԱՏԱԿԸ</a:t>
            </a:r>
            <a:r>
              <a:rPr lang="en-US" sz="4800" dirty="0" smtClean="0">
                <a:solidFill>
                  <a:srgbClr val="0070C0"/>
                </a:solidFill>
                <a:latin typeface="GHEA Grapalat" pitchFamily="50" charset="0"/>
                <a:cs typeface="Arial" panose="020B0604020202020204" pitchFamily="34" charset="0"/>
              </a:rPr>
              <a:t>. </a:t>
            </a:r>
            <a:r>
              <a:rPr lang="hy-AM" sz="4800" dirty="0" smtClean="0">
                <a:latin typeface="GHEA Grapalat" pitchFamily="50" charset="0"/>
                <a:cs typeface="Arial" panose="020B0604020202020204" pitchFamily="34" charset="0"/>
              </a:rPr>
              <a:t>Ծրագիրը </a:t>
            </a:r>
            <a:r>
              <a:rPr lang="hy-AM" sz="4800" dirty="0">
                <a:latin typeface="GHEA Grapalat" pitchFamily="50" charset="0"/>
                <a:cs typeface="Arial" panose="020B0604020202020204" pitchFamily="34" charset="0"/>
              </a:rPr>
              <a:t>կօժանդակի Աղետների ռիսկի նվազեցման ազգային ծրագրի իրականացմանը՝ բարելավելով դպրոցների սեյսմիկ անվտանգությունը, որպեսզի նվազեցվեն դպրոցներում հնարավոր զոհերը և վնասները երկրաշարժերի ժամանակ:</a:t>
            </a:r>
            <a:endParaRPr lang="en-US" sz="4800" dirty="0">
              <a:latin typeface="GHEA Grapalat" pitchFamily="50" charset="0"/>
              <a:cs typeface="Arial" panose="020B0604020202020204" pitchFamily="34" charset="0"/>
            </a:endParaRPr>
          </a:p>
          <a:p>
            <a:pPr marL="0" indent="0">
              <a:lnSpc>
                <a:spcPct val="120000"/>
              </a:lnSpc>
              <a:buNone/>
            </a:pPr>
            <a:r>
              <a:rPr lang="en-US" sz="4800" dirty="0" err="1">
                <a:latin typeface="GHEA Grapalat" pitchFamily="50" charset="0"/>
                <a:cs typeface="Arial" panose="020B0604020202020204" pitchFamily="34" charset="0"/>
              </a:rPr>
              <a:t>Ծրագրի</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իրականացման</a:t>
            </a:r>
            <a:r>
              <a:rPr lang="en-US" sz="4800" dirty="0">
                <a:latin typeface="GHEA Grapalat" pitchFamily="50" charset="0"/>
                <a:cs typeface="Arial" panose="020B0604020202020204" pitchFamily="34" charset="0"/>
              </a:rPr>
              <a:t> </a:t>
            </a:r>
            <a:r>
              <a:rPr lang="en-US" sz="4800" dirty="0" err="1">
                <a:latin typeface="GHEA Grapalat" pitchFamily="50" charset="0"/>
                <a:cs typeface="Arial" panose="020B0604020202020204" pitchFamily="34" charset="0"/>
              </a:rPr>
              <a:t>ժամկետն</a:t>
            </a:r>
            <a:r>
              <a:rPr lang="en-US" sz="4800" dirty="0">
                <a:latin typeface="GHEA Grapalat" pitchFamily="50" charset="0"/>
                <a:cs typeface="Arial" panose="020B0604020202020204" pitchFamily="34" charset="0"/>
              </a:rPr>
              <a:t> </a:t>
            </a:r>
            <a:r>
              <a:rPr lang="en-US" sz="4800" dirty="0" smtClean="0">
                <a:latin typeface="GHEA Grapalat" pitchFamily="50" charset="0"/>
                <a:cs typeface="Arial" panose="020B0604020202020204" pitchFamily="34" charset="0"/>
              </a:rPr>
              <a:t>է </a:t>
            </a:r>
            <a:r>
              <a:rPr lang="hy-AM" sz="4800" dirty="0" smtClean="0">
                <a:latin typeface="GHEA Grapalat" pitchFamily="50" charset="0"/>
                <a:cs typeface="Arial" panose="020B0604020202020204" pitchFamily="34" charset="0"/>
              </a:rPr>
              <a:t>22.12.2015</a:t>
            </a:r>
            <a:r>
              <a:rPr lang="en-US" sz="4800" dirty="0" smtClean="0">
                <a:latin typeface="GHEA Grapalat" pitchFamily="50" charset="0"/>
                <a:cs typeface="Arial" panose="020B0604020202020204" pitchFamily="34" charset="0"/>
              </a:rPr>
              <a:t> - </a:t>
            </a:r>
            <a:r>
              <a:rPr lang="hy-AM" sz="4800" dirty="0" smtClean="0">
                <a:latin typeface="GHEA Grapalat" pitchFamily="50" charset="0"/>
                <a:cs typeface="Arial" panose="020B0604020202020204" pitchFamily="34" charset="0"/>
              </a:rPr>
              <a:t>31.0</a:t>
            </a:r>
            <a:r>
              <a:rPr lang="en-US" sz="4800" dirty="0">
                <a:latin typeface="GHEA Grapalat" pitchFamily="50" charset="0"/>
                <a:cs typeface="Arial" panose="020B0604020202020204" pitchFamily="34" charset="0"/>
              </a:rPr>
              <a:t>5</a:t>
            </a:r>
            <a:r>
              <a:rPr lang="hy-AM" sz="4800" dirty="0">
                <a:latin typeface="GHEA Grapalat" pitchFamily="50" charset="0"/>
                <a:cs typeface="Arial" panose="020B0604020202020204" pitchFamily="34" charset="0"/>
              </a:rPr>
              <a:t>.2024թ</a:t>
            </a:r>
            <a:r>
              <a:rPr lang="en-US" sz="4800" dirty="0" smtClean="0">
                <a:latin typeface="GHEA Grapalat" pitchFamily="50" charset="0"/>
                <a:cs typeface="Arial" panose="020B0604020202020204" pitchFamily="34" charset="0"/>
              </a:rPr>
              <a:t>թ.: </a:t>
            </a:r>
            <a:r>
              <a:rPr lang="hy-AM" sz="4800" dirty="0" smtClean="0">
                <a:latin typeface="GHEA Grapalat" pitchFamily="50" charset="0"/>
                <a:cs typeface="Arial" panose="020B0604020202020204" pitchFamily="34" charset="0"/>
              </a:rPr>
              <a:t>Այն </a:t>
            </a:r>
            <a:r>
              <a:rPr lang="hy-AM" sz="4800" dirty="0">
                <a:latin typeface="GHEA Grapalat" pitchFamily="50" charset="0"/>
                <a:cs typeface="Arial" panose="020B0604020202020204" pitchFamily="34" charset="0"/>
              </a:rPr>
              <a:t>իրականացվում է </a:t>
            </a:r>
            <a:r>
              <a:rPr lang="en-US" sz="4800" dirty="0" smtClean="0">
                <a:latin typeface="GHEA Grapalat" pitchFamily="50" charset="0"/>
                <a:cs typeface="Arial" panose="020B0604020202020204" pitchFamily="34" charset="0"/>
              </a:rPr>
              <a:t>ՀՀ-ի և </a:t>
            </a:r>
            <a:r>
              <a:rPr lang="hy-AM" sz="4800" dirty="0" smtClean="0">
                <a:latin typeface="GHEA Grapalat" pitchFamily="50" charset="0"/>
                <a:cs typeface="Arial" panose="020B0604020202020204" pitchFamily="34" charset="0"/>
              </a:rPr>
              <a:t>Ասիական </a:t>
            </a:r>
            <a:r>
              <a:rPr lang="hy-AM" sz="4800" dirty="0">
                <a:latin typeface="GHEA Grapalat" pitchFamily="50" charset="0"/>
                <a:cs typeface="Arial" panose="020B0604020202020204" pitchFamily="34" charset="0"/>
              </a:rPr>
              <a:t>զարգացման բանկի </a:t>
            </a:r>
            <a:r>
              <a:rPr lang="hy-AM" sz="4800" dirty="0" smtClean="0">
                <a:latin typeface="GHEA Grapalat" pitchFamily="50" charset="0"/>
                <a:cs typeface="Arial" panose="020B0604020202020204" pitchFamily="34" charset="0"/>
              </a:rPr>
              <a:t>միջ</a:t>
            </a:r>
            <a:r>
              <a:rPr lang="en-US" sz="4800" dirty="0" smtClean="0">
                <a:latin typeface="GHEA Grapalat" pitchFamily="50" charset="0"/>
                <a:cs typeface="Arial" panose="020B0604020202020204" pitchFamily="34" charset="0"/>
              </a:rPr>
              <a:t>և </a:t>
            </a:r>
            <a:r>
              <a:rPr lang="hy-AM" sz="4800" dirty="0" smtClean="0">
                <a:latin typeface="GHEA Grapalat" pitchFamily="50" charset="0"/>
                <a:cs typeface="Arial" panose="020B0604020202020204" pitchFamily="34" charset="0"/>
              </a:rPr>
              <a:t>2015թ</a:t>
            </a:r>
            <a:r>
              <a:rPr lang="en-US" sz="4800" dirty="0" smtClean="0">
                <a:latin typeface="GHEA Grapalat" pitchFamily="50" charset="0"/>
                <a:cs typeface="Arial" panose="020B0604020202020204" pitchFamily="34" charset="0"/>
              </a:rPr>
              <a:t>.</a:t>
            </a:r>
            <a:r>
              <a:rPr lang="hy-AM" sz="4800" dirty="0" smtClean="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հոկտեմբերի 19-ին կնքված թիվ 3284-</a:t>
            </a:r>
            <a:r>
              <a:rPr lang="pt-BR" sz="4800" dirty="0">
                <a:latin typeface="GHEA Grapalat" pitchFamily="50" charset="0"/>
                <a:cs typeface="Arial" panose="020B0604020202020204" pitchFamily="34" charset="0"/>
              </a:rPr>
              <a:t>ARM</a:t>
            </a:r>
            <a:r>
              <a:rPr lang="hy-AM" sz="4800" dirty="0">
                <a:latin typeface="GHEA Grapalat" pitchFamily="50" charset="0"/>
                <a:cs typeface="Arial" panose="020B0604020202020204" pitchFamily="34" charset="0"/>
              </a:rPr>
              <a:t> վարկային համաձայնագրի շրջանակներում</a:t>
            </a:r>
            <a:r>
              <a:rPr lang="hy-AM" sz="4800" dirty="0" smtClean="0">
                <a:latin typeface="GHEA Grapalat" pitchFamily="50" charset="0"/>
                <a:cs typeface="Arial" panose="020B0604020202020204" pitchFamily="34" charset="0"/>
              </a:rPr>
              <a:t>:</a:t>
            </a:r>
            <a:endParaRPr lang="en-US" sz="4800" b="1" dirty="0" smtClean="0">
              <a:solidFill>
                <a:schemeClr val="accent6">
                  <a:lumMod val="75000"/>
                </a:schemeClr>
              </a:solidFill>
              <a:latin typeface="GHEA Grapalat" pitchFamily="50" charset="0"/>
              <a:ea typeface="+mj-ea"/>
              <a:cs typeface="Arial" panose="020B0604020202020204" pitchFamily="34" charset="0"/>
            </a:endParaRPr>
          </a:p>
          <a:p>
            <a:pPr marL="0" indent="0" hangingPunct="0">
              <a:lnSpc>
                <a:spcPct val="120000"/>
              </a:lnSpc>
              <a:buNone/>
            </a:pPr>
            <a:r>
              <a:rPr lang="en-US" sz="4800" b="1" dirty="0" smtClean="0">
                <a:solidFill>
                  <a:srgbClr val="0070C0"/>
                </a:solidFill>
                <a:latin typeface="GHEA Grapalat" pitchFamily="50" charset="0"/>
                <a:ea typeface="+mj-ea"/>
                <a:cs typeface="Arial" panose="020B0604020202020204" pitchFamily="34" charset="0"/>
              </a:rPr>
              <a:t>ՆԿԱՐԱԳՐՈՒԹՅՈՒՆ</a:t>
            </a:r>
            <a:r>
              <a:rPr lang="en-US" sz="4800" b="1" dirty="0" smtClean="0">
                <a:solidFill>
                  <a:schemeClr val="accent6">
                    <a:lumMod val="75000"/>
                  </a:schemeClr>
                </a:solidFill>
                <a:latin typeface="GHEA Grapalat" pitchFamily="50" charset="0"/>
                <a:ea typeface="+mj-ea"/>
                <a:cs typeface="Arial" panose="020B0604020202020204" pitchFamily="34" charset="0"/>
              </a:rPr>
              <a:t>. </a:t>
            </a:r>
            <a:r>
              <a:rPr lang="hy-AM" sz="4800" dirty="0" smtClean="0">
                <a:latin typeface="GHEA Grapalat" pitchFamily="50" charset="0"/>
                <a:cs typeface="Arial" panose="020B0604020202020204" pitchFamily="34" charset="0"/>
              </a:rPr>
              <a:t>Դպրոցների </a:t>
            </a:r>
            <a:r>
              <a:rPr lang="hy-AM" sz="4800" dirty="0">
                <a:latin typeface="GHEA Grapalat" pitchFamily="50" charset="0"/>
                <a:cs typeface="Arial" panose="020B0604020202020204" pitchFamily="34" charset="0"/>
              </a:rPr>
              <a:t>սեյսմիկ </a:t>
            </a:r>
            <a:r>
              <a:rPr lang="pt-BR" sz="4800" dirty="0">
                <a:latin typeface="GHEA Grapalat" pitchFamily="50" charset="0"/>
                <a:cs typeface="Arial" panose="020B0604020202020204" pitchFamily="34" charset="0"/>
              </a:rPr>
              <a:t>անվտանգության մակարդակի բարձրացման </a:t>
            </a:r>
            <a:r>
              <a:rPr lang="hy-AM" sz="4800" dirty="0">
                <a:latin typeface="GHEA Grapalat" pitchFamily="50" charset="0"/>
                <a:cs typeface="Arial" panose="020B0604020202020204" pitchFamily="34" charset="0"/>
              </a:rPr>
              <a:t>Ծրագիրը Ա</a:t>
            </a:r>
            <a:r>
              <a:rPr lang="en-US" sz="4800" dirty="0" err="1">
                <a:latin typeface="GHEA Grapalat" pitchFamily="50" charset="0"/>
                <a:cs typeface="Arial" panose="020B0604020202020204" pitchFamily="34" charset="0"/>
              </a:rPr>
              <a:t>սիական</a:t>
            </a:r>
            <a:r>
              <a:rPr lang="en-US" sz="4800" dirty="0">
                <a:latin typeface="GHEA Grapalat" pitchFamily="50" charset="0"/>
                <a:cs typeface="Arial" panose="020B0604020202020204" pitchFamily="34" charset="0"/>
              </a:rPr>
              <a:t> </a:t>
            </a:r>
            <a:r>
              <a:rPr lang="en-US" sz="4800" dirty="0" err="1" smtClean="0">
                <a:latin typeface="GHEA Grapalat" pitchFamily="50" charset="0"/>
                <a:cs typeface="Arial" panose="020B0604020202020204" pitchFamily="34" charset="0"/>
              </a:rPr>
              <a:t>զարգացման</a:t>
            </a:r>
            <a:r>
              <a:rPr lang="en-US" sz="4800" dirty="0" smtClean="0">
                <a:latin typeface="GHEA Grapalat" pitchFamily="50" charset="0"/>
                <a:cs typeface="Arial" panose="020B0604020202020204" pitchFamily="34" charset="0"/>
              </a:rPr>
              <a:t> </a:t>
            </a:r>
            <a:r>
              <a:rPr lang="en-US" sz="4800" dirty="0" err="1" smtClean="0">
                <a:latin typeface="GHEA Grapalat" pitchFamily="50" charset="0"/>
                <a:cs typeface="Arial" panose="020B0604020202020204" pitchFamily="34" charset="0"/>
              </a:rPr>
              <a:t>բանկի</a:t>
            </a:r>
            <a:r>
              <a:rPr lang="hy-AM" sz="4800" dirty="0" smtClean="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կողմից ֆինանսավորվող ծրագիր է, որն իրականացվում է </a:t>
            </a:r>
            <a:r>
              <a:rPr lang="en-US" sz="4800" dirty="0" smtClean="0">
                <a:latin typeface="GHEA Grapalat" pitchFamily="50" charset="0"/>
                <a:cs typeface="Arial" panose="020B0604020202020204" pitchFamily="34" charset="0"/>
              </a:rPr>
              <a:t>ՀՏԶՀ-ի</a:t>
            </a:r>
            <a:r>
              <a:rPr lang="hy-AM" sz="4800" dirty="0" smtClean="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կողմից</a:t>
            </a:r>
            <a:r>
              <a:rPr lang="en-US" sz="4800" dirty="0">
                <a:latin typeface="GHEA Grapalat" pitchFamily="50" charset="0"/>
                <a:cs typeface="Arial" panose="020B0604020202020204" pitchFamily="34" charset="0"/>
              </a:rPr>
              <a:t>: Ա</a:t>
            </a:r>
            <a:r>
              <a:rPr lang="hy-AM" sz="4800" dirty="0">
                <a:latin typeface="GHEA Grapalat" pitchFamily="50" charset="0"/>
                <a:cs typeface="Arial" panose="020B0604020202020204" pitchFamily="34" charset="0"/>
              </a:rPr>
              <a:t>յն սևեռված է դպրոցների սեյսմիկ անվտանգության վրա և նպատակ ունի երկրաշարժերի ժամանակ դպրոցներում նվազեցնել վնասները և մարդկային զոհերը: Ծրագրով կուժեղացվեն </a:t>
            </a:r>
            <a:r>
              <a:rPr lang="hy-AM" sz="4800" dirty="0" smtClean="0">
                <a:latin typeface="GHEA Grapalat" pitchFamily="50" charset="0"/>
                <a:cs typeface="Arial" panose="020B0604020202020204" pitchFamily="34" charset="0"/>
              </a:rPr>
              <a:t>դպրոցական շենքեր</a:t>
            </a:r>
            <a:r>
              <a:rPr lang="en-US" sz="4800" dirty="0">
                <a:latin typeface="GHEA Grapalat" pitchFamily="50" charset="0"/>
                <a:cs typeface="Arial" panose="020B0604020202020204" pitchFamily="34" charset="0"/>
              </a:rPr>
              <a:t>ը</a:t>
            </a:r>
            <a:r>
              <a:rPr lang="hy-AM" sz="4800" dirty="0" smtClean="0">
                <a:latin typeface="GHEA Grapalat" pitchFamily="50" charset="0"/>
                <a:cs typeface="Arial" panose="020B0604020202020204" pitchFamily="34" charset="0"/>
              </a:rPr>
              <a:t>` </a:t>
            </a:r>
            <a:r>
              <a:rPr lang="hy-AM" sz="4800" dirty="0">
                <a:latin typeface="GHEA Grapalat" pitchFamily="50" charset="0"/>
                <a:cs typeface="Arial" panose="020B0604020202020204" pitchFamily="34" charset="0"/>
              </a:rPr>
              <a:t>սեյսմակայունության չափանիշներին համապատասխանեցնելու համար: </a:t>
            </a:r>
            <a:endParaRPr lang="hy-AM" sz="4800" dirty="0" smtClean="0">
              <a:latin typeface="GHEA Grapalat" pitchFamily="50" charset="0"/>
              <a:cs typeface="Arial" panose="020B0604020202020204" pitchFamily="34" charset="0"/>
            </a:endParaRPr>
          </a:p>
          <a:p>
            <a:pPr marL="0" indent="0" hangingPunct="0">
              <a:lnSpc>
                <a:spcPct val="120000"/>
              </a:lnSpc>
              <a:buNone/>
            </a:pPr>
            <a:r>
              <a:rPr lang="en-US" sz="4800" b="1" dirty="0">
                <a:solidFill>
                  <a:srgbClr val="0070C0"/>
                </a:solidFill>
                <a:latin typeface="GHEA Grapalat" panose="02000506050000020003" pitchFamily="50" charset="0"/>
                <a:cs typeface="Arial" panose="020B0604020202020204" pitchFamily="34" charset="0"/>
              </a:rPr>
              <a:t>ՍԱԲ </a:t>
            </a:r>
            <a:r>
              <a:rPr lang="hy-AM" sz="4800" b="1" dirty="0">
                <a:solidFill>
                  <a:srgbClr val="0070C0"/>
                </a:solidFill>
                <a:latin typeface="GHEA Grapalat" panose="02000506050000020003" pitchFamily="50" charset="0"/>
                <a:cs typeface="Arial" panose="020B0604020202020204" pitchFamily="34" charset="0"/>
              </a:rPr>
              <a:t>ԾՐԱԳ</a:t>
            </a:r>
            <a:r>
              <a:rPr lang="en-US" sz="4800" b="1" dirty="0">
                <a:solidFill>
                  <a:srgbClr val="0070C0"/>
                </a:solidFill>
                <a:latin typeface="GHEA Grapalat" panose="02000506050000020003" pitchFamily="50" charset="0"/>
                <a:cs typeface="Arial" panose="020B0604020202020204" pitchFamily="34" charset="0"/>
              </a:rPr>
              <a:t>ՐԻ ՖԻՆԱՆՍԱՎՈՐՄԱՆ </a:t>
            </a:r>
            <a:r>
              <a:rPr lang="en-US" sz="4800" b="1" dirty="0" smtClean="0">
                <a:solidFill>
                  <a:srgbClr val="0070C0"/>
                </a:solidFill>
                <a:latin typeface="GHEA Grapalat" panose="02000506050000020003" pitchFamily="50" charset="0"/>
                <a:cs typeface="Arial" panose="020B0604020202020204" pitchFamily="34" charset="0"/>
              </a:rPr>
              <a:t>ՄԻՋՈՑԱՌՈՒՄՆԵՐԸ</a:t>
            </a:r>
            <a:endParaRPr lang="hy-AM" sz="4800" b="1" dirty="0" smtClean="0">
              <a:solidFill>
                <a:srgbClr val="0070C0"/>
              </a:solidFill>
              <a:latin typeface="GHEA Grapalat" panose="02000506050000020003" pitchFamily="50" charset="0"/>
              <a:cs typeface="Arial" panose="020B0604020202020204" pitchFamily="34" charset="0"/>
            </a:endParaRPr>
          </a:p>
          <a:p>
            <a:pPr marL="0" indent="0">
              <a:lnSpc>
                <a:spcPct val="120000"/>
              </a:lnSpc>
              <a:buNone/>
            </a:pPr>
            <a:r>
              <a:rPr lang="en-US" sz="4800" dirty="0">
                <a:latin typeface="GHEA Grapalat" pitchFamily="50" charset="0"/>
              </a:rPr>
              <a:t>ՍԱԲ ծ</a:t>
            </a:r>
            <a:r>
              <a:rPr lang="hy-AM" sz="4800" dirty="0">
                <a:latin typeface="GHEA Grapalat" pitchFamily="50" charset="0"/>
              </a:rPr>
              <a:t>րագիրը </a:t>
            </a:r>
            <a:r>
              <a:rPr lang="en-US" sz="4800" dirty="0" err="1">
                <a:latin typeface="GHEA Grapalat" pitchFamily="50" charset="0"/>
              </a:rPr>
              <a:t>պետական</a:t>
            </a:r>
            <a:r>
              <a:rPr lang="en-US" sz="4800" dirty="0">
                <a:latin typeface="GHEA Grapalat" pitchFamily="50" charset="0"/>
              </a:rPr>
              <a:t> </a:t>
            </a:r>
            <a:r>
              <a:rPr lang="en-US" sz="4800" dirty="0" err="1">
                <a:latin typeface="GHEA Grapalat" pitchFamily="50" charset="0"/>
              </a:rPr>
              <a:t>բյուջեում</a:t>
            </a:r>
            <a:r>
              <a:rPr lang="en-US" sz="4800" dirty="0">
                <a:latin typeface="GHEA Grapalat" pitchFamily="50" charset="0"/>
              </a:rPr>
              <a:t> </a:t>
            </a:r>
            <a:r>
              <a:rPr lang="en-US" sz="4800" dirty="0" err="1">
                <a:latin typeface="GHEA Grapalat" pitchFamily="50" charset="0"/>
              </a:rPr>
              <a:t>ներկայացված</a:t>
            </a:r>
            <a:r>
              <a:rPr lang="en-US" sz="4800" dirty="0">
                <a:latin typeface="GHEA Grapalat" pitchFamily="50" charset="0"/>
              </a:rPr>
              <a:t> </a:t>
            </a:r>
            <a:r>
              <a:rPr lang="hy-AM" sz="4800" dirty="0">
                <a:latin typeface="GHEA Grapalat" pitchFamily="50" charset="0"/>
              </a:rPr>
              <a:t>է երկու միջոցառումների միջոցով.</a:t>
            </a:r>
            <a:endParaRPr lang="en-US" sz="4800" dirty="0">
              <a:latin typeface="GHEA Grapalat" pitchFamily="50" charset="0"/>
            </a:endParaRPr>
          </a:p>
          <a:p>
            <a:pPr marL="0" indent="0">
              <a:lnSpc>
                <a:spcPct val="120000"/>
              </a:lnSpc>
              <a:buNone/>
            </a:pPr>
            <a:r>
              <a:rPr lang="hy-AM" sz="4800" dirty="0">
                <a:latin typeface="GHEA Grapalat" pitchFamily="50" charset="0"/>
              </a:rPr>
              <a:t> </a:t>
            </a:r>
            <a:r>
              <a:rPr lang="hy-AM" sz="4800" dirty="0" smtClean="0">
                <a:latin typeface="GHEA Grapalat" pitchFamily="50" charset="0"/>
              </a:rPr>
              <a:t>Ասիական </a:t>
            </a:r>
            <a:r>
              <a:rPr lang="hy-AM" sz="4800" dirty="0">
                <a:latin typeface="GHEA Grapalat" pitchFamily="50" charset="0"/>
              </a:rPr>
              <a:t>զարգացման բանկի աջակցությամբ իրականացվող դպրոցների սեյսմիկ պաշտպանության ծրագրի կառավարում</a:t>
            </a:r>
            <a:r>
              <a:rPr lang="en-US" sz="4800" dirty="0">
                <a:latin typeface="GHEA Grapalat" pitchFamily="50" charset="0"/>
              </a:rPr>
              <a:t> (11001)</a:t>
            </a:r>
            <a:r>
              <a:rPr lang="hy-AM" sz="4800" dirty="0">
                <a:latin typeface="GHEA Grapalat" pitchFamily="50" charset="0"/>
              </a:rPr>
              <a:t>, </a:t>
            </a:r>
            <a:endParaRPr lang="en-US" sz="4800" dirty="0">
              <a:latin typeface="GHEA Grapalat" pitchFamily="50" charset="0"/>
            </a:endParaRPr>
          </a:p>
          <a:p>
            <a:pPr marL="109728" lvl="0" indent="0">
              <a:lnSpc>
                <a:spcPct val="120000"/>
              </a:lnSpc>
              <a:buNone/>
            </a:pPr>
            <a:r>
              <a:rPr lang="hy-AM" sz="4800" dirty="0">
                <a:latin typeface="GHEA Grapalat" pitchFamily="50" charset="0"/>
              </a:rPr>
              <a:t>Ասիական զարգացման բանկի աջակցությամբ իրականացվող դպրոցների սեյսմիկ պաշտպանության ծրագրի շրջանակներում ՀՀ դպրոցների սեյսմիկ անվտանգության բարելավմանն ուղղված</a:t>
            </a:r>
            <a:r>
              <a:rPr lang="en-US" sz="4800" dirty="0">
                <a:latin typeface="GHEA Grapalat" pitchFamily="50" charset="0"/>
              </a:rPr>
              <a:t> </a:t>
            </a:r>
            <a:r>
              <a:rPr lang="hy-AM" sz="4800" dirty="0">
                <a:latin typeface="GHEA Grapalat" pitchFamily="50" charset="0"/>
              </a:rPr>
              <a:t>միջոցառումներ</a:t>
            </a:r>
            <a:r>
              <a:rPr lang="en-US" sz="4800" dirty="0">
                <a:latin typeface="GHEA Grapalat" pitchFamily="50" charset="0"/>
              </a:rPr>
              <a:t> (12001)</a:t>
            </a:r>
            <a:r>
              <a:rPr lang="hy-AM" sz="4800" dirty="0">
                <a:latin typeface="GHEA Grapalat" pitchFamily="50" charset="0"/>
              </a:rPr>
              <a:t> </a:t>
            </a:r>
            <a:r>
              <a:rPr lang="hy-AM" sz="4800" dirty="0" smtClean="0">
                <a:latin typeface="GHEA Grapalat" pitchFamily="50" charset="0"/>
              </a:rPr>
              <a:t>:</a:t>
            </a:r>
          </a:p>
          <a:p>
            <a:pPr lvl="0">
              <a:lnSpc>
                <a:spcPct val="120000"/>
              </a:lnSpc>
            </a:pPr>
            <a:r>
              <a:rPr lang="hy-AM" sz="4800" b="1" dirty="0">
                <a:solidFill>
                  <a:srgbClr val="0070C0"/>
                </a:solidFill>
                <a:latin typeface="GHEA Grapalat" pitchFamily="50" charset="0"/>
                <a:cs typeface="Arial" panose="020B0604020202020204" pitchFamily="34" charset="0"/>
              </a:rPr>
              <a:t>ԿԱՊԸ ԿԱՌԱՎԱՐՈՒԹՅԱՆ ԾՐԱԳՐԻ և ՌԱԶՄԱՎԱՐԱԿԱՆ ԾՐԱԳՐԵՐԻ ՀԵՏ</a:t>
            </a:r>
            <a:r>
              <a:rPr lang="en-US" sz="4800" b="1" dirty="0">
                <a:solidFill>
                  <a:schemeClr val="accent6">
                    <a:lumMod val="75000"/>
                  </a:schemeClr>
                </a:solidFill>
                <a:latin typeface="GHEA Grapalat" pitchFamily="50" charset="0"/>
                <a:cs typeface="Arial" panose="020B0604020202020204" pitchFamily="34" charset="0"/>
              </a:rPr>
              <a:t/>
            </a:r>
            <a:br>
              <a:rPr lang="en-US" sz="4800" b="1" dirty="0">
                <a:solidFill>
                  <a:schemeClr val="accent6">
                    <a:lumMod val="75000"/>
                  </a:schemeClr>
                </a:solidFill>
                <a:latin typeface="GHEA Grapalat" pitchFamily="50" charset="0"/>
                <a:cs typeface="Arial" panose="020B0604020202020204" pitchFamily="34" charset="0"/>
              </a:rPr>
            </a:br>
            <a:r>
              <a:rPr lang="hy-AM" sz="4800" i="1" u="sng" dirty="0">
                <a:solidFill>
                  <a:srgbClr val="FF0000"/>
                </a:solidFill>
                <a:latin typeface="GHEA Grapalat" pitchFamily="50" charset="0"/>
              </a:rPr>
              <a:t>ՀՀ կառավարության </a:t>
            </a:r>
            <a:r>
              <a:rPr lang="en-US" sz="4800" i="1" u="sng" dirty="0">
                <a:solidFill>
                  <a:srgbClr val="FF0000"/>
                </a:solidFill>
                <a:latin typeface="GHEA Grapalat" pitchFamily="50" charset="0"/>
              </a:rPr>
              <a:t>ՀՀ </a:t>
            </a:r>
            <a:r>
              <a:rPr lang="hy-AM" sz="4800" i="1" u="sng" dirty="0">
                <a:solidFill>
                  <a:srgbClr val="FF0000"/>
                </a:solidFill>
                <a:latin typeface="GHEA Grapalat" pitchFamily="50" charset="0"/>
              </a:rPr>
              <a:t>պետական հանրակրթական դպրոցների սեյսմիկ անվտանգության բարելավման 2015-2030 թվականների ծրագ</a:t>
            </a:r>
            <a:r>
              <a:rPr lang="en-US" sz="4800" i="1" u="sng" dirty="0" err="1">
                <a:solidFill>
                  <a:srgbClr val="FF0000"/>
                </a:solidFill>
                <a:latin typeface="GHEA Grapalat" pitchFamily="50" charset="0"/>
              </a:rPr>
              <a:t>րի</a:t>
            </a:r>
            <a:r>
              <a:rPr lang="hy-AM" sz="4800" i="1" u="sng" dirty="0">
                <a:solidFill>
                  <a:srgbClr val="FF0000"/>
                </a:solidFill>
                <a:latin typeface="GHEA Grapalat" pitchFamily="50" charset="0"/>
              </a:rPr>
              <a:t> շրջանակում</a:t>
            </a:r>
            <a:r>
              <a:rPr lang="en-US" sz="4800" i="1" dirty="0">
                <a:solidFill>
                  <a:srgbClr val="FF0000"/>
                </a:solidFill>
                <a:latin typeface="GHEA Grapalat" pitchFamily="50" charset="0"/>
              </a:rPr>
              <a:t> </a:t>
            </a:r>
            <a:r>
              <a:rPr lang="hy-AM" sz="4800" dirty="0">
                <a:latin typeface="GHEA Grapalat" pitchFamily="50" charset="0"/>
              </a:rPr>
              <a:t>նախանշված առնվազն 46 գերակա դպրոցների շենքերի ամրացման և հիմնական նորոգման աշխատանքներ</a:t>
            </a:r>
            <a:r>
              <a:rPr lang="en-US" sz="4800" dirty="0">
                <a:latin typeface="GHEA Grapalat" pitchFamily="50" charset="0"/>
              </a:rPr>
              <a:t>:</a:t>
            </a:r>
          </a:p>
          <a:p>
            <a:pPr lvl="0">
              <a:lnSpc>
                <a:spcPct val="120000"/>
              </a:lnSpc>
            </a:pPr>
            <a:r>
              <a:rPr lang="hy-AM" sz="4800" i="1" u="sng" dirty="0" smtClean="0">
                <a:solidFill>
                  <a:srgbClr val="FF0000"/>
                </a:solidFill>
                <a:latin typeface="GHEA Grapalat" pitchFamily="50" charset="0"/>
              </a:rPr>
              <a:t>ՀՀ </a:t>
            </a:r>
            <a:r>
              <a:rPr lang="hy-AM" sz="4800" i="1" u="sng" dirty="0">
                <a:solidFill>
                  <a:srgbClr val="FF0000"/>
                </a:solidFill>
                <a:latin typeface="GHEA Grapalat" pitchFamily="50" charset="0"/>
              </a:rPr>
              <a:t>կառավարության հնգամյա ծրագրի</a:t>
            </a:r>
            <a:r>
              <a:rPr lang="hy-AM" sz="4800" dirty="0">
                <a:solidFill>
                  <a:srgbClr val="FF0000"/>
                </a:solidFill>
                <a:latin typeface="GHEA Grapalat" pitchFamily="50" charset="0"/>
              </a:rPr>
              <a:t> </a:t>
            </a:r>
            <a:r>
              <a:rPr lang="hy-AM" sz="4800" dirty="0">
                <a:latin typeface="GHEA Grapalat" pitchFamily="50" charset="0"/>
              </a:rPr>
              <a:t>6.6 կետի 4-րդ ենթակետի 2-րդ մասով սահմանված </a:t>
            </a:r>
            <a:r>
              <a:rPr lang="en-US" sz="4800" dirty="0" err="1">
                <a:latin typeface="GHEA Grapalat" pitchFamily="50" charset="0"/>
              </a:rPr>
              <a:t>դրույթի</a:t>
            </a:r>
            <a:r>
              <a:rPr lang="en-US" sz="4800" dirty="0">
                <a:latin typeface="GHEA Grapalat" pitchFamily="50" charset="0"/>
              </a:rPr>
              <a:t> </a:t>
            </a:r>
            <a:r>
              <a:rPr lang="en-US" sz="4800" dirty="0" err="1">
                <a:latin typeface="GHEA Grapalat" pitchFamily="50" charset="0"/>
              </a:rPr>
              <a:t>հետ</a:t>
            </a:r>
            <a:r>
              <a:rPr lang="en-US" sz="4800" dirty="0">
                <a:latin typeface="GHEA Grapalat" pitchFamily="50" charset="0"/>
              </a:rPr>
              <a:t>, </a:t>
            </a:r>
            <a:r>
              <a:rPr lang="en-US" sz="4800" dirty="0" err="1">
                <a:latin typeface="GHEA Grapalat" pitchFamily="50" charset="0"/>
              </a:rPr>
              <a:t>ըստ</a:t>
            </a:r>
            <a:r>
              <a:rPr lang="en-US" sz="4800" dirty="0">
                <a:latin typeface="GHEA Grapalat" pitchFamily="50" charset="0"/>
              </a:rPr>
              <a:t> </a:t>
            </a:r>
            <a:r>
              <a:rPr lang="en-US" sz="4800" dirty="0" err="1">
                <a:latin typeface="GHEA Grapalat" pitchFamily="50" charset="0"/>
              </a:rPr>
              <a:t>որի</a:t>
            </a:r>
            <a:r>
              <a:rPr lang="en-US" sz="4800" dirty="0">
                <a:latin typeface="GHEA Grapalat" pitchFamily="50" charset="0"/>
              </a:rPr>
              <a:t> </a:t>
            </a:r>
            <a:r>
              <a:rPr lang="hy-AM" sz="4800" dirty="0">
                <a:latin typeface="GHEA Grapalat" pitchFamily="50" charset="0"/>
              </a:rPr>
              <a:t>հանրապետության տարածքում ապահովվելու են անվտանգ կրթական պայմաններ՝ սեյսմիկ տեսանկյունից առավել խոցելի դպրոցների վերանորոգմամբ կամ նորերի կառուցմամբ:</a:t>
            </a:r>
            <a:endParaRPr lang="en-US" sz="4800" dirty="0">
              <a:latin typeface="GHEA Grapalat" pitchFamily="50" charset="0"/>
            </a:endParaRPr>
          </a:p>
          <a:p>
            <a:pPr marL="109728" lvl="0" indent="0">
              <a:lnSpc>
                <a:spcPct val="120000"/>
              </a:lnSpc>
              <a:buNone/>
            </a:pPr>
            <a:r>
              <a:rPr lang="en-US" sz="4800" b="1" dirty="0" smtClean="0">
                <a:solidFill>
                  <a:srgbClr val="0070C0"/>
                </a:solidFill>
                <a:latin typeface="GHEA Grapalat" pitchFamily="50" charset="0"/>
                <a:cs typeface="Arial" panose="020B0604020202020204" pitchFamily="34" charset="0"/>
              </a:rPr>
              <a:t>ՍԱԲ </a:t>
            </a:r>
            <a:r>
              <a:rPr lang="en-US" sz="4800" b="1" dirty="0">
                <a:solidFill>
                  <a:srgbClr val="0070C0"/>
                </a:solidFill>
                <a:latin typeface="GHEA Grapalat" pitchFamily="50" charset="0"/>
                <a:cs typeface="Arial" panose="020B0604020202020204" pitchFamily="34" charset="0"/>
              </a:rPr>
              <a:t>ԾՐԱԳՐԻ ՇԱՀԱՌՈՒՆԵՐԻ </a:t>
            </a:r>
            <a:r>
              <a:rPr lang="en-US" sz="4800" b="1" dirty="0" smtClean="0">
                <a:solidFill>
                  <a:srgbClr val="0070C0"/>
                </a:solidFill>
                <a:latin typeface="GHEA Grapalat" pitchFamily="50" charset="0"/>
                <a:cs typeface="Arial" panose="020B0604020202020204" pitchFamily="34" charset="0"/>
              </a:rPr>
              <a:t>ՇՐՋԱՆԱԿԸ</a:t>
            </a:r>
            <a:endParaRPr lang="hy-AM" sz="4800" dirty="0" smtClean="0">
              <a:latin typeface="GHEA Grapalat" pitchFamily="50" charset="0"/>
            </a:endParaRPr>
          </a:p>
          <a:p>
            <a:pPr marL="109728" lvl="0" indent="0">
              <a:lnSpc>
                <a:spcPct val="120000"/>
              </a:lnSpc>
              <a:buNone/>
            </a:pPr>
            <a:r>
              <a:rPr lang="hy-AM" sz="4800" dirty="0" smtClean="0">
                <a:latin typeface="GHEA Grapalat" pitchFamily="50" charset="0"/>
                <a:cs typeface="Arial" panose="020B0604020202020204" pitchFamily="34" charset="0"/>
              </a:rPr>
              <a:t>18 հազար աշակերտներ, 3100 ուսուցիչ և դպրոցի այլ աշխատակիցներ, ինչպես նաև մոտակա տարածքների 87,5 հազար բնակիչ՝ արտակարգ իրավիճակների ժամանակ շենքը կծառայի որպես ժամանակավոր կացարան։</a:t>
            </a:r>
            <a:endParaRPr lang="hy-AM" sz="4800" dirty="0">
              <a:latin typeface="GHEA Grapalat" pitchFamily="50" charset="0"/>
              <a:cs typeface="Arial" panose="020B0604020202020204" pitchFamily="34" charset="0"/>
            </a:endParaRPr>
          </a:p>
          <a:p>
            <a:pPr marL="0" indent="0" hangingPunct="0">
              <a:lnSpc>
                <a:spcPct val="170000"/>
              </a:lnSpc>
              <a:buNone/>
            </a:pPr>
            <a:endParaRPr lang="en-US" sz="5600" dirty="0">
              <a:latin typeface="GHEA Grapalat" pitchFamily="50" charset="0"/>
              <a:cs typeface="Arial" panose="020B0604020202020204" pitchFamily="34"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a:xfrm>
            <a:off x="8534400" y="6407944"/>
            <a:ext cx="478632" cy="365125"/>
          </a:xfrm>
        </p:spPr>
        <p:txBody>
          <a:bodyPr/>
          <a:lstStyle/>
          <a:p>
            <a:fld id="{030B7EF0-EE9E-4962-B5F4-8354B15D9BA2}" type="slidenum">
              <a:rPr lang="en-US" smtClean="0"/>
              <a:t>132</a:t>
            </a:fld>
            <a:endParaRPr lang="en-US" dirty="0"/>
          </a:p>
        </p:txBody>
      </p:sp>
      <p:sp>
        <p:nvSpPr>
          <p:cNvPr id="2" name="Заголовок 1"/>
          <p:cNvSpPr>
            <a:spLocks noGrp="1"/>
          </p:cNvSpPr>
          <p:nvPr>
            <p:ph type="title"/>
          </p:nvPr>
        </p:nvSpPr>
        <p:spPr>
          <a:xfrm>
            <a:off x="381000" y="0"/>
            <a:ext cx="8424040" cy="609600"/>
          </a:xfrm>
        </p:spPr>
        <p:txBody>
          <a:bodyPr>
            <a:noAutofit/>
          </a:bodyPr>
          <a:lstStyle/>
          <a:p>
            <a:pPr algn="ctr"/>
            <a:r>
              <a:rPr lang="hy-AM" sz="1400" b="1" dirty="0" smtClean="0">
                <a:solidFill>
                  <a:schemeClr val="tx1"/>
                </a:solidFill>
                <a:effectLst/>
                <a:latin typeface="GHEA Grapalat" pitchFamily="50" charset="0"/>
                <a:cs typeface="Arial" panose="020B0604020202020204" pitchFamily="34" charset="0"/>
              </a:rPr>
              <a:t>ԴՊՐՈՑՆԵՐԻ ՍԵՅՍՄԻԿ </a:t>
            </a:r>
            <a:r>
              <a:rPr lang="pt-BR" sz="1400" b="1" dirty="0" smtClean="0">
                <a:solidFill>
                  <a:schemeClr val="tx1"/>
                </a:solidFill>
                <a:effectLst/>
                <a:latin typeface="GHEA Grapalat" pitchFamily="50" charset="0"/>
                <a:cs typeface="Arial" panose="020B0604020202020204" pitchFamily="34" charset="0"/>
              </a:rPr>
              <a:t>ԱՆՎՏԱՆԳՈՒԹՅԱՆ ՄԱԿԱՐԴԱԿԻ </a:t>
            </a:r>
            <a:br>
              <a:rPr lang="pt-BR" sz="1400" b="1" dirty="0" smtClean="0">
                <a:solidFill>
                  <a:schemeClr val="tx1"/>
                </a:solidFill>
                <a:effectLst/>
                <a:latin typeface="GHEA Grapalat" pitchFamily="50" charset="0"/>
                <a:cs typeface="Arial" panose="020B0604020202020204" pitchFamily="34" charset="0"/>
              </a:rPr>
            </a:br>
            <a:r>
              <a:rPr lang="pt-BR" sz="1400" b="1" dirty="0" smtClean="0">
                <a:solidFill>
                  <a:schemeClr val="tx1"/>
                </a:solidFill>
                <a:effectLst/>
                <a:latin typeface="GHEA Grapalat" pitchFamily="50" charset="0"/>
                <a:cs typeface="Arial" panose="020B0604020202020204" pitchFamily="34" charset="0"/>
              </a:rPr>
              <a:t>ԲԱՐՁՐԱՑՄԱՆ</a:t>
            </a:r>
            <a:r>
              <a:rPr lang="hy-AM" sz="1400" b="1" dirty="0" smtClean="0">
                <a:solidFill>
                  <a:schemeClr val="tx1"/>
                </a:solidFill>
                <a:effectLst/>
                <a:latin typeface="GHEA Grapalat" pitchFamily="50" charset="0"/>
                <a:cs typeface="Arial" panose="020B0604020202020204" pitchFamily="34" charset="0"/>
              </a:rPr>
              <a:t> ԾՐԱԳԻՐ </a:t>
            </a:r>
            <a:r>
              <a:rPr lang="en-US" sz="1400" b="1" dirty="0" smtClean="0">
                <a:solidFill>
                  <a:schemeClr val="tx1"/>
                </a:solidFill>
                <a:effectLst/>
                <a:latin typeface="GHEA Grapalat" pitchFamily="50" charset="0"/>
                <a:cs typeface="Arial" panose="020B0604020202020204" pitchFamily="34" charset="0"/>
              </a:rPr>
              <a:t>(1189) </a:t>
            </a:r>
            <a:endParaRPr lang="en-US" sz="1400" b="1" dirty="0">
              <a:solidFill>
                <a:schemeClr val="tx1"/>
              </a:solidFill>
              <a:effectLst/>
              <a:latin typeface="GHEA Grapalat" pitchFamily="50" charset="0"/>
              <a:cs typeface="Arial" panose="020B0604020202020204" pitchFamily="34" charset="0"/>
            </a:endParaRPr>
          </a:p>
        </p:txBody>
      </p:sp>
    </p:spTree>
    <p:extLst>
      <p:ext uri="{BB962C8B-B14F-4D97-AF65-F5344CB8AC3E}">
        <p14:creationId xmlns:p14="http://schemas.microsoft.com/office/powerpoint/2010/main" val="389734489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0132" y="609600"/>
            <a:ext cx="8781393" cy="5638800"/>
          </a:xfrm>
        </p:spPr>
        <p:txBody>
          <a:bodyPr>
            <a:noAutofit/>
          </a:bodyPr>
          <a:lstStyle/>
          <a:p>
            <a:pPr marL="342900" indent="-342900" hangingPunct="0">
              <a:buFont typeface="+mj-lt"/>
              <a:buAutoNum type="arabicPeriod"/>
            </a:pPr>
            <a:r>
              <a:rPr lang="hy-AM" sz="1300" b="1" dirty="0" smtClean="0">
                <a:latin typeface="GHEA Grapalat" pitchFamily="50" charset="0"/>
              </a:rPr>
              <a:t>Դպրոցների </a:t>
            </a:r>
            <a:r>
              <a:rPr lang="hy-AM" sz="1300" b="1" dirty="0">
                <a:latin typeface="GHEA Grapalat" pitchFamily="50" charset="0"/>
              </a:rPr>
              <a:t>շենքերի սեյսմակայունության բարձրացում</a:t>
            </a:r>
            <a:r>
              <a:rPr lang="hy-AM" sz="1300" dirty="0">
                <a:latin typeface="GHEA Grapalat" pitchFamily="50" charset="0"/>
              </a:rPr>
              <a:t>. </a:t>
            </a:r>
            <a:r>
              <a:rPr lang="en-US" sz="1300" dirty="0" smtClean="0">
                <a:latin typeface="GHEA Grapalat" pitchFamily="50" charset="0"/>
              </a:rPr>
              <a:t>ՀՀ </a:t>
            </a:r>
            <a:r>
              <a:rPr lang="hy-AM" sz="1300" dirty="0" smtClean="0">
                <a:latin typeface="GHEA Grapalat" pitchFamily="50" charset="0"/>
              </a:rPr>
              <a:t>պետական </a:t>
            </a:r>
            <a:r>
              <a:rPr lang="hy-AM" sz="1300" dirty="0">
                <a:latin typeface="GHEA Grapalat" pitchFamily="50" charset="0"/>
              </a:rPr>
              <a:t>հանրակրթական դպրոցների սեյսմիկ անվտանգության բարելավման 2015-2030 թվականների ծրագ</a:t>
            </a:r>
            <a:r>
              <a:rPr lang="en-US" sz="1300" dirty="0" err="1">
                <a:latin typeface="GHEA Grapalat" pitchFamily="50" charset="0"/>
              </a:rPr>
              <a:t>րի</a:t>
            </a:r>
            <a:r>
              <a:rPr lang="hy-AM" sz="1300" dirty="0">
                <a:latin typeface="GHEA Grapalat" pitchFamily="50" charset="0"/>
              </a:rPr>
              <a:t> շրջանակում նախանշված առնվազն 46 գերակա դպրոցների շենքերի ամրացման և հիմնանորոգման աշխատանքներ </a:t>
            </a:r>
            <a:endParaRPr lang="en-US" sz="1300" b="1" dirty="0">
              <a:latin typeface="GHEA Grapalat" pitchFamily="50" charset="0"/>
            </a:endParaRPr>
          </a:p>
          <a:p>
            <a:pPr marL="342900" lvl="0" indent="-342900">
              <a:buFont typeface="+mj-lt"/>
              <a:buAutoNum type="arabicPeriod"/>
            </a:pPr>
            <a:r>
              <a:rPr lang="hy-AM" sz="1300" b="1" dirty="0">
                <a:latin typeface="GHEA Grapalat" pitchFamily="50" charset="0"/>
              </a:rPr>
              <a:t>Սեյսմիկ աղետների պատրաստվածության և արձագանքման կարողությունների հզորացում</a:t>
            </a:r>
            <a:r>
              <a:rPr lang="hy-AM" sz="1300" dirty="0">
                <a:latin typeface="GHEA Grapalat" pitchFamily="50" charset="0"/>
              </a:rPr>
              <a:t>. </a:t>
            </a:r>
            <a:endParaRPr lang="en-US" sz="1300" dirty="0" smtClean="0">
              <a:latin typeface="GHEA Grapalat" pitchFamily="50" charset="0"/>
            </a:endParaRPr>
          </a:p>
          <a:p>
            <a:pPr lvl="1">
              <a:buFont typeface="Courier New" panose="02070309020205020404" pitchFamily="49" charset="0"/>
              <a:buChar char="o"/>
            </a:pPr>
            <a:r>
              <a:rPr lang="hy-AM" sz="1300" dirty="0" smtClean="0">
                <a:latin typeface="GHEA Grapalat" pitchFamily="50" charset="0"/>
              </a:rPr>
              <a:t>արտակարգ </a:t>
            </a:r>
            <a:r>
              <a:rPr lang="hy-AM" sz="1300" dirty="0">
                <a:latin typeface="GHEA Grapalat" pitchFamily="50" charset="0"/>
              </a:rPr>
              <a:t>իրավիճակներին արձագանքման գործողությունների ծրագիր </a:t>
            </a:r>
            <a:r>
              <a:rPr lang="en-US" sz="1300" dirty="0" err="1" smtClean="0">
                <a:latin typeface="GHEA Grapalat" pitchFamily="50" charset="0"/>
              </a:rPr>
              <a:t>բոլոր</a:t>
            </a:r>
            <a:r>
              <a:rPr lang="en-US" sz="1300" dirty="0" smtClean="0">
                <a:latin typeface="GHEA Grapalat" pitchFamily="50" charset="0"/>
              </a:rPr>
              <a:t> </a:t>
            </a:r>
            <a:r>
              <a:rPr lang="hy-AM" sz="1300" dirty="0" smtClean="0">
                <a:latin typeface="GHEA Grapalat" pitchFamily="50" charset="0"/>
              </a:rPr>
              <a:t>դպրոց</a:t>
            </a:r>
            <a:r>
              <a:rPr lang="en-US" sz="1300" dirty="0" err="1" smtClean="0">
                <a:latin typeface="GHEA Grapalat" pitchFamily="50" charset="0"/>
              </a:rPr>
              <a:t>ներ</a:t>
            </a:r>
            <a:r>
              <a:rPr lang="hy-AM" sz="1300" dirty="0" smtClean="0">
                <a:latin typeface="GHEA Grapalat" pitchFamily="50" charset="0"/>
              </a:rPr>
              <a:t>ի համար</a:t>
            </a:r>
            <a:r>
              <a:rPr lang="en-US" sz="1300" dirty="0" smtClean="0">
                <a:latin typeface="GHEA Grapalat" pitchFamily="50" charset="0"/>
              </a:rPr>
              <a:t>.</a:t>
            </a:r>
            <a:r>
              <a:rPr lang="hy-AM" sz="1300" dirty="0" smtClean="0">
                <a:latin typeface="GHEA Grapalat" pitchFamily="50" charset="0"/>
              </a:rPr>
              <a:t> </a:t>
            </a:r>
            <a:endParaRPr lang="en-US" sz="1300" dirty="0" smtClean="0">
              <a:latin typeface="GHEA Grapalat" pitchFamily="50" charset="0"/>
            </a:endParaRPr>
          </a:p>
          <a:p>
            <a:pPr lvl="1">
              <a:buFont typeface="Courier New" panose="02070309020205020404" pitchFamily="49" charset="0"/>
              <a:buChar char="o"/>
            </a:pPr>
            <a:r>
              <a:rPr lang="hy-AM" sz="1300" dirty="0" smtClean="0">
                <a:latin typeface="GHEA Grapalat" pitchFamily="50" charset="0"/>
              </a:rPr>
              <a:t>Իրազեկման </a:t>
            </a:r>
            <a:r>
              <a:rPr lang="hy-AM" sz="1300" dirty="0">
                <a:latin typeface="GHEA Grapalat" pitchFamily="50" charset="0"/>
              </a:rPr>
              <a:t>քարոզարշավներ </a:t>
            </a:r>
            <a:r>
              <a:rPr lang="hy-AM" sz="1300" dirty="0" smtClean="0">
                <a:latin typeface="GHEA Grapalat" pitchFamily="50" charset="0"/>
              </a:rPr>
              <a:t>առնվազն </a:t>
            </a:r>
            <a:r>
              <a:rPr lang="hy-AM" sz="1300" dirty="0">
                <a:latin typeface="GHEA Grapalat" pitchFamily="50" charset="0"/>
              </a:rPr>
              <a:t>46 դպրոցների հարևանությամբ գտնվող համայնքների </a:t>
            </a:r>
            <a:r>
              <a:rPr lang="hy-AM" sz="1300" dirty="0" smtClean="0">
                <a:latin typeface="GHEA Grapalat" pitchFamily="50" charset="0"/>
              </a:rPr>
              <a:t>համար</a:t>
            </a:r>
            <a:r>
              <a:rPr lang="en-US" sz="1300" dirty="0" smtClean="0">
                <a:latin typeface="GHEA Grapalat" pitchFamily="50" charset="0"/>
              </a:rPr>
              <a:t>.</a:t>
            </a:r>
            <a:r>
              <a:rPr lang="hy-AM" sz="1300" dirty="0" smtClean="0">
                <a:latin typeface="GHEA Grapalat" pitchFamily="50" charset="0"/>
              </a:rPr>
              <a:t> </a:t>
            </a:r>
            <a:endParaRPr lang="en-US" sz="1300" dirty="0" smtClean="0">
              <a:latin typeface="GHEA Grapalat" pitchFamily="50" charset="0"/>
            </a:endParaRPr>
          </a:p>
          <a:p>
            <a:pPr lvl="1">
              <a:buFont typeface="Courier New" panose="02070309020205020404" pitchFamily="49" charset="0"/>
              <a:buChar char="o"/>
            </a:pPr>
            <a:r>
              <a:rPr lang="en-US" sz="1300" dirty="0" smtClean="0">
                <a:latin typeface="GHEA Grapalat" pitchFamily="50" charset="0"/>
              </a:rPr>
              <a:t>Մ</a:t>
            </a:r>
            <a:r>
              <a:rPr lang="hy-AM" sz="1300" dirty="0" smtClean="0">
                <a:latin typeface="GHEA Grapalat" pitchFamily="50" charset="0"/>
              </a:rPr>
              <a:t>ասնագիտական </a:t>
            </a:r>
            <a:r>
              <a:rPr lang="hy-AM" sz="1300" dirty="0">
                <a:latin typeface="GHEA Grapalat" pitchFamily="50" charset="0"/>
              </a:rPr>
              <a:t>վերապատրաստման դասընթացներ առնվազն 100 շինարարական աշխատանքների կառավարիչների և աշխատողների համար՝ նրանց սեյսմիկ ամրացման շինարարական տեխնոլոգիաները, տեխնիկաները և հմտությունները բարելավելու </a:t>
            </a:r>
            <a:r>
              <a:rPr lang="hy-AM" sz="1300" dirty="0" smtClean="0">
                <a:latin typeface="GHEA Grapalat" pitchFamily="50" charset="0"/>
              </a:rPr>
              <a:t>նպատակով</a:t>
            </a:r>
            <a:r>
              <a:rPr lang="en-US" sz="1300" dirty="0" smtClean="0">
                <a:latin typeface="GHEA Grapalat" pitchFamily="50" charset="0"/>
              </a:rPr>
              <a:t>.</a:t>
            </a:r>
          </a:p>
          <a:p>
            <a:pPr lvl="1">
              <a:buFont typeface="Courier New" panose="02070309020205020404" pitchFamily="49" charset="0"/>
              <a:buChar char="o"/>
            </a:pPr>
            <a:r>
              <a:rPr lang="en-US" sz="1300" dirty="0">
                <a:latin typeface="GHEA Grapalat" pitchFamily="50" charset="0"/>
              </a:rPr>
              <a:t>Ս</a:t>
            </a:r>
            <a:r>
              <a:rPr lang="hy-AM" sz="1300" dirty="0" smtClean="0">
                <a:latin typeface="GHEA Grapalat" pitchFamily="50" charset="0"/>
              </a:rPr>
              <a:t>արքավորումներ սեյսմիկ </a:t>
            </a:r>
            <a:r>
              <a:rPr lang="hy-AM" sz="1300" dirty="0">
                <a:latin typeface="GHEA Grapalat" pitchFamily="50" charset="0"/>
              </a:rPr>
              <a:t>մոնիտորինգի 15 համալիր դիտակետերը արդիականացնելու </a:t>
            </a:r>
            <a:r>
              <a:rPr lang="hy-AM" sz="1300" dirty="0" smtClean="0">
                <a:latin typeface="GHEA Grapalat" pitchFamily="50" charset="0"/>
              </a:rPr>
              <a:t>նպատակով</a:t>
            </a:r>
            <a:r>
              <a:rPr lang="en-US" sz="1300" dirty="0" smtClean="0">
                <a:latin typeface="GHEA Grapalat" pitchFamily="50" charset="0"/>
              </a:rPr>
              <a:t>.</a:t>
            </a:r>
            <a:r>
              <a:rPr lang="hy-AM" sz="1300" dirty="0" smtClean="0">
                <a:latin typeface="GHEA Grapalat" pitchFamily="50" charset="0"/>
              </a:rPr>
              <a:t> </a:t>
            </a:r>
            <a:endParaRPr lang="en-US" sz="1300" dirty="0" smtClean="0">
              <a:latin typeface="GHEA Grapalat" pitchFamily="50" charset="0"/>
            </a:endParaRPr>
          </a:p>
          <a:p>
            <a:pPr lvl="1">
              <a:buFont typeface="Courier New" panose="02070309020205020404" pitchFamily="49" charset="0"/>
              <a:buChar char="o"/>
            </a:pPr>
            <a:r>
              <a:rPr lang="hy-AM" sz="1300" dirty="0" smtClean="0">
                <a:latin typeface="GHEA Grapalat" pitchFamily="50" charset="0"/>
              </a:rPr>
              <a:t>Սեյսմիկ </a:t>
            </a:r>
            <a:r>
              <a:rPr lang="hy-AM" sz="1300" dirty="0">
                <a:latin typeface="GHEA Grapalat" pitchFamily="50" charset="0"/>
              </a:rPr>
              <a:t>դիտակայանների առնվազն 45 </a:t>
            </a:r>
            <a:r>
              <a:rPr lang="hy-AM" sz="1300" dirty="0" smtClean="0">
                <a:latin typeface="GHEA Grapalat" pitchFamily="50" charset="0"/>
              </a:rPr>
              <a:t>աշխատակիցներ</a:t>
            </a:r>
            <a:r>
              <a:rPr lang="en-US" sz="1300" dirty="0" smtClean="0">
                <a:latin typeface="GHEA Grapalat" pitchFamily="50" charset="0"/>
              </a:rPr>
              <a:t>ի</a:t>
            </a:r>
            <a:r>
              <a:rPr lang="hy-AM" sz="1300" dirty="0" smtClean="0">
                <a:latin typeface="GHEA Grapalat" pitchFamily="50" charset="0"/>
              </a:rPr>
              <a:t> վերապատրաստ</a:t>
            </a:r>
            <a:r>
              <a:rPr lang="en-US" sz="1300" dirty="0" err="1" smtClean="0">
                <a:latin typeface="GHEA Grapalat" pitchFamily="50" charset="0"/>
              </a:rPr>
              <a:t>ում</a:t>
            </a:r>
            <a:r>
              <a:rPr lang="en-US" sz="1300" dirty="0" smtClean="0">
                <a:latin typeface="GHEA Grapalat" pitchFamily="50" charset="0"/>
              </a:rPr>
              <a:t>.</a:t>
            </a:r>
            <a:endParaRPr lang="en-US" sz="1300" dirty="0">
              <a:latin typeface="GHEA Grapalat" pitchFamily="50" charset="0"/>
            </a:endParaRPr>
          </a:p>
          <a:p>
            <a:pPr marL="342900" indent="-342900">
              <a:buFont typeface="+mj-lt"/>
              <a:buAutoNum type="arabicPeriod"/>
            </a:pPr>
            <a:r>
              <a:rPr lang="hy-AM" sz="1300" b="1" dirty="0">
                <a:latin typeface="GHEA Grapalat" pitchFamily="50" charset="0"/>
              </a:rPr>
              <a:t>Սեյսմիկ աղետների ռիսկերի կառավարման և նվազեցման օժանդակող քաղաքականության և համակարգերի բարելավում. </a:t>
            </a:r>
            <a:endParaRPr lang="en-US" sz="1300" b="1" dirty="0">
              <a:latin typeface="GHEA Grapalat" pitchFamily="50" charset="0"/>
            </a:endParaRPr>
          </a:p>
          <a:p>
            <a:pPr lvl="1">
              <a:buFont typeface="Courier New" panose="02070309020205020404" pitchFamily="49" charset="0"/>
              <a:buChar char="o"/>
            </a:pPr>
            <a:r>
              <a:rPr lang="hy-AM" sz="1300" dirty="0">
                <a:latin typeface="GHEA Grapalat" pitchFamily="50" charset="0"/>
              </a:rPr>
              <a:t>շինարարական ստանդարտների </a:t>
            </a:r>
            <a:r>
              <a:rPr lang="hy-AM" sz="1300" dirty="0" smtClean="0">
                <a:latin typeface="GHEA Grapalat" pitchFamily="50" charset="0"/>
              </a:rPr>
              <a:t>վերանայ</a:t>
            </a:r>
            <a:r>
              <a:rPr lang="en-US" sz="1300" dirty="0" err="1" smtClean="0">
                <a:latin typeface="GHEA Grapalat" pitchFamily="50" charset="0"/>
              </a:rPr>
              <a:t>ում</a:t>
            </a:r>
            <a:r>
              <a:rPr lang="hy-AM" sz="1300" dirty="0" smtClean="0">
                <a:latin typeface="GHEA Grapalat" pitchFamily="50" charset="0"/>
              </a:rPr>
              <a:t> </a:t>
            </a:r>
            <a:r>
              <a:rPr lang="hy-AM" sz="1300" dirty="0">
                <a:latin typeface="GHEA Grapalat" pitchFamily="50" charset="0"/>
              </a:rPr>
              <a:t>և </a:t>
            </a:r>
            <a:r>
              <a:rPr lang="hy-AM" sz="1300" dirty="0" smtClean="0">
                <a:latin typeface="GHEA Grapalat" pitchFamily="50" charset="0"/>
              </a:rPr>
              <a:t>թարմաց</a:t>
            </a:r>
            <a:r>
              <a:rPr lang="en-US" sz="1300" dirty="0" err="1" smtClean="0">
                <a:latin typeface="GHEA Grapalat" pitchFamily="50" charset="0"/>
              </a:rPr>
              <a:t>ում</a:t>
            </a:r>
            <a:r>
              <a:rPr lang="hy-AM" sz="1300" dirty="0" smtClean="0">
                <a:latin typeface="GHEA Grapalat" pitchFamily="50" charset="0"/>
              </a:rPr>
              <a:t>՝ </a:t>
            </a:r>
            <a:r>
              <a:rPr lang="hy-AM" sz="1300" dirty="0">
                <a:latin typeface="GHEA Grapalat" pitchFamily="50" charset="0"/>
              </a:rPr>
              <a:t>դրանք սեյսմիկ անվտանգության միջազգային ստանդարտներին համապատասխանեցնելու նպատակով, </a:t>
            </a:r>
            <a:endParaRPr lang="en-US" sz="1300" dirty="0" smtClean="0">
              <a:latin typeface="GHEA Grapalat" pitchFamily="50" charset="0"/>
            </a:endParaRPr>
          </a:p>
          <a:p>
            <a:pPr lvl="1">
              <a:buFont typeface="Courier New" panose="02070309020205020404" pitchFamily="49" charset="0"/>
              <a:buChar char="o"/>
            </a:pPr>
            <a:r>
              <a:rPr lang="hy-AM" sz="1300" dirty="0" smtClean="0">
                <a:latin typeface="GHEA Grapalat" pitchFamily="50" charset="0"/>
              </a:rPr>
              <a:t>միջազգային </a:t>
            </a:r>
            <a:r>
              <a:rPr lang="hy-AM" sz="1300" dirty="0">
                <a:latin typeface="GHEA Grapalat" pitchFamily="50" charset="0"/>
              </a:rPr>
              <a:t>լավագույն փորձին համահունչ դպրոցների շենքերի ամրացման, արդիականացման ուղեցույցների </a:t>
            </a:r>
            <a:r>
              <a:rPr lang="hy-AM" sz="1300" dirty="0" smtClean="0">
                <a:latin typeface="GHEA Grapalat" pitchFamily="50" charset="0"/>
              </a:rPr>
              <a:t>մշակ</a:t>
            </a:r>
            <a:r>
              <a:rPr lang="en-US" sz="1300" dirty="0" err="1" smtClean="0">
                <a:latin typeface="GHEA Grapalat" pitchFamily="50" charset="0"/>
              </a:rPr>
              <a:t>ում</a:t>
            </a:r>
            <a:r>
              <a:rPr lang="hy-AM" sz="1300" dirty="0" smtClean="0">
                <a:latin typeface="GHEA Grapalat" pitchFamily="50" charset="0"/>
              </a:rPr>
              <a:t>,</a:t>
            </a:r>
            <a:endParaRPr lang="en-US" sz="1300" dirty="0" smtClean="0">
              <a:latin typeface="GHEA Grapalat" pitchFamily="50" charset="0"/>
            </a:endParaRPr>
          </a:p>
          <a:p>
            <a:pPr lvl="1">
              <a:buFont typeface="Courier New" panose="02070309020205020404" pitchFamily="49" charset="0"/>
              <a:buChar char="o"/>
            </a:pPr>
            <a:r>
              <a:rPr lang="en-US" sz="1300" dirty="0" err="1" smtClean="0">
                <a:latin typeface="GHEA Grapalat" pitchFamily="50" charset="0"/>
              </a:rPr>
              <a:t>սե</a:t>
            </a:r>
            <a:r>
              <a:rPr lang="hy-AM" sz="1300" dirty="0" smtClean="0">
                <a:latin typeface="GHEA Grapalat" pitchFamily="50" charset="0"/>
              </a:rPr>
              <a:t>յսմիկ </a:t>
            </a:r>
            <a:r>
              <a:rPr lang="hy-AM" sz="1300" dirty="0">
                <a:latin typeface="GHEA Grapalat" pitchFamily="50" charset="0"/>
              </a:rPr>
              <a:t>վտանգի հավանականային գնահատմամբ նոր քարտեզի </a:t>
            </a:r>
            <a:r>
              <a:rPr lang="hy-AM" sz="1300" dirty="0" smtClean="0">
                <a:latin typeface="GHEA Grapalat" pitchFamily="50" charset="0"/>
              </a:rPr>
              <a:t>կազմ</a:t>
            </a:r>
            <a:r>
              <a:rPr lang="en-US" sz="1300" dirty="0" err="1" smtClean="0">
                <a:latin typeface="GHEA Grapalat" pitchFamily="50" charset="0"/>
              </a:rPr>
              <a:t>ում</a:t>
            </a:r>
            <a:r>
              <a:rPr lang="hy-AM" sz="1300" dirty="0" smtClean="0">
                <a:latin typeface="GHEA Grapalat" pitchFamily="50" charset="0"/>
              </a:rPr>
              <a:t>:</a:t>
            </a:r>
            <a:endParaRPr lang="en-US" sz="1300" dirty="0">
              <a:latin typeface="GHEA Grapalat" pitchFamily="50" charset="0"/>
            </a:endParaRPr>
          </a:p>
          <a:p>
            <a:pPr marL="342900" lvl="0" indent="-342900">
              <a:buFont typeface="+mj-lt"/>
              <a:buAutoNum type="arabicPeriod"/>
            </a:pPr>
            <a:r>
              <a:rPr lang="hy-AM" sz="1300" b="1" dirty="0">
                <a:latin typeface="GHEA Grapalat" pitchFamily="50" charset="0"/>
              </a:rPr>
              <a:t>Սեյսմիկ անվտանգության ներդրումային ծրագրի կատարման և իրականացման գործում կարողությունների զարգացում. </a:t>
            </a:r>
            <a:endParaRPr lang="en-US" sz="1300" b="1" dirty="0">
              <a:latin typeface="GHEA Grapalat" pitchFamily="50" charset="0"/>
            </a:endParaRPr>
          </a:p>
          <a:p>
            <a:pPr lvl="1">
              <a:buFont typeface="Courier New" panose="02070309020205020404" pitchFamily="49" charset="0"/>
              <a:buChar char="o"/>
            </a:pPr>
            <a:r>
              <a:rPr lang="hy-AM" sz="1300" dirty="0">
                <a:latin typeface="GHEA Grapalat" pitchFamily="50" charset="0"/>
              </a:rPr>
              <a:t>ՀՏԶՀ</a:t>
            </a:r>
            <a:r>
              <a:rPr lang="en-US" sz="1300" dirty="0">
                <a:latin typeface="GHEA Grapalat" pitchFamily="50" charset="0"/>
              </a:rPr>
              <a:t>-ի</a:t>
            </a:r>
            <a:r>
              <a:rPr lang="hy-AM" sz="1300" dirty="0">
                <a:latin typeface="GHEA Grapalat" pitchFamily="50" charset="0"/>
              </a:rPr>
              <a:t> </a:t>
            </a:r>
            <a:r>
              <a:rPr lang="hy-AM" sz="1300" dirty="0" smtClean="0">
                <a:latin typeface="GHEA Grapalat" pitchFamily="50" charset="0"/>
              </a:rPr>
              <a:t>կառուցվածքային </a:t>
            </a:r>
            <a:r>
              <a:rPr lang="hy-AM" sz="1300" dirty="0">
                <a:latin typeface="GHEA Grapalat" pitchFamily="50" charset="0"/>
              </a:rPr>
              <a:t>հզորացում ծրագրի արդյունավետ իրականացման մասով, </a:t>
            </a:r>
            <a:r>
              <a:rPr lang="hy-AM" sz="1300" dirty="0" smtClean="0">
                <a:latin typeface="GHEA Grapalat" pitchFamily="50" charset="0"/>
              </a:rPr>
              <a:t>նոր աշխատակիցներ</a:t>
            </a:r>
            <a:r>
              <a:rPr lang="en-US" sz="1300" dirty="0" smtClean="0">
                <a:latin typeface="GHEA Grapalat" pitchFamily="50" charset="0"/>
              </a:rPr>
              <a:t>ի </a:t>
            </a:r>
            <a:r>
              <a:rPr lang="en-US" sz="1300" dirty="0" err="1" smtClean="0">
                <a:latin typeface="GHEA Grapalat" pitchFamily="50" charset="0"/>
              </a:rPr>
              <a:t>ներգրավում</a:t>
            </a:r>
            <a:r>
              <a:rPr lang="hy-AM" sz="1300" dirty="0" smtClean="0">
                <a:latin typeface="GHEA Grapalat" pitchFamily="50" charset="0"/>
              </a:rPr>
              <a:t>, ծրագրի </a:t>
            </a:r>
            <a:r>
              <a:rPr lang="hy-AM" sz="1300" dirty="0">
                <a:latin typeface="GHEA Grapalat" pitchFamily="50" charset="0"/>
              </a:rPr>
              <a:t>իրականացման և կառավարման համար անհրաժեշտ </a:t>
            </a:r>
            <a:r>
              <a:rPr lang="hy-AM" sz="1300" dirty="0" smtClean="0">
                <a:latin typeface="GHEA Grapalat" pitchFamily="50" charset="0"/>
              </a:rPr>
              <a:t>համակարգեր</a:t>
            </a:r>
            <a:r>
              <a:rPr lang="en-US" sz="1300" dirty="0" smtClean="0">
                <a:latin typeface="GHEA Grapalat" pitchFamily="50" charset="0"/>
              </a:rPr>
              <a:t>ի</a:t>
            </a:r>
            <a:r>
              <a:rPr lang="hy-AM" sz="1300" dirty="0" smtClean="0">
                <a:latin typeface="GHEA Grapalat" pitchFamily="50" charset="0"/>
              </a:rPr>
              <a:t> </a:t>
            </a:r>
            <a:r>
              <a:rPr lang="hy-AM" sz="1300" dirty="0">
                <a:latin typeface="GHEA Grapalat" pitchFamily="50" charset="0"/>
              </a:rPr>
              <a:t>և </a:t>
            </a:r>
            <a:r>
              <a:rPr lang="hy-AM" sz="1300" dirty="0" smtClean="0">
                <a:latin typeface="GHEA Grapalat" pitchFamily="50" charset="0"/>
              </a:rPr>
              <a:t>հաշվետվություններ</a:t>
            </a:r>
            <a:r>
              <a:rPr lang="en-US" sz="1300" dirty="0" smtClean="0">
                <a:latin typeface="GHEA Grapalat" pitchFamily="50" charset="0"/>
              </a:rPr>
              <a:t>ի </a:t>
            </a:r>
            <a:r>
              <a:rPr lang="hy-AM" sz="1300" dirty="0" smtClean="0">
                <a:latin typeface="GHEA Grapalat" pitchFamily="50" charset="0"/>
              </a:rPr>
              <a:t>մշակ</a:t>
            </a:r>
            <a:r>
              <a:rPr lang="en-US" sz="1300" dirty="0" err="1" smtClean="0">
                <a:latin typeface="GHEA Grapalat" pitchFamily="50" charset="0"/>
              </a:rPr>
              <a:t>ում</a:t>
            </a:r>
            <a:r>
              <a:rPr lang="hy-AM" sz="1300" dirty="0" smtClean="0">
                <a:latin typeface="GHEA Grapalat" pitchFamily="50" charset="0"/>
              </a:rPr>
              <a:t> </a:t>
            </a:r>
            <a:r>
              <a:rPr lang="hy-AM" sz="1300" dirty="0">
                <a:latin typeface="GHEA Grapalat" pitchFamily="50" charset="0"/>
              </a:rPr>
              <a:t>և </a:t>
            </a:r>
            <a:r>
              <a:rPr lang="hy-AM" sz="1300" dirty="0" smtClean="0">
                <a:latin typeface="GHEA Grapalat" pitchFamily="50" charset="0"/>
              </a:rPr>
              <a:t>բարելավ</a:t>
            </a:r>
            <a:r>
              <a:rPr lang="en-US" sz="1300" dirty="0" err="1" smtClean="0">
                <a:latin typeface="GHEA Grapalat" pitchFamily="50" charset="0"/>
              </a:rPr>
              <a:t>ում</a:t>
            </a:r>
            <a:r>
              <a:rPr lang="en-US" sz="1300" dirty="0" smtClean="0">
                <a:latin typeface="GHEA Grapalat" pitchFamily="50" charset="0"/>
              </a:rPr>
              <a:t>, առնվազն </a:t>
            </a:r>
            <a:r>
              <a:rPr lang="hy-AM" sz="1300" dirty="0" smtClean="0">
                <a:latin typeface="GHEA Grapalat" pitchFamily="50" charset="0"/>
              </a:rPr>
              <a:t>30 </a:t>
            </a:r>
            <a:r>
              <a:rPr lang="hy-AM" sz="1300" dirty="0">
                <a:latin typeface="GHEA Grapalat" pitchFamily="50" charset="0"/>
              </a:rPr>
              <a:t>աշխատակիցների </a:t>
            </a:r>
            <a:r>
              <a:rPr lang="en-US" sz="1300" dirty="0" smtClean="0">
                <a:latin typeface="GHEA Grapalat" pitchFamily="50" charset="0"/>
              </a:rPr>
              <a:t>վերապատրաստում</a:t>
            </a:r>
            <a:r>
              <a:rPr lang="hy-AM" sz="1300" dirty="0" smtClean="0">
                <a:latin typeface="GHEA Grapalat" pitchFamily="50" charset="0"/>
              </a:rPr>
              <a:t>։</a:t>
            </a:r>
            <a:endParaRPr lang="en-US" sz="1300" dirty="0">
              <a:latin typeface="GHEA Grapalat" pitchFamily="50"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a:xfrm>
            <a:off x="8534400" y="6407944"/>
            <a:ext cx="478632" cy="365125"/>
          </a:xfrm>
        </p:spPr>
        <p:txBody>
          <a:bodyPr/>
          <a:lstStyle/>
          <a:p>
            <a:fld id="{030B7EF0-EE9E-4962-B5F4-8354B15D9BA2}" type="slidenum">
              <a:rPr lang="en-US" smtClean="0"/>
              <a:t>133</a:t>
            </a:fld>
            <a:endParaRPr lang="en-US" dirty="0"/>
          </a:p>
        </p:txBody>
      </p:sp>
      <p:sp>
        <p:nvSpPr>
          <p:cNvPr id="2" name="Заголовок 1"/>
          <p:cNvSpPr>
            <a:spLocks noGrp="1"/>
          </p:cNvSpPr>
          <p:nvPr>
            <p:ph type="title"/>
          </p:nvPr>
        </p:nvSpPr>
        <p:spPr>
          <a:xfrm>
            <a:off x="457200" y="152400"/>
            <a:ext cx="8050267" cy="533400"/>
          </a:xfrm>
        </p:spPr>
        <p:txBody>
          <a:bodyPr>
            <a:noAutofit/>
          </a:bodyPr>
          <a:lstStyle/>
          <a:p>
            <a:pPr algn="ctr"/>
            <a:r>
              <a:rPr lang="hy-AM" sz="1400" b="0" dirty="0" smtClean="0">
                <a:solidFill>
                  <a:schemeClr val="tx1"/>
                </a:solidFill>
                <a:effectLst/>
                <a:latin typeface="GHEA Grapalat" pitchFamily="50" charset="0"/>
                <a:cs typeface="Arial" panose="020B0604020202020204" pitchFamily="34" charset="0"/>
              </a:rPr>
              <a:t>Ս</a:t>
            </a:r>
            <a:r>
              <a:rPr lang="en-US" sz="1400" b="0" dirty="0" smtClean="0">
                <a:solidFill>
                  <a:schemeClr val="tx1"/>
                </a:solidFill>
                <a:effectLst/>
                <a:latin typeface="GHEA Grapalat" pitchFamily="50" charset="0"/>
                <a:cs typeface="Arial" panose="020B0604020202020204" pitchFamily="34" charset="0"/>
              </a:rPr>
              <a:t>ԱԲ</a:t>
            </a:r>
            <a:r>
              <a:rPr lang="hy-AM" sz="1400" b="0" dirty="0" smtClean="0">
                <a:solidFill>
                  <a:schemeClr val="tx1"/>
                </a:solidFill>
                <a:effectLst/>
                <a:latin typeface="GHEA Grapalat" pitchFamily="50" charset="0"/>
                <a:cs typeface="Arial" panose="020B0604020202020204" pitchFamily="34" charset="0"/>
              </a:rPr>
              <a:t> ԾՐԱԳ</a:t>
            </a:r>
            <a:r>
              <a:rPr lang="en-US" sz="1400" b="0" dirty="0" smtClean="0">
                <a:solidFill>
                  <a:schemeClr val="tx1"/>
                </a:solidFill>
                <a:effectLst/>
                <a:latin typeface="GHEA Grapalat" pitchFamily="50" charset="0"/>
                <a:cs typeface="Arial" panose="020B0604020202020204" pitchFamily="34" charset="0"/>
              </a:rPr>
              <a:t>ՐԻ Ա</a:t>
            </a:r>
            <a:r>
              <a:rPr lang="hy-AM" sz="1400" b="0" dirty="0" smtClean="0">
                <a:solidFill>
                  <a:schemeClr val="tx1"/>
                </a:solidFill>
                <a:effectLst/>
                <a:latin typeface="GHEA Grapalat" pitchFamily="50" charset="0"/>
                <a:cs typeface="Arial" panose="020B0604020202020204" pitchFamily="34" charset="0"/>
              </a:rPr>
              <a:t>ԿՆԿԱԼՎՈՂ ԱՐԴՅՈՒՆՔ</a:t>
            </a:r>
            <a:r>
              <a:rPr lang="en-US" sz="1400" b="0" dirty="0" smtClean="0">
                <a:solidFill>
                  <a:schemeClr val="tx1"/>
                </a:solidFill>
                <a:effectLst/>
                <a:latin typeface="GHEA Grapalat" pitchFamily="50" charset="0"/>
                <a:cs typeface="Arial" panose="020B0604020202020204" pitchFamily="34" charset="0"/>
              </a:rPr>
              <a:t>ՆԵՐԸ</a:t>
            </a:r>
            <a:endParaRPr lang="en-US" sz="1400" b="0" dirty="0">
              <a:solidFill>
                <a:schemeClr val="tx1"/>
              </a:solidFill>
              <a:effectLst/>
              <a:latin typeface="GHEA Grapalat" pitchFamily="50" charset="0"/>
              <a:cs typeface="Arial" panose="020B0604020202020204" pitchFamily="34" charset="0"/>
            </a:endParaRPr>
          </a:p>
        </p:txBody>
      </p:sp>
    </p:spTree>
    <p:extLst>
      <p:ext uri="{BB962C8B-B14F-4D97-AF65-F5344CB8AC3E}">
        <p14:creationId xmlns:p14="http://schemas.microsoft.com/office/powerpoint/2010/main" val="88360627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1000" y="209551"/>
            <a:ext cx="8338458" cy="400049"/>
          </a:xfrm>
        </p:spPr>
        <p:txBody>
          <a:bodyPr vert="horz" lIns="91440" tIns="45720" rIns="91440" bIns="45720" rtlCol="0" anchor="ctr">
            <a:normAutofit/>
          </a:bodyPr>
          <a:lstStyle/>
          <a:p>
            <a:pPr algn="l"/>
            <a:r>
              <a:rPr lang="en-US" sz="1600" b="1" dirty="0" smtClean="0">
                <a:solidFill>
                  <a:schemeClr val="tx1"/>
                </a:solidFill>
                <a:effectLst/>
                <a:latin typeface="GHEA Grapalat" pitchFamily="50" charset="0"/>
                <a:cs typeface="Arial" panose="020B0604020202020204" pitchFamily="34" charset="0"/>
              </a:rPr>
              <a:t>ՍԱԲ ԾՐԱԳՐԻ ՖԻՆԱՆՍԱԿԱՆ և ՈՉ ՖԻՆԱՆՍԱԿԱՆ ՑՈՒՑԱՆԻՇՆԵՐԸ</a:t>
            </a:r>
            <a:endParaRPr lang="en-US" sz="2000" b="1" i="1" dirty="0">
              <a:solidFill>
                <a:schemeClr val="tx1"/>
              </a:solidFill>
              <a:effectLst/>
              <a:latin typeface="GHEA Grapalat" pitchFamily="50" charset="0"/>
              <a:cs typeface="Arial" panose="020B0604020202020204" pitchFamily="34" charset="0"/>
            </a:endParaRPr>
          </a:p>
        </p:txBody>
      </p:sp>
      <p:sp>
        <p:nvSpPr>
          <p:cNvPr id="3" name="Подзаголовок 2"/>
          <p:cNvSpPr>
            <a:spLocks noGrp="1"/>
          </p:cNvSpPr>
          <p:nvPr>
            <p:ph type="subTitle" idx="1"/>
          </p:nvPr>
        </p:nvSpPr>
        <p:spPr>
          <a:xfrm>
            <a:off x="228600" y="1018189"/>
            <a:ext cx="8426669" cy="4691700"/>
          </a:xfrm>
        </p:spPr>
        <p:txBody>
          <a:bodyPr>
            <a:noAutofit/>
          </a:bodyPr>
          <a:lstStyle/>
          <a:p>
            <a:pPr algn="just"/>
            <a:r>
              <a:rPr lang="en-US" sz="2800" b="1" dirty="0">
                <a:solidFill>
                  <a:schemeClr val="accent6">
                    <a:lumMod val="75000"/>
                  </a:schemeClr>
                </a:solidFill>
                <a:latin typeface="Arial" panose="020B0604020202020204" pitchFamily="34" charset="0"/>
                <a:cs typeface="Arial" panose="020B0604020202020204" pitchFamily="34" charset="0"/>
              </a:rPr>
              <a:t>		</a:t>
            </a:r>
            <a:endParaRPr lang="en-US" sz="1800" b="1" dirty="0">
              <a:latin typeface="Arial" panose="020B0604020202020204" pitchFamily="34" charset="0"/>
              <a:cs typeface="Arial" panose="020B0604020202020204" pitchFamily="34" charset="0"/>
            </a:endParaRPr>
          </a:p>
          <a:p>
            <a:pPr algn="just">
              <a:lnSpc>
                <a:spcPct val="170000"/>
              </a:lnSpc>
            </a:pPr>
            <a:r>
              <a:rPr lang="en-US" sz="2800" b="1" dirty="0">
                <a:solidFill>
                  <a:schemeClr val="accent6">
                    <a:lumMod val="75000"/>
                  </a:schemeClr>
                </a:solidFill>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450038290"/>
              </p:ext>
            </p:extLst>
          </p:nvPr>
        </p:nvGraphicFramePr>
        <p:xfrm>
          <a:off x="381000" y="615310"/>
          <a:ext cx="8424041" cy="6002594"/>
        </p:xfrm>
        <a:graphic>
          <a:graphicData uri="http://schemas.openxmlformats.org/drawingml/2006/table">
            <a:tbl>
              <a:tblPr firstRow="1" bandRow="1">
                <a:tableStyleId>{5C22544A-7EE6-4342-B048-85BDC9FD1C3A}</a:tableStyleId>
              </a:tblPr>
              <a:tblGrid>
                <a:gridCol w="6327228">
                  <a:extLst>
                    <a:ext uri="{9D8B030D-6E8A-4147-A177-3AD203B41FA5}">
                      <a16:colId xmlns:a16="http://schemas.microsoft.com/office/drawing/2014/main" xmlns="" val="20000"/>
                    </a:ext>
                  </a:extLst>
                </a:gridCol>
                <a:gridCol w="136634">
                  <a:extLst>
                    <a:ext uri="{9D8B030D-6E8A-4147-A177-3AD203B41FA5}">
                      <a16:colId xmlns:a16="http://schemas.microsoft.com/office/drawing/2014/main" xmlns="" val="20001"/>
                    </a:ext>
                  </a:extLst>
                </a:gridCol>
                <a:gridCol w="903890">
                  <a:extLst>
                    <a:ext uri="{9D8B030D-6E8A-4147-A177-3AD203B41FA5}">
                      <a16:colId xmlns:a16="http://schemas.microsoft.com/office/drawing/2014/main" xmlns="" val="20002"/>
                    </a:ext>
                  </a:extLst>
                </a:gridCol>
                <a:gridCol w="1056289">
                  <a:extLst>
                    <a:ext uri="{9D8B030D-6E8A-4147-A177-3AD203B41FA5}">
                      <a16:colId xmlns:a16="http://schemas.microsoft.com/office/drawing/2014/main" xmlns="" val="20003"/>
                    </a:ext>
                  </a:extLst>
                </a:gridCol>
              </a:tblGrid>
              <a:tr h="236775">
                <a:tc gridSpan="2">
                  <a:txBody>
                    <a:bodyPr/>
                    <a:lstStyle/>
                    <a:p>
                      <a:r>
                        <a:rPr lang="en-US" sz="1200" dirty="0" err="1" smtClean="0">
                          <a:latin typeface="GHEA Grapalat" pitchFamily="50" charset="0"/>
                        </a:rPr>
                        <a:t>Միջոցառում</a:t>
                      </a:r>
                      <a:endParaRPr lang="en-US" sz="1200" dirty="0">
                        <a:latin typeface="GHEA Grapalat" pitchFamily="50" charset="0"/>
                      </a:endParaRPr>
                    </a:p>
                  </a:txBody>
                  <a:tcPr marL="68580" marR="68580"/>
                </a:tc>
                <a:tc hMerge="1">
                  <a:txBody>
                    <a:bodyPr/>
                    <a:lstStyle/>
                    <a:p>
                      <a:pPr marL="0" marR="0" algn="ctr">
                        <a:lnSpc>
                          <a:spcPct val="115000"/>
                        </a:lnSpc>
                        <a:spcBef>
                          <a:spcPts val="0"/>
                        </a:spcBef>
                        <a:spcAft>
                          <a:spcPts val="0"/>
                        </a:spcAft>
                      </a:pPr>
                      <a:endParaRPr lang="en-US" sz="1200" dirty="0">
                        <a:effectLst/>
                        <a:latin typeface="Calibri"/>
                        <a:ea typeface="Calibri"/>
                        <a:cs typeface="Times New Roman"/>
                      </a:endParaRPr>
                    </a:p>
                  </a:txBody>
                  <a:tcPr marL="51435" marR="51435" marT="0" marB="0" anchor="ctr"/>
                </a:tc>
                <a:tc>
                  <a:txBody>
                    <a:bodyPr/>
                    <a:lstStyle/>
                    <a:p>
                      <a:pPr marL="0" marR="0" algn="ctr">
                        <a:lnSpc>
                          <a:spcPct val="115000"/>
                        </a:lnSpc>
                        <a:spcBef>
                          <a:spcPts val="0"/>
                        </a:spcBef>
                        <a:spcAft>
                          <a:spcPts val="0"/>
                        </a:spcAft>
                      </a:pPr>
                      <a:r>
                        <a:rPr lang="en-US" sz="1200" dirty="0">
                          <a:solidFill>
                            <a:srgbClr val="000000"/>
                          </a:solidFill>
                          <a:effectLst/>
                          <a:latin typeface="GHEA Grapalat" pitchFamily="50" charset="0"/>
                          <a:ea typeface="Times New Roman"/>
                          <a:cs typeface="Calibri"/>
                        </a:rPr>
                        <a:t>2020 </a:t>
                      </a:r>
                      <a:r>
                        <a:rPr lang="en-US" sz="1200" dirty="0" err="1">
                          <a:solidFill>
                            <a:srgbClr val="000000"/>
                          </a:solidFill>
                          <a:effectLst/>
                          <a:latin typeface="GHEA Grapalat" pitchFamily="50" charset="0"/>
                          <a:ea typeface="Times New Roman"/>
                          <a:cs typeface="Calibri"/>
                        </a:rPr>
                        <a:t>փաստացի</a:t>
                      </a:r>
                      <a:endParaRPr lang="en-US" sz="1200" dirty="0">
                        <a:effectLst/>
                        <a:latin typeface="GHEA Grapalat" pitchFamily="50" charset="0"/>
                        <a:ea typeface="Calibri"/>
                        <a:cs typeface="Times New Roman"/>
                      </a:endParaRPr>
                    </a:p>
                  </a:txBody>
                  <a:tcPr marL="51435" marR="51435" marT="0" marB="0" anchor="ctr"/>
                </a:tc>
                <a:tc>
                  <a:txBody>
                    <a:bodyPr/>
                    <a:lstStyle/>
                    <a:p>
                      <a:pPr marL="0" marR="0" algn="ctr">
                        <a:lnSpc>
                          <a:spcPct val="115000"/>
                        </a:lnSpc>
                        <a:spcBef>
                          <a:spcPts val="0"/>
                        </a:spcBef>
                        <a:spcAft>
                          <a:spcPts val="0"/>
                        </a:spcAft>
                      </a:pPr>
                      <a:r>
                        <a:rPr lang="en-US" sz="1200" dirty="0">
                          <a:solidFill>
                            <a:srgbClr val="000000"/>
                          </a:solidFill>
                          <a:effectLst/>
                          <a:latin typeface="GHEA Grapalat" pitchFamily="50" charset="0"/>
                          <a:ea typeface="Times New Roman"/>
                          <a:cs typeface="Calibri"/>
                        </a:rPr>
                        <a:t>2021 </a:t>
                      </a:r>
                      <a:r>
                        <a:rPr lang="en-US" sz="1200" dirty="0" err="1">
                          <a:solidFill>
                            <a:srgbClr val="000000"/>
                          </a:solidFill>
                          <a:effectLst/>
                          <a:latin typeface="GHEA Grapalat" pitchFamily="50" charset="0"/>
                          <a:ea typeface="Times New Roman"/>
                          <a:cs typeface="Calibri"/>
                        </a:rPr>
                        <a:t>պետբյուջե</a:t>
                      </a:r>
                      <a:endParaRPr lang="en-US" sz="1200" dirty="0">
                        <a:effectLst/>
                        <a:latin typeface="GHEA Grapalat" pitchFamily="50" charset="0"/>
                        <a:ea typeface="Calibri"/>
                        <a:cs typeface="Times New Roman"/>
                      </a:endParaRPr>
                    </a:p>
                  </a:txBody>
                  <a:tcPr marL="51435" marR="51435" marT="0" marB="0" anchor="ctr"/>
                </a:tc>
                <a:extLst>
                  <a:ext uri="{0D108BD9-81ED-4DB2-BD59-A6C34878D82A}">
                    <a16:rowId xmlns:a16="http://schemas.microsoft.com/office/drawing/2014/main" xmlns="" val="10000"/>
                  </a:ext>
                </a:extLst>
              </a:tr>
              <a:tr h="370840">
                <a:tc gridSpan="4">
                  <a:txBody>
                    <a:bodyPr/>
                    <a:lstStyle/>
                    <a:p>
                      <a:r>
                        <a:rPr lang="hy-AM" sz="1200" b="1" kern="1200" dirty="0" smtClean="0">
                          <a:solidFill>
                            <a:schemeClr val="dk1"/>
                          </a:solidFill>
                          <a:effectLst/>
                          <a:latin typeface="GHEA Grapalat" pitchFamily="50" charset="0"/>
                          <a:ea typeface="+mn-ea"/>
                          <a:cs typeface="+mn-cs"/>
                        </a:rPr>
                        <a:t>11001 Ասիական զարգացման բանկի աջակցությամբ իրականացվող դպրոցների սեյսմիկ պաշտպանության ծրագրի կառավարում </a:t>
                      </a:r>
                      <a:endParaRPr lang="en-US" sz="1200" b="1" kern="1200" dirty="0">
                        <a:solidFill>
                          <a:schemeClr val="dk1"/>
                        </a:solidFill>
                        <a:effectLst/>
                        <a:latin typeface="GHEA Grapalat" pitchFamily="50" charset="0"/>
                        <a:ea typeface="+mn-ea"/>
                        <a:cs typeface="+mn-cs"/>
                      </a:endParaRPr>
                    </a:p>
                  </a:txBody>
                  <a:tcPr marL="68580" marR="68580"/>
                </a:tc>
                <a:tc hMerge="1">
                  <a:txBody>
                    <a:bodyPr/>
                    <a:lstStyle/>
                    <a:p>
                      <a:pPr algn="r"/>
                      <a:endParaRPr lang="en-US" sz="1200" dirty="0"/>
                    </a:p>
                  </a:txBody>
                  <a:tcPr marL="68580" marR="68580"/>
                </a:tc>
                <a:tc hMerge="1">
                  <a:txBody>
                    <a:bodyPr/>
                    <a:lstStyle/>
                    <a:p>
                      <a:endParaRPr lang="en-US"/>
                    </a:p>
                  </a:txBody>
                  <a:tcPr/>
                </a:tc>
                <a:tc hMerge="1">
                  <a:txBody>
                    <a:bodyPr/>
                    <a:lstStyle/>
                    <a:p>
                      <a:pPr algn="r"/>
                      <a:endParaRPr lang="en-US" sz="1200" dirty="0"/>
                    </a:p>
                  </a:txBody>
                  <a:tcPr marL="68580" marR="68580"/>
                </a:tc>
                <a:extLst>
                  <a:ext uri="{0D108BD9-81ED-4DB2-BD59-A6C34878D82A}">
                    <a16:rowId xmlns:a16="http://schemas.microsoft.com/office/drawing/2014/main" xmlns="" val="10001"/>
                  </a:ext>
                </a:extLst>
              </a:tr>
              <a:tr h="230469">
                <a:tc gridSpan="2">
                  <a:txBody>
                    <a:bodyPr/>
                    <a:lstStyle/>
                    <a:p>
                      <a:pPr algn="l" fontAlgn="b"/>
                      <a:r>
                        <a:rPr lang="hy-AM" sz="1100" b="0" i="0" u="none" strike="noStrike" dirty="0">
                          <a:solidFill>
                            <a:srgbClr val="000000"/>
                          </a:solidFill>
                          <a:effectLst/>
                          <a:latin typeface="GHEA Grapalat" pitchFamily="50" charset="0"/>
                        </a:rPr>
                        <a:t> Կառավարվող ծրագրերի քանակ </a:t>
                      </a:r>
                    </a:p>
                  </a:txBody>
                  <a:tcPr marL="7144" marR="7144" marT="9525" marB="0" anchor="b"/>
                </a:tc>
                <a:tc hMerge="1">
                  <a:txBody>
                    <a:bodyPr/>
                    <a:lstStyle/>
                    <a:p>
                      <a:pPr algn="r" fontAlgn="t"/>
                      <a:endParaRPr lang="en-US" sz="1000" b="0" i="1" u="none" strike="noStrike">
                        <a:solidFill>
                          <a:srgbClr val="000000"/>
                        </a:solidFill>
                        <a:effectLst/>
                        <a:latin typeface="GHEA Grapalat"/>
                      </a:endParaRPr>
                    </a:p>
                  </a:txBody>
                  <a:tcPr marL="7144" marR="7144" marT="9525" marB="0"/>
                </a:tc>
                <a:tc>
                  <a:txBody>
                    <a:bodyPr/>
                    <a:lstStyle/>
                    <a:p>
                      <a:pPr algn="r" fontAlgn="t"/>
                      <a:r>
                        <a:rPr lang="en-US" sz="1000" b="0" i="1" u="none" strike="noStrike">
                          <a:solidFill>
                            <a:srgbClr val="000000"/>
                          </a:solidFill>
                          <a:effectLst/>
                          <a:latin typeface="GHEA Grapalat" pitchFamily="50" charset="0"/>
                        </a:rPr>
                        <a:t>1</a:t>
                      </a:r>
                    </a:p>
                  </a:txBody>
                  <a:tcPr marL="7144" marR="7144" marT="9525" marB="0"/>
                </a:tc>
                <a:tc>
                  <a:txBody>
                    <a:bodyPr/>
                    <a:lstStyle/>
                    <a:p>
                      <a:pPr algn="r" fontAlgn="t"/>
                      <a:r>
                        <a:rPr lang="en-US" sz="1000" b="0" i="1" u="none" strike="noStrike">
                          <a:solidFill>
                            <a:srgbClr val="000000"/>
                          </a:solidFill>
                          <a:effectLst/>
                          <a:latin typeface="GHEA Grapalat" pitchFamily="50" charset="0"/>
                        </a:rPr>
                        <a:t>1</a:t>
                      </a:r>
                    </a:p>
                  </a:txBody>
                  <a:tcPr marL="7144" marR="7144" marT="9525" marB="0"/>
                </a:tc>
                <a:extLst>
                  <a:ext uri="{0D108BD9-81ED-4DB2-BD59-A6C34878D82A}">
                    <a16:rowId xmlns:a16="http://schemas.microsoft.com/office/drawing/2014/main" xmlns="" val="10002"/>
                  </a:ext>
                </a:extLst>
              </a:tr>
              <a:tr h="178676">
                <a:tc gridSpan="2">
                  <a:txBody>
                    <a:bodyPr/>
                    <a:lstStyle/>
                    <a:p>
                      <a:pPr algn="l" fontAlgn="b"/>
                      <a:r>
                        <a:rPr lang="hy-AM" sz="1100" b="0" i="0" u="none" strike="noStrike">
                          <a:solidFill>
                            <a:srgbClr val="000000"/>
                          </a:solidFill>
                          <a:effectLst/>
                          <a:latin typeface="GHEA Grapalat" pitchFamily="50" charset="0"/>
                        </a:rPr>
                        <a:t> Վարչական աշխատակազմ (ծրագրերի համակարգող), հաստիքային միավոր: </a:t>
                      </a:r>
                    </a:p>
                  </a:txBody>
                  <a:tcPr marL="7144" marR="7144" marT="9525" marB="0" anchor="b"/>
                </a:tc>
                <a:tc hMerge="1">
                  <a:txBody>
                    <a:bodyPr/>
                    <a:lstStyle/>
                    <a:p>
                      <a:pPr algn="r" fontAlgn="t"/>
                      <a:endParaRPr lang="en-US" sz="1000" b="0" i="1" u="none" strike="noStrike">
                        <a:solidFill>
                          <a:srgbClr val="000000"/>
                        </a:solidFill>
                        <a:effectLst/>
                        <a:latin typeface="GHEA Grapalat"/>
                      </a:endParaRPr>
                    </a:p>
                  </a:txBody>
                  <a:tcPr marL="7144" marR="7144" marT="9525" marB="0"/>
                </a:tc>
                <a:tc>
                  <a:txBody>
                    <a:bodyPr/>
                    <a:lstStyle/>
                    <a:p>
                      <a:pPr algn="r" fontAlgn="t"/>
                      <a:r>
                        <a:rPr lang="en-US" sz="1000" b="0" i="1" u="none" strike="noStrike">
                          <a:solidFill>
                            <a:srgbClr val="000000"/>
                          </a:solidFill>
                          <a:effectLst/>
                          <a:latin typeface="GHEA Grapalat" pitchFamily="50" charset="0"/>
                        </a:rPr>
                        <a:t>1</a:t>
                      </a:r>
                    </a:p>
                  </a:txBody>
                  <a:tcPr marL="7144" marR="7144" marT="9525" marB="0"/>
                </a:tc>
                <a:tc>
                  <a:txBody>
                    <a:bodyPr/>
                    <a:lstStyle/>
                    <a:p>
                      <a:pPr algn="r" fontAlgn="t"/>
                      <a:r>
                        <a:rPr lang="en-US" sz="1000" b="0" i="1" u="none" strike="noStrike">
                          <a:solidFill>
                            <a:srgbClr val="000000"/>
                          </a:solidFill>
                          <a:effectLst/>
                          <a:latin typeface="GHEA Grapalat" pitchFamily="50" charset="0"/>
                        </a:rPr>
                        <a:t>1</a:t>
                      </a:r>
                    </a:p>
                  </a:txBody>
                  <a:tcPr marL="7144" marR="7144" marT="9525" marB="0"/>
                </a:tc>
                <a:extLst>
                  <a:ext uri="{0D108BD9-81ED-4DB2-BD59-A6C34878D82A}">
                    <a16:rowId xmlns:a16="http://schemas.microsoft.com/office/drawing/2014/main" xmlns="" val="10003"/>
                  </a:ext>
                </a:extLst>
              </a:tr>
              <a:tr h="370840">
                <a:tc gridSpan="2">
                  <a:txBody>
                    <a:bodyPr/>
                    <a:lstStyle/>
                    <a:p>
                      <a:pPr algn="l" fontAlgn="b"/>
                      <a:r>
                        <a:rPr lang="hy-AM" sz="1100" b="0" i="0" u="none" strike="noStrike" dirty="0">
                          <a:solidFill>
                            <a:srgbClr val="000000"/>
                          </a:solidFill>
                          <a:effectLst/>
                          <a:latin typeface="GHEA Grapalat" pitchFamily="50" charset="0"/>
                        </a:rPr>
                        <a:t> Մասնագիտական աշխատակազմ (Հաշվապահներ, գնումների մասնագետներ, փորձաքննող, վերահսկող </a:t>
                      </a:r>
                      <a:r>
                        <a:rPr lang="hy-AM" sz="1100" b="0" i="0" u="none" strike="noStrike" dirty="0" smtClean="0">
                          <a:solidFill>
                            <a:srgbClr val="000000"/>
                          </a:solidFill>
                          <a:effectLst/>
                          <a:latin typeface="GHEA Grapalat" pitchFamily="50" charset="0"/>
                        </a:rPr>
                        <a:t>և նախահաշվող </a:t>
                      </a:r>
                      <a:r>
                        <a:rPr lang="hy-AM" sz="1100" b="0" i="0" u="none" strike="noStrike" dirty="0">
                          <a:solidFill>
                            <a:srgbClr val="000000"/>
                          </a:solidFill>
                          <a:effectLst/>
                          <a:latin typeface="GHEA Grapalat" pitchFamily="50" charset="0"/>
                        </a:rPr>
                        <a:t>ինժեներներ</a:t>
                      </a:r>
                      <a:r>
                        <a:rPr lang="hy-AM" sz="1100" b="0" i="0" u="none" strike="noStrike" dirty="0" smtClean="0">
                          <a:solidFill>
                            <a:srgbClr val="000000"/>
                          </a:solidFill>
                          <a:effectLst/>
                          <a:latin typeface="GHEA Grapalat" pitchFamily="50" charset="0"/>
                        </a:rPr>
                        <a:t>, մոնիտորինգի </a:t>
                      </a:r>
                      <a:r>
                        <a:rPr lang="hy-AM" sz="1100" b="0" i="0" u="none" strike="noStrike" dirty="0">
                          <a:solidFill>
                            <a:srgbClr val="000000"/>
                          </a:solidFill>
                          <a:effectLst/>
                          <a:latin typeface="GHEA Grapalat" pitchFamily="50" charset="0"/>
                        </a:rPr>
                        <a:t>մասնագետ, բնապահպան) հաստիքային միավոր: </a:t>
                      </a:r>
                    </a:p>
                  </a:txBody>
                  <a:tcPr marL="7144" marR="7144" marT="9525" marB="0" anchor="b"/>
                </a:tc>
                <a:tc hMerge="1">
                  <a:txBody>
                    <a:bodyPr/>
                    <a:lstStyle/>
                    <a:p>
                      <a:pPr algn="r" fontAlgn="t"/>
                      <a:endParaRPr lang="en-US" sz="1000" b="0" i="1" u="none" strike="noStrike">
                        <a:solidFill>
                          <a:srgbClr val="000000"/>
                        </a:solidFill>
                        <a:effectLst/>
                        <a:latin typeface="GHEA Grapalat"/>
                      </a:endParaRPr>
                    </a:p>
                  </a:txBody>
                  <a:tcPr marL="7144" marR="7144" marT="9525" marB="0"/>
                </a:tc>
                <a:tc>
                  <a:txBody>
                    <a:bodyPr/>
                    <a:lstStyle/>
                    <a:p>
                      <a:pPr algn="r" fontAlgn="t"/>
                      <a:r>
                        <a:rPr lang="en-US" sz="1000" b="0" i="1" u="none" strike="noStrike">
                          <a:solidFill>
                            <a:srgbClr val="000000"/>
                          </a:solidFill>
                          <a:effectLst/>
                          <a:latin typeface="GHEA Grapalat" pitchFamily="50" charset="0"/>
                        </a:rPr>
                        <a:t>10</a:t>
                      </a:r>
                    </a:p>
                  </a:txBody>
                  <a:tcPr marL="7144" marR="7144" marT="9525" marB="0"/>
                </a:tc>
                <a:tc>
                  <a:txBody>
                    <a:bodyPr/>
                    <a:lstStyle/>
                    <a:p>
                      <a:pPr algn="r" fontAlgn="t"/>
                      <a:r>
                        <a:rPr lang="en-US" sz="1000" b="0" i="1" u="none" strike="noStrike">
                          <a:solidFill>
                            <a:srgbClr val="000000"/>
                          </a:solidFill>
                          <a:effectLst/>
                          <a:latin typeface="GHEA Grapalat" pitchFamily="50" charset="0"/>
                        </a:rPr>
                        <a:t>10</a:t>
                      </a:r>
                    </a:p>
                  </a:txBody>
                  <a:tcPr marL="7144" marR="7144" marT="9525" marB="0"/>
                </a:tc>
                <a:extLst>
                  <a:ext uri="{0D108BD9-81ED-4DB2-BD59-A6C34878D82A}">
                    <a16:rowId xmlns:a16="http://schemas.microsoft.com/office/drawing/2014/main" xmlns="" val="10004"/>
                  </a:ext>
                </a:extLst>
              </a:tr>
              <a:tr h="261475">
                <a:tc gridSpan="2">
                  <a:txBody>
                    <a:bodyPr/>
                    <a:lstStyle/>
                    <a:p>
                      <a:pPr algn="l" fontAlgn="b"/>
                      <a:r>
                        <a:rPr lang="hy-AM" sz="1100" b="0" i="0" u="none" strike="noStrike" dirty="0">
                          <a:solidFill>
                            <a:srgbClr val="000000"/>
                          </a:solidFill>
                          <a:effectLst/>
                          <a:latin typeface="GHEA Grapalat" pitchFamily="50" charset="0"/>
                        </a:rPr>
                        <a:t> Տեխնիկական աշխատակազմ (օգնականներ, վարորդներ, պահակներ, հավաքարարներ), հաստիքային միավոր: </a:t>
                      </a:r>
                    </a:p>
                  </a:txBody>
                  <a:tcPr marL="7144" marR="7144" marT="9525" marB="0" anchor="b"/>
                </a:tc>
                <a:tc hMerge="1">
                  <a:txBody>
                    <a:bodyPr/>
                    <a:lstStyle/>
                    <a:p>
                      <a:pPr algn="r" fontAlgn="t"/>
                      <a:endParaRPr lang="en-US" sz="1000" b="0" i="1" u="none" strike="noStrike" dirty="0">
                        <a:solidFill>
                          <a:srgbClr val="000000"/>
                        </a:solidFill>
                        <a:effectLst/>
                        <a:latin typeface="GHEA Grapalat"/>
                      </a:endParaRPr>
                    </a:p>
                  </a:txBody>
                  <a:tcPr marL="7144" marR="7144" marT="9525" marB="0"/>
                </a:tc>
                <a:tc>
                  <a:txBody>
                    <a:bodyPr/>
                    <a:lstStyle/>
                    <a:p>
                      <a:pPr algn="r" fontAlgn="t"/>
                      <a:r>
                        <a:rPr lang="en-US" sz="1000" b="0" i="1" u="none" strike="noStrike" dirty="0">
                          <a:solidFill>
                            <a:srgbClr val="000000"/>
                          </a:solidFill>
                          <a:effectLst/>
                          <a:latin typeface="GHEA Grapalat" pitchFamily="50" charset="0"/>
                        </a:rPr>
                        <a:t>1</a:t>
                      </a:r>
                    </a:p>
                  </a:txBody>
                  <a:tcPr marL="7144" marR="7144" marT="9525" marB="0"/>
                </a:tc>
                <a:tc>
                  <a:txBody>
                    <a:bodyPr/>
                    <a:lstStyle/>
                    <a:p>
                      <a:pPr algn="r" fontAlgn="t"/>
                      <a:r>
                        <a:rPr lang="en-US" sz="1000" b="0" i="1" u="none" strike="noStrike" dirty="0">
                          <a:solidFill>
                            <a:srgbClr val="000000"/>
                          </a:solidFill>
                          <a:effectLst/>
                          <a:latin typeface="GHEA Grapalat" pitchFamily="50" charset="0"/>
                        </a:rPr>
                        <a:t>1</a:t>
                      </a:r>
                    </a:p>
                  </a:txBody>
                  <a:tcPr marL="7144" marR="7144" marT="9525" marB="0"/>
                </a:tc>
                <a:extLst>
                  <a:ext uri="{0D108BD9-81ED-4DB2-BD59-A6C34878D82A}">
                    <a16:rowId xmlns:a16="http://schemas.microsoft.com/office/drawing/2014/main" xmlns="" val="10005"/>
                  </a:ext>
                </a:extLst>
              </a:tr>
              <a:tr h="216455">
                <a:tc gridSpan="2">
                  <a:txBody>
                    <a:bodyPr/>
                    <a:lstStyle/>
                    <a:p>
                      <a:pPr algn="l" fontAlgn="b"/>
                      <a:r>
                        <a:rPr lang="hy-AM" sz="1100" b="0" i="0" u="none" strike="noStrike" dirty="0">
                          <a:solidFill>
                            <a:srgbClr val="000000"/>
                          </a:solidFill>
                          <a:effectLst/>
                          <a:latin typeface="GHEA Grapalat" pitchFamily="50" charset="0"/>
                        </a:rPr>
                        <a:t> Մասնագիտական վերապատրաստումների քանակ, մարդ/օր </a:t>
                      </a:r>
                    </a:p>
                  </a:txBody>
                  <a:tcPr marL="7144" marR="7144" marT="9525" marB="0" anchor="b"/>
                </a:tc>
                <a:tc hMerge="1">
                  <a:txBody>
                    <a:bodyPr/>
                    <a:lstStyle/>
                    <a:p>
                      <a:pPr algn="r" fontAlgn="t"/>
                      <a:endParaRPr lang="en-US" sz="1000" b="0" i="1" u="none" strike="noStrike" dirty="0">
                        <a:solidFill>
                          <a:srgbClr val="000000"/>
                        </a:solidFill>
                        <a:effectLst/>
                        <a:latin typeface="GHEA Grapalat"/>
                      </a:endParaRPr>
                    </a:p>
                  </a:txBody>
                  <a:tcPr marL="7144" marR="7144" marT="9525" marB="0"/>
                </a:tc>
                <a:tc>
                  <a:txBody>
                    <a:bodyPr/>
                    <a:lstStyle/>
                    <a:p>
                      <a:pPr algn="r" fontAlgn="t"/>
                      <a:r>
                        <a:rPr lang="en-US" sz="1000" b="0" i="1" u="none" strike="noStrike" dirty="0">
                          <a:solidFill>
                            <a:srgbClr val="000000"/>
                          </a:solidFill>
                          <a:effectLst/>
                          <a:latin typeface="GHEA Grapalat" pitchFamily="50" charset="0"/>
                        </a:rPr>
                        <a:t> </a:t>
                      </a:r>
                    </a:p>
                  </a:txBody>
                  <a:tcPr marL="7144" marR="7144" marT="9525" marB="0"/>
                </a:tc>
                <a:tc>
                  <a:txBody>
                    <a:bodyPr/>
                    <a:lstStyle/>
                    <a:p>
                      <a:pPr algn="r" fontAlgn="t"/>
                      <a:r>
                        <a:rPr lang="en-US" sz="1000" b="0" i="1" u="none" strike="noStrike">
                          <a:solidFill>
                            <a:srgbClr val="000000"/>
                          </a:solidFill>
                          <a:effectLst/>
                          <a:latin typeface="GHEA Grapalat" pitchFamily="50" charset="0"/>
                        </a:rPr>
                        <a:t>2</a:t>
                      </a:r>
                    </a:p>
                  </a:txBody>
                  <a:tcPr marL="7144" marR="7144" marT="9525" marB="0"/>
                </a:tc>
                <a:extLst>
                  <a:ext uri="{0D108BD9-81ED-4DB2-BD59-A6C34878D82A}">
                    <a16:rowId xmlns:a16="http://schemas.microsoft.com/office/drawing/2014/main" xmlns="" val="10006"/>
                  </a:ext>
                </a:extLst>
              </a:tr>
              <a:tr h="246000">
                <a:tc gridSpan="2">
                  <a:txBody>
                    <a:bodyPr/>
                    <a:lstStyle/>
                    <a:p>
                      <a:pPr algn="l" fontAlgn="b"/>
                      <a:r>
                        <a:rPr lang="hy-AM" sz="1100" b="0" i="0" u="none" strike="noStrike" dirty="0">
                          <a:solidFill>
                            <a:srgbClr val="000000"/>
                          </a:solidFill>
                          <a:effectLst/>
                          <a:latin typeface="GHEA Grapalat" pitchFamily="50" charset="0"/>
                        </a:rPr>
                        <a:t> Դպրոցների համար նախագծային, շինարարական և տեխնիկական հսկողության մրցույթների հայտարարում</a:t>
                      </a:r>
                      <a:r>
                        <a:rPr lang="hy-AM" sz="1100" b="0" i="0" u="none" strike="noStrike" dirty="0" smtClean="0">
                          <a:solidFill>
                            <a:srgbClr val="000000"/>
                          </a:solidFill>
                          <a:effectLst/>
                          <a:latin typeface="GHEA Grapalat" pitchFamily="50" charset="0"/>
                        </a:rPr>
                        <a:t>, շինարարության </a:t>
                      </a:r>
                      <a:r>
                        <a:rPr lang="hy-AM" sz="1100" b="0" i="0" u="none" strike="noStrike" dirty="0">
                          <a:solidFill>
                            <a:srgbClr val="000000"/>
                          </a:solidFill>
                          <a:effectLst/>
                          <a:latin typeface="GHEA Grapalat" pitchFamily="50" charset="0"/>
                        </a:rPr>
                        <a:t>ընթացքի հսկողություն</a:t>
                      </a:r>
                      <a:r>
                        <a:rPr lang="hy-AM" sz="1100" b="0" i="0" u="none" strike="noStrike" dirty="0" smtClean="0">
                          <a:solidFill>
                            <a:srgbClr val="000000"/>
                          </a:solidFill>
                          <a:effectLst/>
                          <a:latin typeface="GHEA Grapalat" pitchFamily="50" charset="0"/>
                        </a:rPr>
                        <a:t>, բնապահպանական </a:t>
                      </a:r>
                      <a:r>
                        <a:rPr lang="hy-AM" sz="1100" b="0" i="0" u="none" strike="noStrike" dirty="0">
                          <a:solidFill>
                            <a:srgbClr val="000000"/>
                          </a:solidFill>
                          <a:effectLst/>
                          <a:latin typeface="GHEA Grapalat" pitchFamily="50" charset="0"/>
                        </a:rPr>
                        <a:t>հսկողության, հանրային քննարկումների կազմակերպում և իրականացում, հատ /դպրոց </a:t>
                      </a:r>
                    </a:p>
                  </a:txBody>
                  <a:tcPr marL="7144" marR="7144" marT="9525" marB="0" anchor="b"/>
                </a:tc>
                <a:tc hMerge="1">
                  <a:txBody>
                    <a:bodyPr/>
                    <a:lstStyle/>
                    <a:p>
                      <a:pPr algn="r" fontAlgn="t"/>
                      <a:endParaRPr lang="en-US" sz="1000" b="0" i="1" u="none" strike="noStrike">
                        <a:solidFill>
                          <a:srgbClr val="000000"/>
                        </a:solidFill>
                        <a:effectLst/>
                        <a:latin typeface="GHEA Grapalat"/>
                      </a:endParaRPr>
                    </a:p>
                  </a:txBody>
                  <a:tcPr marL="7144" marR="7144" marT="9525" marB="0"/>
                </a:tc>
                <a:tc>
                  <a:txBody>
                    <a:bodyPr/>
                    <a:lstStyle/>
                    <a:p>
                      <a:pPr algn="r" fontAlgn="t"/>
                      <a:r>
                        <a:rPr lang="en-US" sz="1000" b="0" i="1" u="none" strike="noStrike">
                          <a:solidFill>
                            <a:srgbClr val="000000"/>
                          </a:solidFill>
                          <a:effectLst/>
                          <a:latin typeface="GHEA Grapalat" pitchFamily="50" charset="0"/>
                        </a:rPr>
                        <a:t>19</a:t>
                      </a:r>
                    </a:p>
                  </a:txBody>
                  <a:tcPr marL="7144" marR="7144" marT="9525" marB="0"/>
                </a:tc>
                <a:tc>
                  <a:txBody>
                    <a:bodyPr/>
                    <a:lstStyle/>
                    <a:p>
                      <a:pPr algn="r" fontAlgn="t"/>
                      <a:r>
                        <a:rPr lang="en-US" sz="1000" b="0" i="1" u="none" strike="noStrike">
                          <a:solidFill>
                            <a:srgbClr val="000000"/>
                          </a:solidFill>
                          <a:effectLst/>
                          <a:latin typeface="GHEA Grapalat" pitchFamily="50" charset="0"/>
                        </a:rPr>
                        <a:t>15</a:t>
                      </a:r>
                    </a:p>
                  </a:txBody>
                  <a:tcPr marL="7144" marR="7144" marT="9525" marB="0"/>
                </a:tc>
                <a:extLst>
                  <a:ext uri="{0D108BD9-81ED-4DB2-BD59-A6C34878D82A}">
                    <a16:rowId xmlns:a16="http://schemas.microsoft.com/office/drawing/2014/main" xmlns="" val="10007"/>
                  </a:ext>
                </a:extLst>
              </a:tr>
              <a:tr h="262758">
                <a:tc gridSpan="2">
                  <a:txBody>
                    <a:bodyPr/>
                    <a:lstStyle/>
                    <a:p>
                      <a:pPr marL="0" marR="0" algn="r" defTabSz="914400" rtl="0" eaLnBrk="1" fontAlgn="b" latinLnBrk="0" hangingPunct="1">
                        <a:lnSpc>
                          <a:spcPct val="115000"/>
                        </a:lnSpc>
                        <a:spcBef>
                          <a:spcPts val="0"/>
                        </a:spcBef>
                        <a:spcAft>
                          <a:spcPts val="0"/>
                        </a:spcAft>
                      </a:pPr>
                      <a:r>
                        <a:rPr lang="hy-AM" sz="1200" b="1" i="1" kern="1200" dirty="0" smtClean="0">
                          <a:solidFill>
                            <a:srgbClr val="FF0000"/>
                          </a:solidFill>
                          <a:effectLst/>
                          <a:latin typeface="GHEA Grapalat" pitchFamily="50" charset="0"/>
                          <a:ea typeface="Times New Roman"/>
                          <a:cs typeface="Calibri"/>
                        </a:rPr>
                        <a:t> Ֆինանսական ցուցանիշներ (</a:t>
                      </a:r>
                      <a:r>
                        <a:rPr lang="hy-AM" sz="1200" b="1" i="1" kern="1200" dirty="0">
                          <a:solidFill>
                            <a:srgbClr val="FF0000"/>
                          </a:solidFill>
                          <a:effectLst/>
                          <a:latin typeface="GHEA Grapalat" pitchFamily="50" charset="0"/>
                          <a:ea typeface="Times New Roman"/>
                          <a:cs typeface="Calibri"/>
                        </a:rPr>
                        <a:t>հազար դրամ) </a:t>
                      </a:r>
                    </a:p>
                  </a:txBody>
                  <a:tcPr marL="7144" marR="7144" marT="9525" marB="0" anchor="b"/>
                </a:tc>
                <a:tc hMerge="1">
                  <a:txBody>
                    <a:bodyPr/>
                    <a:lstStyle/>
                    <a:p>
                      <a:pPr algn="r" fontAlgn="t"/>
                      <a:endParaRPr lang="en-US" sz="1200" b="1" i="1" kern="1200" dirty="0">
                        <a:solidFill>
                          <a:srgbClr val="FF0000"/>
                        </a:solidFill>
                        <a:effectLst/>
                        <a:latin typeface="GHEA Grapalat"/>
                        <a:ea typeface="Times New Roman"/>
                        <a:cs typeface="Calibri"/>
                      </a:endParaRPr>
                    </a:p>
                  </a:txBody>
                  <a:tcPr marL="7144" marR="7144" marT="9525" marB="0"/>
                </a:tc>
                <a:tc>
                  <a:txBody>
                    <a:bodyPr/>
                    <a:lstStyle/>
                    <a:p>
                      <a:pPr algn="r" fontAlgn="t"/>
                      <a:r>
                        <a:rPr lang="en-US" sz="1200" b="1" i="1" kern="1200" dirty="0" smtClean="0">
                          <a:solidFill>
                            <a:srgbClr val="FF0000"/>
                          </a:solidFill>
                          <a:effectLst/>
                          <a:latin typeface="GHEA Grapalat" pitchFamily="50" charset="0"/>
                          <a:ea typeface="Times New Roman"/>
                          <a:cs typeface="Calibri"/>
                        </a:rPr>
                        <a:t> 79,880.1 </a:t>
                      </a:r>
                      <a:endParaRPr lang="en-US" sz="1200" b="1" i="1" kern="1200" dirty="0">
                        <a:solidFill>
                          <a:srgbClr val="FF0000"/>
                        </a:solidFill>
                        <a:effectLst/>
                        <a:latin typeface="GHEA Grapalat" pitchFamily="50" charset="0"/>
                        <a:ea typeface="Times New Roman"/>
                        <a:cs typeface="Calibri"/>
                      </a:endParaRPr>
                    </a:p>
                  </a:txBody>
                  <a:tcPr marL="7144" marR="7144" marT="9525" marB="0"/>
                </a:tc>
                <a:tc>
                  <a:txBody>
                    <a:bodyPr/>
                    <a:lstStyle/>
                    <a:p>
                      <a:pPr algn="r" fontAlgn="t"/>
                      <a:r>
                        <a:rPr lang="en-US" sz="1200" b="1" i="1" kern="1200" dirty="0" smtClean="0">
                          <a:solidFill>
                            <a:srgbClr val="FF0000"/>
                          </a:solidFill>
                          <a:effectLst/>
                          <a:latin typeface="GHEA Grapalat" pitchFamily="50" charset="0"/>
                          <a:ea typeface="Times New Roman"/>
                          <a:cs typeface="Calibri"/>
                        </a:rPr>
                        <a:t> 116,708.4 </a:t>
                      </a:r>
                      <a:endParaRPr lang="en-US" sz="1200" b="1" i="1" kern="1200" dirty="0">
                        <a:solidFill>
                          <a:srgbClr val="FF0000"/>
                        </a:solidFill>
                        <a:effectLst/>
                        <a:latin typeface="GHEA Grapalat" pitchFamily="50" charset="0"/>
                        <a:ea typeface="Times New Roman"/>
                        <a:cs typeface="Calibri"/>
                      </a:endParaRPr>
                    </a:p>
                  </a:txBody>
                  <a:tcPr marL="7144" marR="7144" marT="9525" marB="0"/>
                </a:tc>
                <a:extLst>
                  <a:ext uri="{0D108BD9-81ED-4DB2-BD59-A6C34878D82A}">
                    <a16:rowId xmlns:a16="http://schemas.microsoft.com/office/drawing/2014/main" xmlns="" val="10008"/>
                  </a:ext>
                </a:extLst>
              </a:tr>
              <a:tr h="273269">
                <a:tc gridSpan="4">
                  <a:txBody>
                    <a:bodyPr/>
                    <a:lstStyle/>
                    <a:p>
                      <a:pPr marL="0" marR="0">
                        <a:lnSpc>
                          <a:spcPct val="115000"/>
                        </a:lnSpc>
                        <a:spcBef>
                          <a:spcPts val="0"/>
                        </a:spcBef>
                        <a:spcAft>
                          <a:spcPts val="0"/>
                        </a:spcAft>
                      </a:pPr>
                      <a:r>
                        <a:rPr lang="hy-AM" sz="1200" b="1" dirty="0" smtClean="0">
                          <a:effectLst/>
                          <a:latin typeface="GHEA Grapalat" pitchFamily="50" charset="0"/>
                          <a:ea typeface="Times New Roman"/>
                          <a:cs typeface="Calibri"/>
                        </a:rPr>
                        <a:t>12001 Ասիական զարգացման բանկի աջակցությամբ իրականացվող դպրոցների սեյսմիկ պաշտպանության ծրագրի շրջանակներում ՀՀ դպրոցների սեյսմիկ անվտանգության բարելավմանն ուղղված </a:t>
                      </a:r>
                      <a:endParaRPr lang="en-US" sz="1200" b="1" dirty="0">
                        <a:effectLst/>
                        <a:latin typeface="GHEA Grapalat" pitchFamily="50" charset="0"/>
                        <a:ea typeface="Calibri"/>
                        <a:cs typeface="Times New Roman"/>
                      </a:endParaRPr>
                    </a:p>
                  </a:txBody>
                  <a:tcPr marL="51435" marR="51435" marT="0" marB="0"/>
                </a:tc>
                <a:tc hMerge="1">
                  <a:txBody>
                    <a:bodyPr/>
                    <a:lstStyle/>
                    <a:p>
                      <a:pPr marL="0" marR="0" algn="r">
                        <a:lnSpc>
                          <a:spcPct val="115000"/>
                        </a:lnSpc>
                        <a:spcBef>
                          <a:spcPts val="0"/>
                        </a:spcBef>
                        <a:spcAft>
                          <a:spcPts val="0"/>
                        </a:spcAft>
                      </a:pPr>
                      <a:endParaRPr lang="en-US" sz="1200" dirty="0">
                        <a:effectLst/>
                        <a:latin typeface="Calibri"/>
                        <a:ea typeface="Calibri"/>
                        <a:cs typeface="Times New Roman"/>
                      </a:endParaRPr>
                    </a:p>
                  </a:txBody>
                  <a:tcPr marL="51435" marR="51435" marT="0" marB="0"/>
                </a:tc>
                <a:tc hMerge="1">
                  <a:txBody>
                    <a:bodyPr/>
                    <a:lstStyle/>
                    <a:p>
                      <a:endParaRPr lang="en-US"/>
                    </a:p>
                  </a:txBody>
                  <a:tcPr/>
                </a:tc>
                <a:tc hMerge="1">
                  <a:txBody>
                    <a:bodyPr/>
                    <a:lstStyle/>
                    <a:p>
                      <a:pPr marL="0" marR="0" algn="r">
                        <a:lnSpc>
                          <a:spcPct val="115000"/>
                        </a:lnSpc>
                        <a:spcBef>
                          <a:spcPts val="0"/>
                        </a:spcBef>
                        <a:spcAft>
                          <a:spcPts val="0"/>
                        </a:spcAft>
                      </a:pP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9"/>
                  </a:ext>
                </a:extLst>
              </a:tr>
              <a:tr h="370840">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Նախագծանախահաշվային փաստաթղթեր, շենքերի հետազոտություն, տեխնիկական, հեղինակային հսկողություն, շինարարություն, թիվը </a:t>
                      </a:r>
                    </a:p>
                  </a:txBody>
                  <a:tcPr marL="7144" marR="7144" marT="9525" marB="0"/>
                </a:tc>
                <a:tc gridSpan="2">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19</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0</a:t>
                      </a:r>
                    </a:p>
                  </a:txBody>
                  <a:tcPr marL="7144" marR="7144" marT="9525" marB="0"/>
                </a:tc>
                <a:extLst>
                  <a:ext uri="{0D108BD9-81ED-4DB2-BD59-A6C34878D82A}">
                    <a16:rowId xmlns:a16="http://schemas.microsoft.com/office/drawing/2014/main" xmlns="" val="10010"/>
                  </a:ext>
                </a:extLst>
              </a:tr>
              <a:tr h="370840">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Նոր սկսվող շինարարութան նախագծանախահաշվային փաստաթղթերի, շենքերի հետազոտությանն, տեխնիկական, հեղինակային հսկողությոան թիվը, հատ/դպրոց </a:t>
                      </a:r>
                    </a:p>
                  </a:txBody>
                  <a:tcPr marL="7144" marR="7144" marT="9525" marB="0"/>
                </a:tc>
                <a:tc gridSpan="2">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11</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0</a:t>
                      </a:r>
                    </a:p>
                  </a:txBody>
                  <a:tcPr marL="7144" marR="7144" marT="9525" marB="0"/>
                </a:tc>
                <a:extLst>
                  <a:ext uri="{0D108BD9-81ED-4DB2-BD59-A6C34878D82A}">
                    <a16:rowId xmlns:a16="http://schemas.microsoft.com/office/drawing/2014/main" xmlns="" val="10011"/>
                  </a:ext>
                </a:extLst>
              </a:tr>
              <a:tr h="246365">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Շինարարական աշխատանքների տեխնիկական, հեղինակային հսկողության թիվը, հատ/դպրոց </a:t>
                      </a:r>
                    </a:p>
                  </a:txBody>
                  <a:tcPr marL="7144" marR="7144" marT="9525" marB="0"/>
                </a:tc>
                <a:tc gridSpan="2">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 </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14</a:t>
                      </a:r>
                    </a:p>
                  </a:txBody>
                  <a:tcPr marL="7144" marR="7144" marT="9525" marB="0"/>
                </a:tc>
                <a:extLst>
                  <a:ext uri="{0D108BD9-81ED-4DB2-BD59-A6C34878D82A}">
                    <a16:rowId xmlns:a16="http://schemas.microsoft.com/office/drawing/2014/main" xmlns="" val="10012"/>
                  </a:ext>
                </a:extLst>
              </a:tr>
              <a:tr h="231228">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Կառուցվող և վերակառուցվող դպրոցների թիվը </a:t>
                      </a:r>
                    </a:p>
                  </a:txBody>
                  <a:tcPr marL="7144" marR="7144" marT="9525" marB="0"/>
                </a:tc>
                <a:tc gridSpan="2">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 </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14</a:t>
                      </a:r>
                    </a:p>
                  </a:txBody>
                  <a:tcPr marL="7144" marR="7144" marT="9525" marB="0"/>
                </a:tc>
                <a:extLst>
                  <a:ext uri="{0D108BD9-81ED-4DB2-BD59-A6C34878D82A}">
                    <a16:rowId xmlns:a16="http://schemas.microsoft.com/office/drawing/2014/main" xmlns="" val="10013"/>
                  </a:ext>
                </a:extLst>
              </a:tr>
              <a:tr h="262759">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Սեյսմիկ անվտանգության չափանիշներին համապատասխան բարձրացված սեյսմակայունությամբ կամ վերակառուցված կամ նոր կառուցված դպրոցների թիվը, հատ </a:t>
                      </a:r>
                    </a:p>
                  </a:txBody>
                  <a:tcPr marL="7144" marR="7144" marT="9525" marB="0"/>
                </a:tc>
                <a:tc gridSpan="2">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3</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2</a:t>
                      </a:r>
                    </a:p>
                  </a:txBody>
                  <a:tcPr marL="7144" marR="7144" marT="9525" marB="0"/>
                </a:tc>
                <a:extLst>
                  <a:ext uri="{0D108BD9-81ED-4DB2-BD59-A6C34878D82A}">
                    <a16:rowId xmlns:a16="http://schemas.microsoft.com/office/drawing/2014/main" xmlns="" val="10014"/>
                  </a:ext>
                </a:extLst>
              </a:tr>
              <a:tr h="243774">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Ծրագրի արդյունքներով անվտանգ պայմաններում սովորող աշակերտների թիվը. /Նախատեսվող/ </a:t>
                      </a:r>
                    </a:p>
                  </a:txBody>
                  <a:tcPr marL="7144" marR="7144" marT="9525" marB="0"/>
                </a:tc>
                <a:tc gridSpan="2">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1725</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a:solidFill>
                            <a:srgbClr val="000000"/>
                          </a:solidFill>
                          <a:effectLst/>
                          <a:latin typeface="GHEA Grapalat" pitchFamily="50" charset="0"/>
                          <a:ea typeface="+mn-ea"/>
                          <a:cs typeface="+mn-cs"/>
                        </a:rPr>
                        <a:t>1500</a:t>
                      </a:r>
                    </a:p>
                  </a:txBody>
                  <a:tcPr marL="7144" marR="7144" marT="9525" marB="0"/>
                </a:tc>
                <a:extLst>
                  <a:ext uri="{0D108BD9-81ED-4DB2-BD59-A6C34878D82A}">
                    <a16:rowId xmlns:a16="http://schemas.microsoft.com/office/drawing/2014/main" xmlns="" val="10015"/>
                  </a:ext>
                </a:extLst>
              </a:tr>
              <a:tr h="304800">
                <a:tc>
                  <a:txBody>
                    <a:bodyPr/>
                    <a:lstStyle/>
                    <a:p>
                      <a:pPr marL="0" algn="l" defTabSz="914400" rtl="0" eaLnBrk="1" fontAlgn="t" latinLnBrk="0" hangingPunct="1"/>
                      <a:r>
                        <a:rPr lang="hy-AM" sz="1100" b="0" i="0" u="none" strike="noStrike" kern="1200" dirty="0">
                          <a:solidFill>
                            <a:srgbClr val="000000"/>
                          </a:solidFill>
                          <a:effectLst/>
                          <a:latin typeface="GHEA Grapalat" pitchFamily="50" charset="0"/>
                          <a:ea typeface="+mn-ea"/>
                          <a:cs typeface="+mn-cs"/>
                        </a:rPr>
                        <a:t>Սեյսմակայունության չափանիշներին համապատասխանող դպրոցական շենքերում սովորող աշակերտների տոկոսը </a:t>
                      </a:r>
                    </a:p>
                  </a:txBody>
                  <a:tcPr marL="7144" marR="7144" marT="9525" marB="0"/>
                </a:tc>
                <a:tc gridSpan="2">
                  <a:txBody>
                    <a:bodyPr/>
                    <a:lstStyle/>
                    <a:p>
                      <a:pPr marL="0" algn="r" defTabSz="914400" rtl="0" eaLnBrk="1" fontAlgn="t" latinLnBrk="0" hangingPunct="1"/>
                      <a:r>
                        <a:rPr lang="en-US" sz="1000" b="0" i="1" u="none" strike="noStrike" kern="1200" dirty="0">
                          <a:solidFill>
                            <a:srgbClr val="000000"/>
                          </a:solidFill>
                          <a:effectLst/>
                          <a:latin typeface="GHEA Grapalat" pitchFamily="50" charset="0"/>
                          <a:ea typeface="+mn-ea"/>
                          <a:cs typeface="+mn-cs"/>
                        </a:rPr>
                        <a:t>14.15%</a:t>
                      </a:r>
                    </a:p>
                  </a:txBody>
                  <a:tcPr marL="7144" marR="7144" marT="9525" marB="0"/>
                </a:tc>
                <a:tc hMerge="1">
                  <a:txBody>
                    <a:bodyPr/>
                    <a:lstStyle/>
                    <a:p>
                      <a:endParaRPr lang="en-US"/>
                    </a:p>
                  </a:txBody>
                  <a:tcPr/>
                </a:tc>
                <a:tc>
                  <a:txBody>
                    <a:bodyPr/>
                    <a:lstStyle/>
                    <a:p>
                      <a:pPr marL="0" algn="r" defTabSz="914400" rtl="0" eaLnBrk="1" fontAlgn="t" latinLnBrk="0" hangingPunct="1"/>
                      <a:r>
                        <a:rPr lang="en-US" sz="1000" b="0" i="1" u="none" strike="noStrike" kern="1200" dirty="0">
                          <a:solidFill>
                            <a:srgbClr val="000000"/>
                          </a:solidFill>
                          <a:effectLst/>
                          <a:latin typeface="GHEA Grapalat" pitchFamily="50" charset="0"/>
                          <a:ea typeface="+mn-ea"/>
                          <a:cs typeface="+mn-cs"/>
                        </a:rPr>
                        <a:t>14.27%</a:t>
                      </a:r>
                    </a:p>
                  </a:txBody>
                  <a:tcPr marL="7144" marR="7144" marT="9525" marB="0"/>
                </a:tc>
                <a:extLst>
                  <a:ext uri="{0D108BD9-81ED-4DB2-BD59-A6C34878D82A}">
                    <a16:rowId xmlns:a16="http://schemas.microsoft.com/office/drawing/2014/main" xmlns="" val="10016"/>
                  </a:ext>
                </a:extLst>
              </a:tr>
              <a:tr h="116144">
                <a:tc>
                  <a:txBody>
                    <a:bodyPr/>
                    <a:lstStyle/>
                    <a:p>
                      <a:pPr marL="0" algn="r" defTabSz="914400" rtl="0" eaLnBrk="1" fontAlgn="t" latinLnBrk="0" hangingPunct="1"/>
                      <a:r>
                        <a:rPr lang="hy-AM" sz="1200" b="1" i="1" kern="1200" dirty="0">
                          <a:solidFill>
                            <a:srgbClr val="FF0000"/>
                          </a:solidFill>
                          <a:effectLst/>
                          <a:latin typeface="GHEA Grapalat" pitchFamily="50" charset="0"/>
                          <a:ea typeface="Times New Roman"/>
                          <a:cs typeface="Calibri"/>
                        </a:rPr>
                        <a:t> Ֆինանսական </a:t>
                      </a:r>
                      <a:r>
                        <a:rPr lang="hy-AM" sz="1200" b="1" i="1" kern="1200" dirty="0" smtClean="0">
                          <a:solidFill>
                            <a:srgbClr val="FF0000"/>
                          </a:solidFill>
                          <a:effectLst/>
                          <a:latin typeface="GHEA Grapalat" pitchFamily="50" charset="0"/>
                          <a:ea typeface="Times New Roman"/>
                          <a:cs typeface="Calibri"/>
                        </a:rPr>
                        <a:t>ցուցանիշներ (</a:t>
                      </a:r>
                      <a:r>
                        <a:rPr lang="hy-AM" sz="1200" b="1" i="1" kern="1200" dirty="0">
                          <a:solidFill>
                            <a:srgbClr val="FF0000"/>
                          </a:solidFill>
                          <a:effectLst/>
                          <a:latin typeface="GHEA Grapalat" pitchFamily="50" charset="0"/>
                          <a:ea typeface="Times New Roman"/>
                          <a:cs typeface="Calibri"/>
                        </a:rPr>
                        <a:t>հազար դրամ) </a:t>
                      </a:r>
                    </a:p>
                  </a:txBody>
                  <a:tcPr marL="7144" marR="7144" marT="9525" marB="0"/>
                </a:tc>
                <a:tc gridSpan="2">
                  <a:txBody>
                    <a:bodyPr/>
                    <a:lstStyle/>
                    <a:p>
                      <a:pPr marL="0" algn="r" defTabSz="914400" rtl="0" eaLnBrk="1" fontAlgn="t" latinLnBrk="0" hangingPunct="1"/>
                      <a:r>
                        <a:rPr lang="en-US" sz="1200" b="1" i="1" kern="1200" dirty="0" smtClean="0">
                          <a:solidFill>
                            <a:srgbClr val="FF0000"/>
                          </a:solidFill>
                          <a:effectLst/>
                          <a:latin typeface="GHEA Grapalat" pitchFamily="50" charset="0"/>
                          <a:ea typeface="Times New Roman"/>
                          <a:cs typeface="Calibri"/>
                        </a:rPr>
                        <a:t> 4,876,210.6 </a:t>
                      </a:r>
                      <a:endParaRPr lang="en-US" sz="1200" b="1" i="1" kern="1200" dirty="0">
                        <a:solidFill>
                          <a:srgbClr val="FF0000"/>
                        </a:solidFill>
                        <a:effectLst/>
                        <a:latin typeface="GHEA Grapalat" pitchFamily="50" charset="0"/>
                        <a:ea typeface="Times New Roman"/>
                        <a:cs typeface="Calibri"/>
                      </a:endParaRPr>
                    </a:p>
                  </a:txBody>
                  <a:tcPr marL="7144" marR="7144" marT="9525" marB="0"/>
                </a:tc>
                <a:tc hMerge="1">
                  <a:txBody>
                    <a:bodyPr/>
                    <a:lstStyle/>
                    <a:p>
                      <a:endParaRPr lang="en-US"/>
                    </a:p>
                  </a:txBody>
                  <a:tcPr/>
                </a:tc>
                <a:tc>
                  <a:txBody>
                    <a:bodyPr/>
                    <a:lstStyle/>
                    <a:p>
                      <a:pPr marL="0" algn="r" defTabSz="914400" rtl="0" eaLnBrk="1" fontAlgn="t" latinLnBrk="0" hangingPunct="1"/>
                      <a:r>
                        <a:rPr lang="en-US" sz="1200" b="1" i="1" kern="1200" dirty="0" smtClean="0">
                          <a:solidFill>
                            <a:srgbClr val="FF0000"/>
                          </a:solidFill>
                          <a:effectLst/>
                          <a:latin typeface="GHEA Grapalat" pitchFamily="50" charset="0"/>
                          <a:ea typeface="Times New Roman"/>
                          <a:cs typeface="Calibri"/>
                        </a:rPr>
                        <a:t> 6,007,912.0 </a:t>
                      </a:r>
                      <a:endParaRPr lang="en-US" sz="1200" b="1" i="1" kern="1200" dirty="0">
                        <a:solidFill>
                          <a:srgbClr val="FF0000"/>
                        </a:solidFill>
                        <a:effectLst/>
                        <a:latin typeface="GHEA Grapalat" pitchFamily="50" charset="0"/>
                        <a:ea typeface="Times New Roman"/>
                        <a:cs typeface="Calibri"/>
                      </a:endParaRPr>
                    </a:p>
                  </a:txBody>
                  <a:tcPr marL="7144" marR="7144" marT="9525" marB="0"/>
                </a:tc>
                <a:extLst>
                  <a:ext uri="{0D108BD9-81ED-4DB2-BD59-A6C34878D82A}">
                    <a16:rowId xmlns:a16="http://schemas.microsoft.com/office/drawing/2014/main" xmlns="" val="10017"/>
                  </a:ext>
                </a:extLst>
              </a:tr>
            </a:tbl>
          </a:graphicData>
        </a:graphic>
      </p:graphicFrame>
    </p:spTree>
    <p:extLst>
      <p:ext uri="{BB962C8B-B14F-4D97-AF65-F5344CB8AC3E}">
        <p14:creationId xmlns:p14="http://schemas.microsoft.com/office/powerpoint/2010/main" val="170981592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838200"/>
            <a:ext cx="8382000" cy="5638800"/>
          </a:xfrm>
        </p:spPr>
        <p:txBody>
          <a:bodyPr>
            <a:normAutofit/>
          </a:bodyPr>
          <a:lstStyle/>
          <a:p>
            <a:pPr marL="109728" indent="0" algn="just">
              <a:buNone/>
            </a:pPr>
            <a:r>
              <a:rPr lang="hy-AM" sz="1200" dirty="0" smtClean="0">
                <a:latin typeface="GHEA Grapalat" pitchFamily="50" charset="0"/>
              </a:rPr>
              <a:t>ԾՐԱԳՐԻ ԱՆՎԱՆՈՒՄԸ.</a:t>
            </a:r>
            <a:endParaRPr lang="en-US" sz="1200" dirty="0" smtClean="0">
              <a:latin typeface="GHEA Grapalat" pitchFamily="50" charset="0"/>
            </a:endParaRPr>
          </a:p>
          <a:p>
            <a:pPr marL="109728" indent="0" algn="just">
              <a:buNone/>
            </a:pPr>
            <a:r>
              <a:rPr lang="hy-AM" sz="1200" dirty="0" smtClean="0">
                <a:latin typeface="GHEA Grapalat" pitchFamily="50" charset="0"/>
              </a:rPr>
              <a:t>Տարածքային </a:t>
            </a:r>
            <a:r>
              <a:rPr lang="hy-AM" sz="1200" dirty="0">
                <a:latin typeface="GHEA Grapalat" pitchFamily="50" charset="0"/>
              </a:rPr>
              <a:t>զարգացում </a:t>
            </a:r>
            <a:endParaRPr lang="en-US" sz="1200" dirty="0">
              <a:latin typeface="GHEA Grapalat" pitchFamily="50" charset="0"/>
            </a:endParaRPr>
          </a:p>
          <a:p>
            <a:pPr marL="109728" indent="0" algn="just">
              <a:buNone/>
            </a:pPr>
            <a:r>
              <a:rPr lang="en-US" sz="1200" dirty="0" smtClean="0">
                <a:latin typeface="GHEA Grapalat" pitchFamily="50" charset="0"/>
              </a:rPr>
              <a:t>ՆՊԱՏԱԿԸ</a:t>
            </a:r>
            <a:endParaRPr lang="en-US" sz="1200" dirty="0">
              <a:latin typeface="GHEA Grapalat" pitchFamily="50" charset="0"/>
            </a:endParaRPr>
          </a:p>
          <a:p>
            <a:pPr algn="just">
              <a:lnSpc>
                <a:spcPct val="110000"/>
              </a:lnSpc>
            </a:pPr>
            <a:r>
              <a:rPr lang="hy-AM" sz="1200" dirty="0">
                <a:latin typeface="GHEA Grapalat" pitchFamily="50" charset="0"/>
              </a:rPr>
              <a:t>Տարածքային համաչափ զարգացման </a:t>
            </a:r>
            <a:r>
              <a:rPr lang="hy-AM" sz="1200" dirty="0" smtClean="0">
                <a:latin typeface="GHEA Grapalat" pitchFamily="50" charset="0"/>
              </a:rPr>
              <a:t>խթանում</a:t>
            </a:r>
            <a:endParaRPr lang="en-US" sz="1200" dirty="0" smtClean="0">
              <a:latin typeface="GHEA Grapalat" pitchFamily="50" charset="0"/>
            </a:endParaRPr>
          </a:p>
          <a:p>
            <a:pPr marL="109728" indent="0" algn="just">
              <a:lnSpc>
                <a:spcPct val="110000"/>
              </a:lnSpc>
              <a:buNone/>
            </a:pPr>
            <a:r>
              <a:rPr lang="en-US" sz="1200" dirty="0" smtClean="0">
                <a:latin typeface="GHEA Grapalat" pitchFamily="50" charset="0"/>
              </a:rPr>
              <a:t>ՆԿԱՐԱԳՐՈՒԹՅՈՒՆԸ ԵՎ ԱԿՆԿԱԼՎՈՂ ԱՐԴՅՈՒՆՔԸ</a:t>
            </a:r>
          </a:p>
          <a:p>
            <a:pPr marL="109728" indent="0" algn="just">
              <a:buNone/>
            </a:pPr>
            <a:r>
              <a:rPr lang="hy-AM" sz="1200" dirty="0">
                <a:latin typeface="GHEA Grapalat" pitchFamily="50" charset="0"/>
              </a:rPr>
              <a:t>ՀՀ համայնքների կառավարման </a:t>
            </a:r>
            <a:r>
              <a:rPr lang="hy-AM" sz="1200" dirty="0" smtClean="0">
                <a:latin typeface="GHEA Grapalat" pitchFamily="50" charset="0"/>
              </a:rPr>
              <a:t>արդյունավետության</a:t>
            </a:r>
            <a:endParaRPr lang="en-US" sz="1200" dirty="0" smtClean="0">
              <a:latin typeface="GHEA Grapalat" pitchFamily="50" charset="0"/>
            </a:endParaRPr>
          </a:p>
          <a:p>
            <a:pPr marL="109728" indent="0" algn="just">
              <a:buNone/>
            </a:pPr>
            <a:r>
              <a:rPr lang="hy-AM" sz="1200" dirty="0" smtClean="0">
                <a:latin typeface="GHEA Grapalat" pitchFamily="50" charset="0"/>
              </a:rPr>
              <a:t> </a:t>
            </a:r>
            <a:r>
              <a:rPr lang="hy-AM" sz="1200" dirty="0">
                <a:latin typeface="GHEA Grapalat" pitchFamily="50" charset="0"/>
              </a:rPr>
              <a:t>բարձրացում և տնտեսական գործունեության </a:t>
            </a:r>
            <a:endParaRPr lang="en-US" sz="1200" dirty="0" smtClean="0">
              <a:latin typeface="GHEA Grapalat" pitchFamily="50" charset="0"/>
            </a:endParaRPr>
          </a:p>
          <a:p>
            <a:pPr marL="109728" indent="0" algn="just">
              <a:buNone/>
            </a:pPr>
            <a:r>
              <a:rPr lang="hy-AM" sz="1200" dirty="0" smtClean="0">
                <a:latin typeface="GHEA Grapalat" pitchFamily="50" charset="0"/>
              </a:rPr>
              <a:t>խթանում </a:t>
            </a:r>
            <a:r>
              <a:rPr lang="hy-AM" sz="1200" dirty="0">
                <a:latin typeface="GHEA Grapalat" pitchFamily="50" charset="0"/>
              </a:rPr>
              <a:t>տնտեսական և սոցիալական </a:t>
            </a:r>
            <a:endParaRPr lang="en-US" sz="1200" dirty="0" smtClean="0">
              <a:latin typeface="GHEA Grapalat" pitchFamily="50" charset="0"/>
            </a:endParaRPr>
          </a:p>
          <a:p>
            <a:pPr marL="109728" indent="0" algn="just">
              <a:buNone/>
            </a:pPr>
            <a:r>
              <a:rPr lang="hy-AM" sz="1200" dirty="0" smtClean="0">
                <a:latin typeface="GHEA Grapalat" pitchFamily="50" charset="0"/>
              </a:rPr>
              <a:t>ենթակառուցվածքների զարգացում</a:t>
            </a:r>
            <a:endParaRPr lang="en-US" sz="1200" dirty="0" smtClean="0">
              <a:latin typeface="GHEA Grapalat" pitchFamily="50" charset="0"/>
            </a:endParaRPr>
          </a:p>
          <a:p>
            <a:pPr marL="109728" indent="0" algn="just">
              <a:buNone/>
            </a:pPr>
            <a:endParaRPr lang="hy-AM" sz="1200" dirty="0">
              <a:latin typeface="GHEA Grapalat" pitchFamily="50" charset="0"/>
            </a:endParaRPr>
          </a:p>
          <a:p>
            <a:pPr marL="109728" indent="0">
              <a:buNone/>
            </a:pPr>
            <a:r>
              <a:rPr lang="hy-AM" sz="1200" dirty="0">
                <a:solidFill>
                  <a:prstClr val="black"/>
                </a:solidFill>
                <a:latin typeface="GHEA Grapalat" pitchFamily="50" charset="0"/>
              </a:rPr>
              <a:t>ԿԱՊԸ ԿԱՌԱՎԱՐՈՒԹՅԱՆ ԾՐԱԳՐԻ և </a:t>
            </a:r>
            <a:endParaRPr lang="en-US" sz="1200" dirty="0" smtClean="0">
              <a:solidFill>
                <a:prstClr val="black"/>
              </a:solidFill>
              <a:latin typeface="GHEA Grapalat" pitchFamily="50" charset="0"/>
            </a:endParaRPr>
          </a:p>
          <a:p>
            <a:pPr marL="109728" indent="0">
              <a:buNone/>
            </a:pPr>
            <a:r>
              <a:rPr lang="hy-AM" sz="1200" dirty="0" smtClean="0">
                <a:solidFill>
                  <a:prstClr val="black"/>
                </a:solidFill>
                <a:latin typeface="GHEA Grapalat" pitchFamily="50" charset="0"/>
              </a:rPr>
              <a:t>ՌԱԶՄԱՎԱՐԱԿԱՆ </a:t>
            </a:r>
            <a:r>
              <a:rPr lang="hy-AM" sz="1200" dirty="0">
                <a:solidFill>
                  <a:prstClr val="black"/>
                </a:solidFill>
                <a:latin typeface="GHEA Grapalat" pitchFamily="50" charset="0"/>
              </a:rPr>
              <a:t>ԾՐԱԳՐԵՐԻ ՀԵՏ. </a:t>
            </a:r>
            <a:endParaRPr lang="en-US" sz="1200" dirty="0">
              <a:solidFill>
                <a:prstClr val="black"/>
              </a:solidFill>
              <a:latin typeface="GHEA Grapalat" pitchFamily="50" charset="0"/>
            </a:endParaRPr>
          </a:p>
          <a:p>
            <a:pPr marL="109728" lvl="0" indent="0">
              <a:buNone/>
            </a:pPr>
            <a:r>
              <a:rPr lang="hy-AM" sz="1200" dirty="0">
                <a:solidFill>
                  <a:prstClr val="black"/>
                </a:solidFill>
                <a:latin typeface="GHEA Grapalat"/>
                <a:ea typeface="Calibri"/>
                <a:cs typeface="Times New Roman"/>
              </a:rPr>
              <a:t>ՀՀ 2016-2025թթ. տարածքային զարգացման </a:t>
            </a:r>
            <a:endParaRPr lang="en-US" sz="1200" dirty="0" smtClean="0">
              <a:solidFill>
                <a:prstClr val="black"/>
              </a:solidFill>
              <a:latin typeface="GHEA Grapalat"/>
              <a:ea typeface="Calibri"/>
              <a:cs typeface="Times New Roman"/>
            </a:endParaRPr>
          </a:p>
          <a:p>
            <a:pPr marL="109728" lvl="0" indent="0">
              <a:buNone/>
            </a:pPr>
            <a:r>
              <a:rPr lang="en-US" sz="1200" dirty="0" smtClean="0">
                <a:solidFill>
                  <a:prstClr val="black"/>
                </a:solidFill>
                <a:latin typeface="GHEA Grapalat"/>
                <a:ea typeface="Calibri"/>
                <a:cs typeface="Times New Roman"/>
              </a:rPr>
              <a:t>ռ</a:t>
            </a:r>
            <a:r>
              <a:rPr lang="hy-AM" sz="1200" dirty="0" smtClean="0">
                <a:solidFill>
                  <a:prstClr val="black"/>
                </a:solidFill>
                <a:latin typeface="GHEA Grapalat"/>
                <a:ea typeface="Calibri"/>
                <a:cs typeface="Times New Roman"/>
              </a:rPr>
              <a:t>ազմավարություն</a:t>
            </a:r>
            <a:r>
              <a:rPr lang="en-US" sz="1200" dirty="0" smtClean="0">
                <a:solidFill>
                  <a:prstClr val="black"/>
                </a:solidFill>
                <a:latin typeface="GHEA Grapalat"/>
                <a:ea typeface="Calibri"/>
                <a:cs typeface="Times New Roman"/>
              </a:rPr>
              <a:t> </a:t>
            </a:r>
            <a:r>
              <a:rPr lang="hy-AM" sz="1200" dirty="0" smtClean="0">
                <a:solidFill>
                  <a:prstClr val="black"/>
                </a:solidFill>
                <a:latin typeface="GHEA Grapalat"/>
                <a:ea typeface="Calibri"/>
                <a:cs typeface="Times New Roman"/>
              </a:rPr>
              <a:t>և </a:t>
            </a:r>
            <a:r>
              <a:rPr lang="hy-AM" sz="1200" dirty="0">
                <a:solidFill>
                  <a:prstClr val="black"/>
                </a:solidFill>
                <a:latin typeface="GHEA Grapalat"/>
                <a:ea typeface="Calibri"/>
                <a:cs typeface="Times New Roman"/>
              </a:rPr>
              <a:t>ՀՀ կառավարության </a:t>
            </a:r>
            <a:endParaRPr lang="en-US" sz="1200" dirty="0" smtClean="0">
              <a:solidFill>
                <a:prstClr val="black"/>
              </a:solidFill>
              <a:latin typeface="GHEA Grapalat"/>
              <a:ea typeface="Calibri"/>
              <a:cs typeface="Times New Roman"/>
            </a:endParaRPr>
          </a:p>
          <a:p>
            <a:pPr marL="109728" lvl="0" indent="0">
              <a:buNone/>
            </a:pPr>
            <a:r>
              <a:rPr lang="hy-AM" sz="1200" dirty="0" smtClean="0">
                <a:solidFill>
                  <a:prstClr val="black"/>
                </a:solidFill>
                <a:latin typeface="GHEA Grapalat"/>
                <a:ea typeface="Calibri"/>
                <a:cs typeface="Times New Roman"/>
              </a:rPr>
              <a:t>2021-2026թթ</a:t>
            </a:r>
            <a:r>
              <a:rPr lang="hy-AM" sz="1200" dirty="0">
                <a:solidFill>
                  <a:prstClr val="black"/>
                </a:solidFill>
                <a:latin typeface="GHEA Grapalat"/>
                <a:ea typeface="Calibri"/>
                <a:cs typeface="Times New Roman"/>
              </a:rPr>
              <a:t>. ծրագ</a:t>
            </a:r>
            <a:r>
              <a:rPr lang="ru-RU" sz="1200" dirty="0">
                <a:solidFill>
                  <a:prstClr val="black"/>
                </a:solidFill>
                <a:latin typeface="GHEA Grapalat"/>
                <a:ea typeface="Calibri"/>
                <a:cs typeface="Times New Roman"/>
              </a:rPr>
              <a:t>ի</a:t>
            </a:r>
            <a:r>
              <a:rPr lang="hy-AM" sz="1200" dirty="0" smtClean="0">
                <a:solidFill>
                  <a:prstClr val="black"/>
                </a:solidFill>
                <a:latin typeface="GHEA Grapalat"/>
                <a:ea typeface="Calibri"/>
                <a:cs typeface="Times New Roman"/>
              </a:rPr>
              <a:t>ր</a:t>
            </a:r>
            <a:endParaRPr lang="en-US" sz="1200" dirty="0">
              <a:solidFill>
                <a:prstClr val="black"/>
              </a:solidFill>
              <a:latin typeface="GHEA Grapalat"/>
              <a:ea typeface="Calibri"/>
              <a:cs typeface="Times New Roman"/>
            </a:endParaRPr>
          </a:p>
        </p:txBody>
      </p:sp>
      <p:sp>
        <p:nvSpPr>
          <p:cNvPr id="6" name="Номер слайда 5"/>
          <p:cNvSpPr>
            <a:spLocks noGrp="1"/>
          </p:cNvSpPr>
          <p:nvPr>
            <p:ph type="sldNum" sz="quarter" idx="12"/>
          </p:nvPr>
        </p:nvSpPr>
        <p:spPr>
          <a:xfrm>
            <a:off x="8534400" y="6400800"/>
            <a:ext cx="478632" cy="372269"/>
          </a:xfrm>
        </p:spPr>
        <p:txBody>
          <a:bodyPr/>
          <a:lstStyle/>
          <a:p>
            <a:fld id="{B6F15528-21DE-4FAA-801E-634DDDAF4B2B}" type="slidenum">
              <a:rPr lang="en-US" smtClean="0"/>
              <a:pPr/>
              <a:t>135</a:t>
            </a:fld>
            <a:endParaRPr lang="en-US" dirty="0"/>
          </a:p>
        </p:txBody>
      </p:sp>
      <p:sp>
        <p:nvSpPr>
          <p:cNvPr id="2" name="Title 1"/>
          <p:cNvSpPr>
            <a:spLocks noGrp="1"/>
          </p:cNvSpPr>
          <p:nvPr>
            <p:ph type="title"/>
          </p:nvPr>
        </p:nvSpPr>
        <p:spPr>
          <a:xfrm>
            <a:off x="457200" y="274638"/>
            <a:ext cx="8153400" cy="334962"/>
          </a:xfrm>
        </p:spPr>
        <p:txBody>
          <a:bodyPr>
            <a:normAutofit/>
          </a:bodyPr>
          <a:lstStyle/>
          <a:p>
            <a:r>
              <a:rPr lang="hy-AM" sz="1400" b="0" dirty="0">
                <a:solidFill>
                  <a:schemeClr val="tx1"/>
                </a:solidFill>
                <a:effectLst/>
                <a:latin typeface="GHEA Grapalat" pitchFamily="50" charset="0"/>
              </a:rPr>
              <a:t> </a:t>
            </a:r>
            <a:r>
              <a:rPr lang="en-US" sz="1400" b="0" dirty="0" smtClean="0">
                <a:solidFill>
                  <a:schemeClr val="tx1"/>
                </a:solidFill>
                <a:effectLst/>
                <a:latin typeface="GHEA Grapalat" pitchFamily="50" charset="0"/>
              </a:rPr>
              <a:t>ՀՀ ՏԿԵՆ 2022թ. ԲՅՈՒՋԵՏԱՅԻՆ </a:t>
            </a:r>
            <a:r>
              <a:rPr lang="en-US" sz="1400" b="0" dirty="0">
                <a:solidFill>
                  <a:schemeClr val="tx1"/>
                </a:solidFill>
                <a:effectLst/>
                <a:latin typeface="GHEA Grapalat" pitchFamily="50" charset="0"/>
              </a:rPr>
              <a:t>ԾՐԱԳԻՐ </a:t>
            </a:r>
            <a:r>
              <a:rPr lang="hy-AM" sz="1400" b="0" dirty="0">
                <a:solidFill>
                  <a:schemeClr val="tx1"/>
                </a:solidFill>
                <a:effectLst/>
                <a:latin typeface="GHEA Grapalat" pitchFamily="50" charset="0"/>
              </a:rPr>
              <a:t>1212</a:t>
            </a:r>
            <a:endParaRPr lang="en-US" sz="1400" b="0" dirty="0">
              <a:solidFill>
                <a:schemeClr val="tx1"/>
              </a:solidFill>
              <a:effectLst/>
              <a:latin typeface="GHEA Grapalat" pitchFamily="50" charset="0"/>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057400"/>
            <a:ext cx="4419976"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721538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2"/>
            <a:ext cx="8229600" cy="5245291"/>
          </a:xfrm>
        </p:spPr>
        <p:txBody>
          <a:bodyPr>
            <a:normAutofit/>
          </a:bodyPr>
          <a:lstStyle/>
          <a:p>
            <a:pPr marL="109728" indent="0">
              <a:buNone/>
            </a:pPr>
            <a:r>
              <a:rPr lang="en-US" sz="1400" dirty="0" smtClean="0">
                <a:latin typeface="GHEA Grapalat" pitchFamily="50" charset="0"/>
              </a:rPr>
              <a:t>ԱՆՎԱՆՈՒՄԸ</a:t>
            </a:r>
          </a:p>
          <a:p>
            <a:pPr marL="109728" indent="0">
              <a:buNone/>
            </a:pPr>
            <a:r>
              <a:rPr lang="hy-AM" sz="1400" dirty="0" smtClean="0">
                <a:latin typeface="GHEA Grapalat" pitchFamily="50" charset="0"/>
              </a:rPr>
              <a:t>Ֆինանսական </a:t>
            </a:r>
            <a:r>
              <a:rPr lang="hy-AM" sz="1400" dirty="0">
                <a:latin typeface="GHEA Grapalat" pitchFamily="50" charset="0"/>
              </a:rPr>
              <a:t>աջակցություն տեղական ինքնակառավարման մարմիններին</a:t>
            </a:r>
            <a:endParaRPr lang="en-US" sz="1400" dirty="0" smtClean="0">
              <a:latin typeface="GHEA Grapalat" pitchFamily="50" charset="0"/>
            </a:endParaRPr>
          </a:p>
          <a:p>
            <a:pPr marL="109728" indent="0">
              <a:buNone/>
            </a:pPr>
            <a:r>
              <a:rPr lang="hy-AM" sz="1400" dirty="0" smtClean="0">
                <a:latin typeface="GHEA Grapalat" pitchFamily="50" charset="0"/>
              </a:rPr>
              <a:t>ԾՐԱԳՐԻ ՆՊԱՏԱԿԸ</a:t>
            </a:r>
            <a:r>
              <a:rPr lang="en-US" sz="1400" dirty="0" smtClean="0">
                <a:latin typeface="GHEA Grapalat" pitchFamily="50" charset="0"/>
              </a:rPr>
              <a:t> ԵՎ </a:t>
            </a:r>
            <a:r>
              <a:rPr lang="hy-AM" sz="1400" dirty="0" smtClean="0">
                <a:latin typeface="GHEA Grapalat" pitchFamily="50" charset="0"/>
              </a:rPr>
              <a:t>ՆԿԱՐԱԳՐՈՒԹՅՈՒՆԸ</a:t>
            </a:r>
            <a:endParaRPr lang="hy-AM" sz="1400" dirty="0">
              <a:latin typeface="GHEA Grapalat" pitchFamily="50" charset="0"/>
            </a:endParaRPr>
          </a:p>
          <a:p>
            <a:pPr marL="109728" indent="0">
              <a:buNone/>
            </a:pPr>
            <a:r>
              <a:rPr lang="hy-AM" sz="1400" dirty="0">
                <a:latin typeface="GHEA Grapalat" pitchFamily="50" charset="0"/>
              </a:rPr>
              <a:t>ՀՀ համայնքների բյուջեներին տրվող ֆինանսական համահարթեցման և եկամուտների կորուստների </a:t>
            </a:r>
            <a:r>
              <a:rPr lang="hy-AM" sz="1400" dirty="0" smtClean="0">
                <a:latin typeface="GHEA Grapalat" pitchFamily="50" charset="0"/>
              </a:rPr>
              <a:t>փոխհատուցման դոտացիաներ</a:t>
            </a:r>
            <a:r>
              <a:rPr lang="en-US" sz="1400" dirty="0">
                <a:latin typeface="GHEA Grapalat" pitchFamily="50" charset="0"/>
              </a:rPr>
              <a:t>:</a:t>
            </a:r>
            <a:r>
              <a:rPr lang="en-US" sz="1400" dirty="0" smtClean="0">
                <a:latin typeface="GHEA Grapalat" pitchFamily="50" charset="0"/>
              </a:rPr>
              <a:t> </a:t>
            </a:r>
            <a:r>
              <a:rPr lang="hy-AM" sz="1400" dirty="0" smtClean="0">
                <a:latin typeface="GHEA Grapalat" pitchFamily="50" charset="0"/>
              </a:rPr>
              <a:t>Օրենսդրությամբ </a:t>
            </a:r>
            <a:r>
              <a:rPr lang="hy-AM" sz="1400" dirty="0">
                <a:latin typeface="GHEA Grapalat" pitchFamily="50" charset="0"/>
              </a:rPr>
              <a:t>(օրենքներով և կառավարության որոշումներով) նախատեսված օժանդակություն և փոխհատուցումներ ՏԻՄ-երին</a:t>
            </a:r>
            <a:r>
              <a:rPr lang="en-US" sz="1400" dirty="0" smtClean="0">
                <a:latin typeface="GHEA Grapalat" pitchFamily="50" charset="0"/>
              </a:rPr>
              <a:t>:</a:t>
            </a:r>
            <a:endParaRPr lang="en-US" sz="1400" dirty="0">
              <a:solidFill>
                <a:srgbClr val="FF0000"/>
              </a:solidFill>
              <a:latin typeface="GHEA Grapalat" pitchFamily="50" charset="0"/>
            </a:endParaRPr>
          </a:p>
          <a:p>
            <a:pPr marL="0" indent="0" algn="just">
              <a:lnSpc>
                <a:spcPct val="150000"/>
              </a:lnSpc>
              <a:spcBef>
                <a:spcPts val="0"/>
              </a:spcBef>
              <a:buNone/>
            </a:pPr>
            <a:r>
              <a:rPr lang="ru-RU" sz="1400" dirty="0" smtClean="0">
                <a:latin typeface="GHEA Grapalat" pitchFamily="50" charset="0"/>
              </a:rPr>
              <a:t>ՄԻՋՈՑԱՌՄԱՆ ՇԱՀԱՌՈՒՆԵՐԸ</a:t>
            </a:r>
            <a:endParaRPr lang="en-US" sz="1400" dirty="0">
              <a:latin typeface="GHEA Grapalat" pitchFamily="50" charset="0"/>
            </a:endParaRPr>
          </a:p>
          <a:p>
            <a:pPr marL="0" indent="0" algn="just">
              <a:lnSpc>
                <a:spcPct val="150000"/>
              </a:lnSpc>
              <a:spcBef>
                <a:spcPts val="0"/>
              </a:spcBef>
              <a:buNone/>
            </a:pPr>
            <a:r>
              <a:rPr lang="en-US" sz="1400" dirty="0" smtClean="0">
                <a:latin typeface="GHEA Grapalat" pitchFamily="50" charset="0"/>
              </a:rPr>
              <a:t>ՀՀ </a:t>
            </a:r>
            <a:r>
              <a:rPr lang="en-US" sz="1400" dirty="0" err="1" smtClean="0">
                <a:latin typeface="GHEA Grapalat" pitchFamily="50" charset="0"/>
              </a:rPr>
              <a:t>համայնքներ</a:t>
            </a:r>
            <a:endParaRPr lang="ru-RU" sz="1400" dirty="0">
              <a:latin typeface="GHEA Grapalat" pitchFamily="50" charset="0"/>
            </a:endParaRPr>
          </a:p>
          <a:p>
            <a:pPr marL="109728" indent="0" algn="just">
              <a:lnSpc>
                <a:spcPct val="110000"/>
              </a:lnSpc>
              <a:buNone/>
            </a:pPr>
            <a:r>
              <a:rPr lang="ru-RU" sz="1400" dirty="0">
                <a:latin typeface="GHEA Grapalat" pitchFamily="50" charset="0"/>
              </a:rPr>
              <a:t>ՈՉ ՖԻՆԱՆՍԱԿԱՆ ՑՈՒՑԱՆԻՇՆԵՐԸ</a:t>
            </a:r>
          </a:p>
          <a:p>
            <a:pPr marL="109728" indent="0" algn="just">
              <a:lnSpc>
                <a:spcPct val="110000"/>
              </a:lnSpc>
              <a:buNone/>
            </a:pPr>
            <a:r>
              <a:rPr lang="hy-AM" sz="1400" dirty="0">
                <a:latin typeface="GHEA Grapalat" pitchFamily="50" charset="0"/>
              </a:rPr>
              <a:t>2019թ.</a:t>
            </a:r>
            <a:r>
              <a:rPr lang="ru-RU" sz="1400" dirty="0">
                <a:latin typeface="GHEA Grapalat" pitchFamily="50" charset="0"/>
              </a:rPr>
              <a:t>`</a:t>
            </a:r>
            <a:r>
              <a:rPr lang="hy-AM" sz="1400" dirty="0">
                <a:latin typeface="GHEA Grapalat" pitchFamily="50" charset="0"/>
              </a:rPr>
              <a:t> </a:t>
            </a:r>
            <a:r>
              <a:rPr lang="en-US" sz="1400" dirty="0" smtClean="0">
                <a:latin typeface="GHEA Grapalat" pitchFamily="50" charset="0"/>
              </a:rPr>
              <a:t>502 </a:t>
            </a:r>
            <a:r>
              <a:rPr lang="en-US" sz="1400" dirty="0" err="1">
                <a:latin typeface="GHEA Grapalat" pitchFamily="50" charset="0"/>
              </a:rPr>
              <a:t>աշխատակից</a:t>
            </a:r>
            <a:r>
              <a:rPr lang="hy-AM" sz="1400" dirty="0">
                <a:latin typeface="GHEA Grapalat" pitchFamily="50" charset="0"/>
              </a:rPr>
              <a:t>, </a:t>
            </a:r>
            <a:endParaRPr lang="en-US" sz="1400" dirty="0">
              <a:latin typeface="GHEA Grapalat" pitchFamily="50" charset="0"/>
            </a:endParaRPr>
          </a:p>
          <a:p>
            <a:pPr marL="109728" indent="0" algn="just">
              <a:lnSpc>
                <a:spcPct val="110000"/>
              </a:lnSpc>
              <a:buNone/>
            </a:pPr>
            <a:r>
              <a:rPr lang="hy-AM" sz="1400" dirty="0">
                <a:latin typeface="GHEA Grapalat" pitchFamily="50" charset="0"/>
              </a:rPr>
              <a:t>2020թ.` </a:t>
            </a:r>
            <a:r>
              <a:rPr lang="en-US" sz="1400" dirty="0" smtClean="0">
                <a:latin typeface="GHEA Grapalat" pitchFamily="50" charset="0"/>
              </a:rPr>
              <a:t>502 </a:t>
            </a:r>
            <a:r>
              <a:rPr lang="en-US" sz="1400" dirty="0" err="1">
                <a:latin typeface="GHEA Grapalat" pitchFamily="50" charset="0"/>
              </a:rPr>
              <a:t>աշխատակից</a:t>
            </a:r>
            <a:r>
              <a:rPr lang="ru-RU" sz="1400" dirty="0">
                <a:latin typeface="GHEA Grapalat" pitchFamily="50" charset="0"/>
              </a:rPr>
              <a:t>, </a:t>
            </a:r>
            <a:endParaRPr lang="en-US" sz="1400" dirty="0">
              <a:latin typeface="GHEA Grapalat" pitchFamily="50" charset="0"/>
            </a:endParaRPr>
          </a:p>
          <a:p>
            <a:pPr marL="109728" indent="0" algn="just">
              <a:lnSpc>
                <a:spcPct val="110000"/>
              </a:lnSpc>
              <a:buNone/>
            </a:pPr>
            <a:r>
              <a:rPr lang="ru-RU" sz="1400" dirty="0">
                <a:latin typeface="GHEA Grapalat" pitchFamily="50" charset="0"/>
              </a:rPr>
              <a:t>2021թ.` </a:t>
            </a:r>
            <a:r>
              <a:rPr lang="en-US" sz="1400" dirty="0" smtClean="0">
                <a:latin typeface="GHEA Grapalat" pitchFamily="50" charset="0"/>
              </a:rPr>
              <a:t>502 </a:t>
            </a:r>
            <a:r>
              <a:rPr lang="en-US" sz="1400" dirty="0" err="1">
                <a:latin typeface="GHEA Grapalat" pitchFamily="50" charset="0"/>
              </a:rPr>
              <a:t>աշխատակից</a:t>
            </a:r>
            <a:r>
              <a:rPr lang="en-US" sz="1400" dirty="0">
                <a:latin typeface="GHEA Grapalat" pitchFamily="50" charset="0"/>
              </a:rPr>
              <a:t>,</a:t>
            </a:r>
          </a:p>
          <a:p>
            <a:pPr marL="109728" indent="0" algn="just">
              <a:lnSpc>
                <a:spcPct val="110000"/>
              </a:lnSpc>
              <a:buNone/>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թ</a:t>
            </a:r>
            <a:r>
              <a:rPr lang="ru-RU" sz="1400" dirty="0">
                <a:latin typeface="GHEA Grapalat" pitchFamily="50" charset="0"/>
              </a:rPr>
              <a:t>.`</a:t>
            </a:r>
            <a:r>
              <a:rPr lang="hy-AM" sz="1400" dirty="0">
                <a:latin typeface="GHEA Grapalat" pitchFamily="50" charset="0"/>
              </a:rPr>
              <a:t> </a:t>
            </a:r>
            <a:r>
              <a:rPr lang="en-US" sz="1400" dirty="0" smtClean="0">
                <a:latin typeface="GHEA Grapalat" pitchFamily="50" charset="0"/>
              </a:rPr>
              <a:t>502 </a:t>
            </a:r>
            <a:r>
              <a:rPr lang="en-US" sz="1400" dirty="0" err="1">
                <a:latin typeface="GHEA Grapalat" pitchFamily="50" charset="0"/>
              </a:rPr>
              <a:t>աշխատակից</a:t>
            </a:r>
            <a:r>
              <a:rPr lang="en-US" sz="1400" dirty="0">
                <a:latin typeface="GHEA Grapalat" pitchFamily="50" charset="0"/>
              </a:rPr>
              <a:t>:</a:t>
            </a:r>
          </a:p>
          <a:p>
            <a:pPr marL="109728" indent="0" algn="just">
              <a:lnSpc>
                <a:spcPct val="110000"/>
              </a:lnSpc>
              <a:buNone/>
            </a:pPr>
            <a:r>
              <a:rPr lang="ru-RU" sz="1400" dirty="0" smtClean="0">
                <a:latin typeface="GHEA Grapalat" pitchFamily="50" charset="0"/>
              </a:rPr>
              <a:t>ՖԻՆԱՆՍԱԿԱՆ </a:t>
            </a:r>
            <a:r>
              <a:rPr lang="ru-RU" sz="1400" dirty="0">
                <a:latin typeface="GHEA Grapalat" pitchFamily="50" charset="0"/>
              </a:rPr>
              <a:t>ՑՈՒՑԱՆԻՇՆԵՐԸ</a:t>
            </a:r>
          </a:p>
          <a:p>
            <a:pPr marL="109728" indent="0" algn="just">
              <a:lnSpc>
                <a:spcPct val="110000"/>
              </a:lnSpc>
              <a:buNone/>
            </a:pPr>
            <a:r>
              <a:rPr lang="hy-AM" sz="1400" dirty="0">
                <a:latin typeface="GHEA Grapalat" pitchFamily="50" charset="0"/>
              </a:rPr>
              <a:t>2019թ.</a:t>
            </a:r>
            <a:r>
              <a:rPr lang="ru-RU" sz="1400" dirty="0">
                <a:latin typeface="GHEA Grapalat" pitchFamily="50" charset="0"/>
              </a:rPr>
              <a:t>`</a:t>
            </a:r>
            <a:r>
              <a:rPr lang="hy-AM" sz="1400" dirty="0">
                <a:latin typeface="GHEA Grapalat" pitchFamily="50" charset="0"/>
              </a:rPr>
              <a:t> </a:t>
            </a:r>
            <a:r>
              <a:rPr lang="en-US" sz="1400" dirty="0" smtClean="0">
                <a:latin typeface="GHEA Grapalat" pitchFamily="50" charset="0"/>
              </a:rPr>
              <a:t>5</a:t>
            </a:r>
            <a:r>
              <a:rPr lang="hy-AM" sz="1400" dirty="0" smtClean="0">
                <a:latin typeface="GHEA Grapalat" pitchFamily="50" charset="0"/>
              </a:rPr>
              <a:t>1,0</a:t>
            </a:r>
            <a:r>
              <a:rPr lang="en-US" sz="1400" dirty="0" smtClean="0">
                <a:latin typeface="GHEA Grapalat" pitchFamily="50" charset="0"/>
              </a:rPr>
              <a:t>71</a:t>
            </a:r>
            <a:r>
              <a:rPr lang="hy-AM" sz="1400" dirty="0" smtClean="0">
                <a:latin typeface="GHEA Grapalat" pitchFamily="50" charset="0"/>
              </a:rPr>
              <a:t>.</a:t>
            </a:r>
            <a:r>
              <a:rPr lang="en-US" sz="1400" dirty="0" smtClean="0">
                <a:latin typeface="GHEA Grapalat" pitchFamily="50" charset="0"/>
              </a:rPr>
              <a:t>4</a:t>
            </a:r>
            <a:r>
              <a:rPr lang="hy-AM" sz="1400" dirty="0" smtClean="0">
                <a:latin typeface="GHEA Grapalat" pitchFamily="50" charset="0"/>
              </a:rPr>
              <a:t> </a:t>
            </a:r>
            <a:r>
              <a:rPr lang="hy-AM" sz="1400" dirty="0">
                <a:latin typeface="GHEA Grapalat" pitchFamily="50" charset="0"/>
              </a:rPr>
              <a:t>մլն դրամ, </a:t>
            </a:r>
            <a:endParaRPr lang="en-US" sz="1400" dirty="0">
              <a:latin typeface="GHEA Grapalat" pitchFamily="50" charset="0"/>
            </a:endParaRPr>
          </a:p>
          <a:p>
            <a:pPr marL="109728" indent="0" algn="just">
              <a:lnSpc>
                <a:spcPct val="110000"/>
              </a:lnSpc>
              <a:buNone/>
            </a:pPr>
            <a:r>
              <a:rPr lang="hy-AM" sz="1400" dirty="0">
                <a:latin typeface="GHEA Grapalat" pitchFamily="50" charset="0"/>
              </a:rPr>
              <a:t>2020թ.` </a:t>
            </a:r>
            <a:r>
              <a:rPr lang="en-US" sz="1400" dirty="0" smtClean="0">
                <a:latin typeface="GHEA Grapalat" pitchFamily="50" charset="0"/>
              </a:rPr>
              <a:t>55</a:t>
            </a:r>
            <a:r>
              <a:rPr lang="hy-AM" sz="1400" dirty="0" smtClean="0">
                <a:latin typeface="GHEA Grapalat" pitchFamily="50" charset="0"/>
              </a:rPr>
              <a:t>,</a:t>
            </a:r>
            <a:r>
              <a:rPr lang="en-US" sz="1400" dirty="0" smtClean="0">
                <a:latin typeface="GHEA Grapalat" pitchFamily="50" charset="0"/>
              </a:rPr>
              <a:t>978</a:t>
            </a:r>
            <a:r>
              <a:rPr lang="hy-AM" sz="1400" dirty="0" smtClean="0">
                <a:latin typeface="GHEA Grapalat" pitchFamily="50" charset="0"/>
              </a:rPr>
              <a:t>.</a:t>
            </a:r>
            <a:r>
              <a:rPr lang="en-US" sz="1400" dirty="0" smtClean="0">
                <a:latin typeface="GHEA Grapalat" pitchFamily="50" charset="0"/>
              </a:rPr>
              <a:t>5</a:t>
            </a:r>
            <a:r>
              <a:rPr lang="hy-AM" sz="1400" dirty="0" smtClean="0">
                <a:latin typeface="GHEA Grapalat" pitchFamily="50" charset="0"/>
              </a:rPr>
              <a:t> </a:t>
            </a:r>
            <a:r>
              <a:rPr lang="hy-AM" sz="1400" dirty="0">
                <a:latin typeface="GHEA Grapalat" pitchFamily="50" charset="0"/>
              </a:rPr>
              <a:t>մլն դրամ</a:t>
            </a:r>
            <a:r>
              <a:rPr lang="ru-RU" sz="1400" dirty="0">
                <a:latin typeface="GHEA Grapalat" pitchFamily="50" charset="0"/>
              </a:rPr>
              <a:t>, </a:t>
            </a:r>
            <a:endParaRPr lang="en-US" sz="1400" dirty="0">
              <a:latin typeface="GHEA Grapalat" pitchFamily="50" charset="0"/>
            </a:endParaRPr>
          </a:p>
          <a:p>
            <a:pPr marL="109728" indent="0" algn="just">
              <a:lnSpc>
                <a:spcPct val="110000"/>
              </a:lnSpc>
              <a:buNone/>
            </a:pPr>
            <a:r>
              <a:rPr lang="ru-RU" sz="1400" dirty="0">
                <a:latin typeface="GHEA Grapalat" pitchFamily="50" charset="0"/>
              </a:rPr>
              <a:t>2021թ</a:t>
            </a:r>
            <a:r>
              <a:rPr lang="ru-RU" sz="1400" dirty="0" smtClean="0">
                <a:latin typeface="GHEA Grapalat" pitchFamily="50" charset="0"/>
              </a:rPr>
              <a:t>.`</a:t>
            </a:r>
            <a:r>
              <a:rPr lang="en-US" sz="1400" dirty="0">
                <a:latin typeface="GHEA Grapalat" pitchFamily="50" charset="0"/>
              </a:rPr>
              <a:t> </a:t>
            </a:r>
            <a:r>
              <a:rPr lang="en-US" sz="1400" dirty="0">
                <a:latin typeface="GHEA Grapalat" pitchFamily="50" charset="0"/>
              </a:rPr>
              <a:t>64</a:t>
            </a:r>
            <a:r>
              <a:rPr lang="hy-AM" sz="1400" dirty="0">
                <a:latin typeface="GHEA Grapalat" pitchFamily="50" charset="0"/>
              </a:rPr>
              <a:t>,</a:t>
            </a:r>
            <a:r>
              <a:rPr lang="en-US" sz="1400" dirty="0">
                <a:latin typeface="GHEA Grapalat" pitchFamily="50" charset="0"/>
              </a:rPr>
              <a:t>597.0 </a:t>
            </a:r>
            <a:r>
              <a:rPr lang="ru-RU" sz="1400" dirty="0" err="1" smtClean="0">
                <a:latin typeface="GHEA Grapalat" pitchFamily="50" charset="0"/>
              </a:rPr>
              <a:t>մլն</a:t>
            </a:r>
            <a:r>
              <a:rPr lang="ru-RU" sz="1400" dirty="0" smtClean="0">
                <a:latin typeface="GHEA Grapalat" pitchFamily="50" charset="0"/>
              </a:rPr>
              <a:t> </a:t>
            </a:r>
            <a:r>
              <a:rPr lang="ru-RU" sz="1400" dirty="0" err="1">
                <a:latin typeface="GHEA Grapalat" pitchFamily="50" charset="0"/>
              </a:rPr>
              <a:t>դրամ</a:t>
            </a:r>
            <a:r>
              <a:rPr lang="en-US" sz="1400" dirty="0">
                <a:latin typeface="GHEA Grapalat" pitchFamily="50" charset="0"/>
              </a:rPr>
              <a:t>,</a:t>
            </a:r>
          </a:p>
          <a:p>
            <a:pPr marL="109728" indent="0" algn="just">
              <a:lnSpc>
                <a:spcPct val="110000"/>
              </a:lnSpc>
              <a:buNone/>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թ</a:t>
            </a:r>
            <a:r>
              <a:rPr lang="ru-RU" sz="1400" dirty="0">
                <a:latin typeface="GHEA Grapalat" pitchFamily="50" charset="0"/>
              </a:rPr>
              <a:t>.`</a:t>
            </a:r>
            <a:r>
              <a:rPr lang="hy-AM" sz="1400" dirty="0">
                <a:latin typeface="GHEA Grapalat" pitchFamily="50" charset="0"/>
              </a:rPr>
              <a:t> </a:t>
            </a:r>
            <a:r>
              <a:rPr lang="en-US" sz="1400" dirty="0">
                <a:latin typeface="GHEA Grapalat" pitchFamily="50" charset="0"/>
              </a:rPr>
              <a:t>64</a:t>
            </a:r>
            <a:r>
              <a:rPr lang="hy-AM" sz="1400" dirty="0" smtClean="0">
                <a:latin typeface="GHEA Grapalat" pitchFamily="50" charset="0"/>
              </a:rPr>
              <a:t>,</a:t>
            </a:r>
            <a:r>
              <a:rPr lang="en-US" sz="1400" dirty="0" smtClean="0">
                <a:latin typeface="GHEA Grapalat" pitchFamily="50" charset="0"/>
              </a:rPr>
              <a:t>349.1 </a:t>
            </a:r>
            <a:r>
              <a:rPr lang="en-US" sz="1400" dirty="0" err="1">
                <a:latin typeface="GHEA Grapalat" pitchFamily="50" charset="0"/>
              </a:rPr>
              <a:t>մլ</a:t>
            </a:r>
            <a:r>
              <a:rPr lang="hy-AM" sz="1400" dirty="0">
                <a:latin typeface="GHEA Grapalat" pitchFamily="50" charset="0"/>
              </a:rPr>
              <a:t>ն</a:t>
            </a:r>
            <a:r>
              <a:rPr lang="en-US" sz="1400" dirty="0">
                <a:latin typeface="GHEA Grapalat" pitchFamily="50" charset="0"/>
              </a:rPr>
              <a:t> </a:t>
            </a:r>
            <a:r>
              <a:rPr lang="en-US" sz="1400" dirty="0" err="1">
                <a:latin typeface="GHEA Grapalat" pitchFamily="50" charset="0"/>
              </a:rPr>
              <a:t>դրամ</a:t>
            </a:r>
            <a:r>
              <a:rPr lang="en-US" sz="1400" dirty="0">
                <a:latin typeface="GHEA Grapalat" pitchFamily="50" charset="0"/>
              </a:rPr>
              <a:t>:</a:t>
            </a:r>
          </a:p>
        </p:txBody>
      </p:sp>
      <p:sp>
        <p:nvSpPr>
          <p:cNvPr id="3" name="Номер слайда 2"/>
          <p:cNvSpPr>
            <a:spLocks noGrp="1"/>
          </p:cNvSpPr>
          <p:nvPr>
            <p:ph type="sldNum" sz="quarter" idx="12"/>
          </p:nvPr>
        </p:nvSpPr>
        <p:spPr>
          <a:xfrm>
            <a:off x="8458200" y="6400800"/>
            <a:ext cx="554832" cy="372269"/>
          </a:xfrm>
        </p:spPr>
        <p:txBody>
          <a:bodyPr/>
          <a:lstStyle/>
          <a:p>
            <a:fld id="{B6F15528-21DE-4FAA-801E-634DDDAF4B2B}" type="slidenum">
              <a:rPr lang="en-US" smtClean="0"/>
              <a:pPr/>
              <a:t>136</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en-US" sz="1600" b="0" dirty="0">
                <a:solidFill>
                  <a:schemeClr val="tx1"/>
                </a:solidFill>
                <a:effectLst/>
                <a:latin typeface="GHEA Grapalat" pitchFamily="50" charset="0"/>
              </a:rPr>
              <a:t>ՀՀ ՏԿԵՆ 2022թ. ԲՅՈՒՋԵՏԱՅԻՆ ԾՐԱԳԻՐ/ՄԻՋՈՑԱՌՈՒՄ </a:t>
            </a:r>
            <a:r>
              <a:rPr lang="hy-AM" sz="1600" b="0" dirty="0">
                <a:solidFill>
                  <a:schemeClr val="tx1"/>
                </a:solidFill>
                <a:effectLst/>
                <a:latin typeface="GHEA Grapalat" pitchFamily="50" charset="0"/>
              </a:rPr>
              <a:t>1212</a:t>
            </a:r>
            <a:r>
              <a:rPr lang="en-US" sz="1600" b="0" dirty="0">
                <a:solidFill>
                  <a:schemeClr val="tx1"/>
                </a:solidFill>
                <a:effectLst/>
                <a:latin typeface="GHEA Grapalat" pitchFamily="50" charset="0"/>
              </a:rPr>
              <a:t>/12002</a:t>
            </a:r>
            <a:endParaRPr lang="en-US" sz="1600" dirty="0"/>
          </a:p>
        </p:txBody>
      </p:sp>
    </p:spTree>
    <p:extLst>
      <p:ext uri="{BB962C8B-B14F-4D97-AF65-F5344CB8AC3E}">
        <p14:creationId xmlns:p14="http://schemas.microsoft.com/office/powerpoint/2010/main" val="293397670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2"/>
            <a:ext cx="8229600" cy="5169091"/>
          </a:xfrm>
        </p:spPr>
        <p:txBody>
          <a:bodyPr>
            <a:normAutofit fontScale="92500" lnSpcReduction="10000"/>
          </a:bodyPr>
          <a:lstStyle/>
          <a:p>
            <a:pPr marL="109728" lvl="0" indent="0">
              <a:buClr>
                <a:srgbClr val="2DA2BF"/>
              </a:buClr>
              <a:buNone/>
            </a:pPr>
            <a:r>
              <a:rPr lang="en-US" sz="1400" dirty="0">
                <a:solidFill>
                  <a:prstClr val="black"/>
                </a:solidFill>
                <a:latin typeface="GHEA Grapalat" pitchFamily="50" charset="0"/>
              </a:rPr>
              <a:t>ԱՆՎԱՆՈՒՄԸ</a:t>
            </a:r>
          </a:p>
          <a:p>
            <a:pPr marL="109728" lvl="0" indent="0">
              <a:buClr>
                <a:srgbClr val="2DA2BF"/>
              </a:buClr>
              <a:buNone/>
            </a:pPr>
            <a:r>
              <a:rPr lang="hy-AM" sz="1400" dirty="0">
                <a:solidFill>
                  <a:prstClr val="black"/>
                </a:solidFill>
                <a:latin typeface="GHEA Grapalat" pitchFamily="50" charset="0"/>
              </a:rPr>
              <a:t> Պետական աջակցություն սահմանամերձ համայնքներին </a:t>
            </a:r>
            <a:endParaRPr lang="en-US" sz="1400" dirty="0" smtClean="0">
              <a:solidFill>
                <a:prstClr val="black"/>
              </a:solidFill>
              <a:latin typeface="GHEA Grapalat" pitchFamily="50" charset="0"/>
            </a:endParaRPr>
          </a:p>
          <a:p>
            <a:pPr marL="109728" lvl="0" indent="0">
              <a:buClr>
                <a:srgbClr val="2DA2BF"/>
              </a:buClr>
              <a:buNone/>
            </a:pPr>
            <a:r>
              <a:rPr lang="hy-AM" sz="1400" dirty="0" smtClean="0">
                <a:solidFill>
                  <a:prstClr val="black"/>
                </a:solidFill>
                <a:latin typeface="GHEA Grapalat" pitchFamily="50" charset="0"/>
              </a:rPr>
              <a:t>ԾՐԱԳՐԻ </a:t>
            </a:r>
            <a:r>
              <a:rPr lang="hy-AM" sz="1400" dirty="0">
                <a:solidFill>
                  <a:prstClr val="black"/>
                </a:solidFill>
                <a:latin typeface="GHEA Grapalat" pitchFamily="50" charset="0"/>
              </a:rPr>
              <a:t>ՆՊԱՏԱԿԸ</a:t>
            </a:r>
            <a:r>
              <a:rPr lang="en-US" sz="1400" dirty="0">
                <a:solidFill>
                  <a:prstClr val="black"/>
                </a:solidFill>
                <a:latin typeface="GHEA Grapalat" pitchFamily="50" charset="0"/>
              </a:rPr>
              <a:t> ԵՎ </a:t>
            </a:r>
            <a:r>
              <a:rPr lang="hy-AM" sz="1400" dirty="0">
                <a:solidFill>
                  <a:prstClr val="black"/>
                </a:solidFill>
                <a:latin typeface="GHEA Grapalat" pitchFamily="50" charset="0"/>
              </a:rPr>
              <a:t>ՆԿԱՐԱԳՐՈՒԹՅՈՒՆԸ</a:t>
            </a:r>
          </a:p>
          <a:p>
            <a:pPr marL="109728" lvl="0" indent="0">
              <a:buClr>
                <a:srgbClr val="2DA2BF"/>
              </a:buClr>
              <a:buNone/>
            </a:pPr>
            <a:r>
              <a:rPr lang="hy-AM" sz="1400" dirty="0">
                <a:latin typeface="GHEA Grapalat"/>
                <a:ea typeface="Calibri"/>
                <a:cs typeface="Times New Roman"/>
              </a:rPr>
              <a:t>Սահմանամերձ համայնքներում կյանքի պայմանների բարելավում</a:t>
            </a:r>
            <a:r>
              <a:rPr lang="hy-AM" sz="1400" dirty="0" smtClean="0">
                <a:latin typeface="GHEA Grapalat"/>
                <a:ea typeface="Calibri"/>
                <a:cs typeface="Times New Roman"/>
              </a:rPr>
              <a:t>։</a:t>
            </a:r>
            <a:r>
              <a:rPr lang="en-US" sz="1400" dirty="0" smtClean="0">
                <a:latin typeface="GHEA Grapalat"/>
                <a:ea typeface="Calibri"/>
                <a:cs typeface="Times New Roman"/>
              </a:rPr>
              <a:t> </a:t>
            </a:r>
            <a:r>
              <a:rPr lang="hy-AM" sz="1400" dirty="0" smtClean="0">
                <a:latin typeface="GHEA Grapalat"/>
                <a:ea typeface="Calibri"/>
                <a:cs typeface="Times New Roman"/>
              </a:rPr>
              <a:t>ՀՀ </a:t>
            </a:r>
            <a:r>
              <a:rPr lang="hy-AM" sz="1400" dirty="0">
                <a:latin typeface="GHEA Grapalat"/>
                <a:ea typeface="Calibri"/>
                <a:cs typeface="Times New Roman"/>
              </a:rPr>
              <a:t>սահմանամերձ համայնքների բնակիչների առօրյա հոգսերը հնարավորինս մեղմելու և կենսապայմանները բարելավվելու նպատակով ընդունվել է ՀՀ կառավարության </a:t>
            </a:r>
            <a:r>
              <a:rPr lang="en-US" sz="1400" dirty="0" smtClean="0">
                <a:latin typeface="GHEA Grapalat"/>
                <a:ea typeface="Calibri"/>
                <a:cs typeface="Times New Roman"/>
              </a:rPr>
              <a:t>18.12.</a:t>
            </a:r>
            <a:r>
              <a:rPr lang="hy-AM" sz="1400" dirty="0" smtClean="0">
                <a:latin typeface="GHEA Grapalat"/>
                <a:ea typeface="Calibri"/>
                <a:cs typeface="Times New Roman"/>
              </a:rPr>
              <a:t>2014թ</a:t>
            </a:r>
            <a:r>
              <a:rPr lang="en-US" sz="1400" dirty="0" smtClean="0">
                <a:latin typeface="GHEA Grapalat"/>
                <a:ea typeface="Calibri"/>
                <a:cs typeface="Times New Roman"/>
              </a:rPr>
              <a:t>.</a:t>
            </a:r>
            <a:r>
              <a:rPr lang="hy-AM" sz="1400" dirty="0" smtClean="0">
                <a:latin typeface="GHEA Grapalat"/>
                <a:ea typeface="Calibri"/>
                <a:cs typeface="Times New Roman"/>
              </a:rPr>
              <a:t> </a:t>
            </a:r>
            <a:r>
              <a:rPr lang="hy-AM" sz="1400" dirty="0">
                <a:latin typeface="GHEA Grapalat"/>
                <a:ea typeface="Calibri"/>
                <a:cs typeface="Times New Roman"/>
              </a:rPr>
              <a:t>N 1444-Ն որոշումը, որով սահմանվում է </a:t>
            </a:r>
            <a:r>
              <a:rPr lang="hy-AM" sz="1400" dirty="0" smtClean="0">
                <a:latin typeface="GHEA Grapalat"/>
                <a:ea typeface="Calibri"/>
                <a:cs typeface="Times New Roman"/>
              </a:rPr>
              <a:t>ՀՀ </a:t>
            </a:r>
            <a:r>
              <a:rPr lang="hy-AM" sz="1400" dirty="0">
                <a:latin typeface="GHEA Grapalat"/>
                <a:ea typeface="Calibri"/>
                <a:cs typeface="Times New Roman"/>
              </a:rPr>
              <a:t>սահմանամերձ համայնքներին տրվող սոցիալական աջակցության փոխհատուցման ենթակա ծավալները, փոխհատուցման կարգն ու փոխհատուցում ստացող սահմանամերձ համայնքների ցանկը: Ծրագրով նախատեսվում է սահմանամերձ համայնքների բնակիչների սոցիալական պայմանների բարելավման նպատակով գազի, էլեկտրաէներգիայի և ոռոգման ջրի մասնակի փոխհատուցման և անշարժ գույքի հարկի ամբողջական փոխհատուցման համար գումարների նախատեսում։ </a:t>
            </a:r>
            <a:endParaRPr lang="en-US" sz="1400" dirty="0" smtClean="0">
              <a:latin typeface="GHEA Grapalat"/>
              <a:ea typeface="Calibri"/>
              <a:cs typeface="Times New Roman"/>
            </a:endParaRPr>
          </a:p>
          <a:p>
            <a:pPr marL="109728" lvl="0" indent="0">
              <a:buClr>
                <a:srgbClr val="2DA2BF"/>
              </a:buClr>
              <a:buNone/>
            </a:pPr>
            <a:r>
              <a:rPr lang="ru-RU" sz="1400" dirty="0" smtClean="0">
                <a:solidFill>
                  <a:prstClr val="black"/>
                </a:solidFill>
                <a:latin typeface="GHEA Grapalat" pitchFamily="50" charset="0"/>
              </a:rPr>
              <a:t>ՄԻՋՈՑԱՌՄԱՆ </a:t>
            </a:r>
            <a:r>
              <a:rPr lang="ru-RU" sz="1400" dirty="0">
                <a:solidFill>
                  <a:prstClr val="black"/>
                </a:solidFill>
                <a:latin typeface="GHEA Grapalat" pitchFamily="50" charset="0"/>
              </a:rPr>
              <a:t>ՇԱՀԱՌՈՒՆԵՐԸ</a:t>
            </a:r>
            <a:endParaRPr lang="en-US" sz="1400" dirty="0">
              <a:solidFill>
                <a:prstClr val="black"/>
              </a:solidFill>
              <a:latin typeface="GHEA Grapalat" pitchFamily="50" charset="0"/>
            </a:endParaRPr>
          </a:p>
          <a:p>
            <a:r>
              <a:rPr lang="hy-AM" sz="1400" dirty="0">
                <a:solidFill>
                  <a:prstClr val="black"/>
                </a:solidFill>
                <a:latin typeface="GHEA Grapalat" pitchFamily="50" charset="0"/>
              </a:rPr>
              <a:t>Աջակցություն ստացող սահմանամերձ 23 համայնքների 81 բնկավայրերի բնակիչ-բաժանորդներ</a:t>
            </a:r>
            <a:r>
              <a:rPr lang="hy-AM" sz="1400" dirty="0">
                <a:latin typeface="GHEA Grapalat"/>
                <a:ea typeface="Calibri"/>
                <a:cs typeface="Times New Roman"/>
              </a:rPr>
              <a:t>։</a:t>
            </a:r>
            <a:endParaRPr lang="en-US" sz="1400" dirty="0">
              <a:latin typeface="GHEA Grapalat"/>
              <a:ea typeface="Calibri"/>
              <a:cs typeface="Times New Roman"/>
            </a:endParaRPr>
          </a:p>
          <a:p>
            <a:pPr marL="109728" lvl="0" indent="0" algn="just">
              <a:lnSpc>
                <a:spcPct val="110000"/>
              </a:lnSpc>
              <a:buClr>
                <a:srgbClr val="2DA2BF"/>
              </a:buClr>
              <a:buNone/>
            </a:pPr>
            <a:r>
              <a:rPr lang="ru-RU" sz="1400" dirty="0">
                <a:latin typeface="GHEA Grapalat"/>
                <a:ea typeface="Calibri"/>
                <a:cs typeface="Times New Roman"/>
              </a:rPr>
              <a:t>ՈՉ ՖԻՆԱՆՍԱԿԱՆ ՑՈՒՑԱՆԻՇՆԵՐԸ</a:t>
            </a:r>
          </a:p>
          <a:p>
            <a:pPr marL="109728" lvl="0" indent="0" algn="just">
              <a:lnSpc>
                <a:spcPct val="110000"/>
              </a:lnSpc>
              <a:buClr>
                <a:srgbClr val="2DA2BF"/>
              </a:buClr>
              <a:buNone/>
            </a:pPr>
            <a:r>
              <a:rPr lang="hy-AM" sz="1400" dirty="0">
                <a:solidFill>
                  <a:prstClr val="black"/>
                </a:solidFill>
                <a:latin typeface="GHEA Grapalat" pitchFamily="50" charset="0"/>
              </a:rPr>
              <a:t>2019թ.</a:t>
            </a:r>
            <a:r>
              <a:rPr lang="ru-RU" sz="1400" dirty="0">
                <a:solidFill>
                  <a:prstClr val="black"/>
                </a:solidFill>
                <a:latin typeface="GHEA Grapalat" pitchFamily="50" charset="0"/>
              </a:rPr>
              <a:t>`</a:t>
            </a:r>
            <a:r>
              <a:rPr lang="hy-AM" sz="1400" dirty="0">
                <a:solidFill>
                  <a:prstClr val="black"/>
                </a:solidFill>
                <a:latin typeface="GHEA Grapalat" pitchFamily="50" charset="0"/>
              </a:rPr>
              <a:t> </a:t>
            </a:r>
            <a:r>
              <a:rPr lang="en-US" sz="1400" dirty="0" smtClean="0">
                <a:solidFill>
                  <a:prstClr val="black"/>
                </a:solidFill>
                <a:latin typeface="GHEA Grapalat" pitchFamily="50" charset="0"/>
              </a:rPr>
              <a:t>16 </a:t>
            </a:r>
            <a:r>
              <a:rPr lang="ru-RU" sz="1400" dirty="0" err="1" smtClean="0">
                <a:solidFill>
                  <a:prstClr val="black"/>
                </a:solidFill>
                <a:latin typeface="GHEA Grapalat" pitchFamily="50" charset="0"/>
              </a:rPr>
              <a:t>համայնք</a:t>
            </a:r>
            <a:r>
              <a:rPr lang="ru-RU" sz="1400" dirty="0" smtClean="0">
                <a:solidFill>
                  <a:prstClr val="black"/>
                </a:solidFill>
                <a:latin typeface="GHEA Grapalat" pitchFamily="50" charset="0"/>
              </a:rPr>
              <a:t>, 38</a:t>
            </a:r>
            <a:r>
              <a:rPr lang="en-US" sz="1400" dirty="0" smtClean="0">
                <a:solidFill>
                  <a:prstClr val="black"/>
                </a:solidFill>
                <a:latin typeface="GHEA Grapalat" pitchFamily="50" charset="0"/>
              </a:rPr>
              <a:t> </a:t>
            </a:r>
            <a:r>
              <a:rPr lang="ru-RU" sz="1400" dirty="0" err="1" smtClean="0">
                <a:solidFill>
                  <a:prstClr val="black"/>
                </a:solidFill>
                <a:latin typeface="GHEA Grapalat" pitchFamily="50" charset="0"/>
              </a:rPr>
              <a:t>բնակատեղի</a:t>
            </a:r>
            <a:r>
              <a:rPr lang="hy-AM" sz="1400" dirty="0" smtClean="0">
                <a:solidFill>
                  <a:prstClr val="black"/>
                </a:solidFill>
                <a:latin typeface="GHEA Grapalat" pitchFamily="50" charset="0"/>
              </a:rPr>
              <a:t>, </a:t>
            </a:r>
            <a:endParaRPr lang="en-US" sz="1400" dirty="0">
              <a:solidFill>
                <a:prstClr val="black"/>
              </a:solidFill>
              <a:latin typeface="GHEA Grapalat" pitchFamily="50" charset="0"/>
            </a:endParaRPr>
          </a:p>
          <a:p>
            <a:pPr marL="109728" lvl="0" indent="0" algn="just">
              <a:lnSpc>
                <a:spcPct val="110000"/>
              </a:lnSpc>
              <a:buClr>
                <a:srgbClr val="2DA2BF"/>
              </a:buClr>
              <a:buNone/>
            </a:pPr>
            <a:r>
              <a:rPr lang="hy-AM" sz="1400" dirty="0">
                <a:solidFill>
                  <a:prstClr val="black"/>
                </a:solidFill>
                <a:latin typeface="GHEA Grapalat" pitchFamily="50" charset="0"/>
              </a:rPr>
              <a:t>2020թ.` </a:t>
            </a:r>
            <a:r>
              <a:rPr lang="en-US" sz="1400" dirty="0">
                <a:solidFill>
                  <a:prstClr val="black"/>
                </a:solidFill>
                <a:latin typeface="GHEA Grapalat" pitchFamily="50" charset="0"/>
              </a:rPr>
              <a:t>16 </a:t>
            </a:r>
            <a:r>
              <a:rPr lang="ru-RU" sz="1400" dirty="0" err="1">
                <a:solidFill>
                  <a:prstClr val="black"/>
                </a:solidFill>
                <a:latin typeface="GHEA Grapalat" pitchFamily="50" charset="0"/>
              </a:rPr>
              <a:t>համայնք</a:t>
            </a:r>
            <a:r>
              <a:rPr lang="ru-RU" sz="1400" dirty="0">
                <a:solidFill>
                  <a:prstClr val="black"/>
                </a:solidFill>
                <a:latin typeface="GHEA Grapalat" pitchFamily="50" charset="0"/>
              </a:rPr>
              <a:t>, 38</a:t>
            </a:r>
            <a:r>
              <a:rPr lang="en-US" sz="1400" dirty="0">
                <a:solidFill>
                  <a:prstClr val="black"/>
                </a:solidFill>
                <a:latin typeface="GHEA Grapalat" pitchFamily="50" charset="0"/>
              </a:rPr>
              <a:t> </a:t>
            </a:r>
            <a:r>
              <a:rPr lang="ru-RU" sz="1400" dirty="0" err="1">
                <a:solidFill>
                  <a:prstClr val="black"/>
                </a:solidFill>
                <a:latin typeface="GHEA Grapalat" pitchFamily="50" charset="0"/>
              </a:rPr>
              <a:t>բնակատեղի</a:t>
            </a:r>
            <a:r>
              <a:rPr lang="hy-AM" sz="1400" dirty="0">
                <a:solidFill>
                  <a:prstClr val="black"/>
                </a:solidFill>
                <a:latin typeface="GHEA Grapalat" pitchFamily="50" charset="0"/>
              </a:rPr>
              <a:t>, </a:t>
            </a:r>
            <a:endParaRPr lang="en-US" sz="1400" dirty="0">
              <a:solidFill>
                <a:prstClr val="black"/>
              </a:solidFill>
              <a:latin typeface="GHEA Grapalat" pitchFamily="50" charset="0"/>
            </a:endParaRPr>
          </a:p>
          <a:p>
            <a:pPr marL="109728" lvl="0" indent="0" algn="just">
              <a:lnSpc>
                <a:spcPct val="110000"/>
              </a:lnSpc>
              <a:buClr>
                <a:srgbClr val="2DA2BF"/>
              </a:buClr>
              <a:buNone/>
            </a:pPr>
            <a:r>
              <a:rPr lang="ru-RU" sz="1400" dirty="0" smtClean="0">
                <a:solidFill>
                  <a:prstClr val="black"/>
                </a:solidFill>
                <a:latin typeface="GHEA Grapalat" pitchFamily="50" charset="0"/>
              </a:rPr>
              <a:t>2021թ</a:t>
            </a:r>
            <a:r>
              <a:rPr lang="ru-RU" sz="1400" dirty="0">
                <a:solidFill>
                  <a:prstClr val="black"/>
                </a:solidFill>
                <a:latin typeface="GHEA Grapalat" pitchFamily="50" charset="0"/>
              </a:rPr>
              <a:t>.` </a:t>
            </a:r>
            <a:r>
              <a:rPr lang="ru-RU" sz="1400" dirty="0" smtClean="0">
                <a:solidFill>
                  <a:prstClr val="black"/>
                </a:solidFill>
                <a:latin typeface="GHEA Grapalat" pitchFamily="50" charset="0"/>
              </a:rPr>
              <a:t>23</a:t>
            </a:r>
            <a:r>
              <a:rPr lang="en-US" sz="1400" dirty="0" smtClean="0">
                <a:solidFill>
                  <a:prstClr val="black"/>
                </a:solidFill>
                <a:latin typeface="GHEA Grapalat" pitchFamily="50" charset="0"/>
              </a:rPr>
              <a:t> </a:t>
            </a:r>
            <a:r>
              <a:rPr lang="ru-RU" sz="1400" dirty="0" err="1">
                <a:solidFill>
                  <a:prstClr val="black"/>
                </a:solidFill>
                <a:latin typeface="GHEA Grapalat" pitchFamily="50" charset="0"/>
              </a:rPr>
              <a:t>համայնք</a:t>
            </a:r>
            <a:r>
              <a:rPr lang="ru-RU" sz="1400" dirty="0">
                <a:solidFill>
                  <a:prstClr val="black"/>
                </a:solidFill>
                <a:latin typeface="GHEA Grapalat" pitchFamily="50" charset="0"/>
              </a:rPr>
              <a:t>, </a:t>
            </a:r>
            <a:r>
              <a:rPr lang="ru-RU" sz="1400" dirty="0" smtClean="0">
                <a:solidFill>
                  <a:prstClr val="black"/>
                </a:solidFill>
                <a:latin typeface="GHEA Grapalat" pitchFamily="50" charset="0"/>
              </a:rPr>
              <a:t>81</a:t>
            </a:r>
            <a:r>
              <a:rPr lang="en-US" sz="1400" dirty="0" smtClean="0">
                <a:solidFill>
                  <a:prstClr val="black"/>
                </a:solidFill>
                <a:latin typeface="GHEA Grapalat" pitchFamily="50" charset="0"/>
              </a:rPr>
              <a:t> </a:t>
            </a:r>
            <a:r>
              <a:rPr lang="ru-RU" sz="1400" dirty="0" err="1">
                <a:solidFill>
                  <a:prstClr val="black"/>
                </a:solidFill>
                <a:latin typeface="GHEA Grapalat" pitchFamily="50" charset="0"/>
              </a:rPr>
              <a:t>բնակատեղի</a:t>
            </a:r>
            <a:r>
              <a:rPr lang="en-US" sz="1400" dirty="0" smtClean="0">
                <a:solidFill>
                  <a:prstClr val="black"/>
                </a:solidFill>
                <a:latin typeface="GHEA Grapalat" pitchFamily="50" charset="0"/>
              </a:rPr>
              <a:t>,</a:t>
            </a:r>
            <a:endParaRPr lang="en-US" sz="1400" dirty="0">
              <a:solidFill>
                <a:prstClr val="black"/>
              </a:solidFill>
              <a:latin typeface="GHEA Grapalat" pitchFamily="50" charset="0"/>
            </a:endParaRPr>
          </a:p>
          <a:p>
            <a:pPr marL="109728" lvl="0" indent="0" algn="just">
              <a:lnSpc>
                <a:spcPct val="110000"/>
              </a:lnSpc>
              <a:buClr>
                <a:srgbClr val="2DA2BF"/>
              </a:buClr>
              <a:buNone/>
            </a:pPr>
            <a:r>
              <a:rPr lang="hy-AM" sz="1400" dirty="0">
                <a:solidFill>
                  <a:prstClr val="black"/>
                </a:solidFill>
                <a:latin typeface="GHEA Grapalat" pitchFamily="50" charset="0"/>
              </a:rPr>
              <a:t>202</a:t>
            </a:r>
            <a:r>
              <a:rPr lang="en-US" sz="1400" dirty="0">
                <a:solidFill>
                  <a:prstClr val="black"/>
                </a:solidFill>
                <a:latin typeface="GHEA Grapalat" pitchFamily="50" charset="0"/>
              </a:rPr>
              <a:t>2</a:t>
            </a:r>
            <a:r>
              <a:rPr lang="hy-AM" sz="1400" dirty="0">
                <a:solidFill>
                  <a:prstClr val="black"/>
                </a:solidFill>
                <a:latin typeface="GHEA Grapalat" pitchFamily="50" charset="0"/>
              </a:rPr>
              <a:t>թ</a:t>
            </a:r>
            <a:r>
              <a:rPr lang="ru-RU" sz="1400" dirty="0">
                <a:solidFill>
                  <a:prstClr val="black"/>
                </a:solidFill>
                <a:latin typeface="GHEA Grapalat" pitchFamily="50" charset="0"/>
              </a:rPr>
              <a:t>.`</a:t>
            </a:r>
            <a:r>
              <a:rPr lang="hy-AM" sz="1400" dirty="0">
                <a:solidFill>
                  <a:prstClr val="black"/>
                </a:solidFill>
                <a:latin typeface="GHEA Grapalat" pitchFamily="50" charset="0"/>
              </a:rPr>
              <a:t> </a:t>
            </a:r>
            <a:r>
              <a:rPr lang="ru-RU" sz="1400" dirty="0">
                <a:solidFill>
                  <a:prstClr val="black"/>
                </a:solidFill>
                <a:latin typeface="GHEA Grapalat" pitchFamily="50" charset="0"/>
              </a:rPr>
              <a:t>23</a:t>
            </a:r>
            <a:r>
              <a:rPr lang="en-US" sz="1400" dirty="0">
                <a:solidFill>
                  <a:prstClr val="black"/>
                </a:solidFill>
                <a:latin typeface="GHEA Grapalat" pitchFamily="50" charset="0"/>
              </a:rPr>
              <a:t> </a:t>
            </a:r>
            <a:r>
              <a:rPr lang="ru-RU" sz="1400" dirty="0" err="1">
                <a:solidFill>
                  <a:prstClr val="black"/>
                </a:solidFill>
                <a:latin typeface="GHEA Grapalat" pitchFamily="50" charset="0"/>
              </a:rPr>
              <a:t>համայնք</a:t>
            </a:r>
            <a:r>
              <a:rPr lang="ru-RU" sz="1400" dirty="0">
                <a:solidFill>
                  <a:prstClr val="black"/>
                </a:solidFill>
                <a:latin typeface="GHEA Grapalat" pitchFamily="50" charset="0"/>
              </a:rPr>
              <a:t>, 81</a:t>
            </a:r>
            <a:r>
              <a:rPr lang="en-US" sz="1400" dirty="0">
                <a:solidFill>
                  <a:prstClr val="black"/>
                </a:solidFill>
                <a:latin typeface="GHEA Grapalat" pitchFamily="50" charset="0"/>
              </a:rPr>
              <a:t> </a:t>
            </a:r>
            <a:r>
              <a:rPr lang="ru-RU" sz="1400" dirty="0" err="1" smtClean="0">
                <a:solidFill>
                  <a:prstClr val="black"/>
                </a:solidFill>
                <a:latin typeface="GHEA Grapalat" pitchFamily="50" charset="0"/>
              </a:rPr>
              <a:t>բնակատեղի</a:t>
            </a:r>
            <a:r>
              <a:rPr lang="en-US" sz="1400" dirty="0" smtClean="0">
                <a:solidFill>
                  <a:prstClr val="black"/>
                </a:solidFill>
                <a:latin typeface="GHEA Grapalat" pitchFamily="50" charset="0"/>
              </a:rPr>
              <a:t>:</a:t>
            </a:r>
            <a:endParaRPr lang="en-US" sz="1400" dirty="0">
              <a:solidFill>
                <a:prstClr val="black"/>
              </a:solidFill>
              <a:latin typeface="GHEA Grapalat" pitchFamily="50" charset="0"/>
            </a:endParaRPr>
          </a:p>
          <a:p>
            <a:pPr marL="109728" lvl="0" indent="0" algn="just">
              <a:lnSpc>
                <a:spcPct val="110000"/>
              </a:lnSpc>
              <a:buClr>
                <a:srgbClr val="2DA2BF"/>
              </a:buClr>
              <a:buNone/>
            </a:pPr>
            <a:r>
              <a:rPr lang="ru-RU" sz="1400" dirty="0" smtClean="0">
                <a:solidFill>
                  <a:prstClr val="black"/>
                </a:solidFill>
                <a:latin typeface="GHEA Grapalat" pitchFamily="50" charset="0"/>
              </a:rPr>
              <a:t>ՖԻՆԱՆՍԱԿԱՆ </a:t>
            </a:r>
            <a:r>
              <a:rPr lang="ru-RU" sz="1400" dirty="0">
                <a:solidFill>
                  <a:prstClr val="black"/>
                </a:solidFill>
                <a:latin typeface="GHEA Grapalat" pitchFamily="50" charset="0"/>
              </a:rPr>
              <a:t>ՑՈՒՑԱՆԻՇՆԵՐԸ</a:t>
            </a:r>
          </a:p>
          <a:p>
            <a:pPr marL="109728" lvl="0" indent="0" algn="just">
              <a:lnSpc>
                <a:spcPct val="110000"/>
              </a:lnSpc>
              <a:buClr>
                <a:srgbClr val="2DA2BF"/>
              </a:buClr>
              <a:buNone/>
            </a:pPr>
            <a:r>
              <a:rPr lang="hy-AM" sz="1400" dirty="0">
                <a:solidFill>
                  <a:prstClr val="black"/>
                </a:solidFill>
                <a:latin typeface="GHEA Grapalat" pitchFamily="50" charset="0"/>
              </a:rPr>
              <a:t>2019թ.</a:t>
            </a:r>
            <a:r>
              <a:rPr lang="ru-RU" sz="1400" dirty="0">
                <a:solidFill>
                  <a:prstClr val="black"/>
                </a:solidFill>
                <a:latin typeface="GHEA Grapalat" pitchFamily="50" charset="0"/>
              </a:rPr>
              <a:t>`</a:t>
            </a:r>
            <a:r>
              <a:rPr lang="hy-AM" sz="1400" dirty="0">
                <a:solidFill>
                  <a:prstClr val="black"/>
                </a:solidFill>
                <a:latin typeface="GHEA Grapalat" pitchFamily="50" charset="0"/>
              </a:rPr>
              <a:t> </a:t>
            </a:r>
            <a:r>
              <a:rPr lang="ru-RU" sz="1400" dirty="0" smtClean="0">
                <a:solidFill>
                  <a:prstClr val="black"/>
                </a:solidFill>
                <a:latin typeface="GHEA Grapalat" pitchFamily="50" charset="0"/>
              </a:rPr>
              <a:t>73</a:t>
            </a:r>
            <a:r>
              <a:rPr lang="hy-AM" sz="1400" dirty="0" smtClean="0">
                <a:solidFill>
                  <a:prstClr val="black"/>
                </a:solidFill>
                <a:latin typeface="GHEA Grapalat" pitchFamily="50" charset="0"/>
              </a:rPr>
              <a:t>1.</a:t>
            </a:r>
            <a:r>
              <a:rPr lang="en-US" sz="1400" dirty="0">
                <a:solidFill>
                  <a:prstClr val="black"/>
                </a:solidFill>
                <a:latin typeface="GHEA Grapalat" pitchFamily="50" charset="0"/>
              </a:rPr>
              <a:t>4</a:t>
            </a:r>
            <a:r>
              <a:rPr lang="hy-AM" sz="1400" dirty="0">
                <a:solidFill>
                  <a:prstClr val="black"/>
                </a:solidFill>
                <a:latin typeface="GHEA Grapalat" pitchFamily="50" charset="0"/>
              </a:rPr>
              <a:t> մլն դրամ, </a:t>
            </a:r>
            <a:endParaRPr lang="en-US" sz="1400" dirty="0">
              <a:solidFill>
                <a:prstClr val="black"/>
              </a:solidFill>
              <a:latin typeface="GHEA Grapalat" pitchFamily="50" charset="0"/>
            </a:endParaRPr>
          </a:p>
          <a:p>
            <a:pPr marL="109728" lvl="0" indent="0" algn="just">
              <a:lnSpc>
                <a:spcPct val="110000"/>
              </a:lnSpc>
              <a:buClr>
                <a:srgbClr val="2DA2BF"/>
              </a:buClr>
              <a:buNone/>
            </a:pPr>
            <a:r>
              <a:rPr lang="hy-AM" sz="1400" dirty="0">
                <a:solidFill>
                  <a:prstClr val="black"/>
                </a:solidFill>
                <a:latin typeface="GHEA Grapalat" pitchFamily="50" charset="0"/>
              </a:rPr>
              <a:t>2020թ.` </a:t>
            </a:r>
            <a:r>
              <a:rPr lang="ru-RU" sz="1400" dirty="0">
                <a:solidFill>
                  <a:prstClr val="black"/>
                </a:solidFill>
                <a:latin typeface="GHEA Grapalat" pitchFamily="50" charset="0"/>
              </a:rPr>
              <a:t>7</a:t>
            </a:r>
            <a:r>
              <a:rPr lang="en-US" sz="1400" dirty="0" smtClean="0">
                <a:solidFill>
                  <a:prstClr val="black"/>
                </a:solidFill>
                <a:latin typeface="GHEA Grapalat" pitchFamily="50" charset="0"/>
              </a:rPr>
              <a:t>5</a:t>
            </a:r>
            <a:r>
              <a:rPr lang="ru-RU" sz="1400" dirty="0" smtClean="0">
                <a:solidFill>
                  <a:prstClr val="black"/>
                </a:solidFill>
                <a:latin typeface="GHEA Grapalat" pitchFamily="50" charset="0"/>
              </a:rPr>
              <a:t>4</a:t>
            </a:r>
            <a:r>
              <a:rPr lang="hy-AM" sz="1400" dirty="0" smtClean="0">
                <a:solidFill>
                  <a:prstClr val="black"/>
                </a:solidFill>
                <a:latin typeface="GHEA Grapalat" pitchFamily="50" charset="0"/>
              </a:rPr>
              <a:t>.</a:t>
            </a:r>
            <a:r>
              <a:rPr lang="ru-RU" sz="1400" dirty="0" smtClean="0">
                <a:solidFill>
                  <a:prstClr val="black"/>
                </a:solidFill>
                <a:latin typeface="GHEA Grapalat" pitchFamily="50" charset="0"/>
              </a:rPr>
              <a:t>2</a:t>
            </a:r>
            <a:r>
              <a:rPr lang="hy-AM" sz="1400" dirty="0" smtClean="0">
                <a:solidFill>
                  <a:prstClr val="black"/>
                </a:solidFill>
                <a:latin typeface="GHEA Grapalat" pitchFamily="50" charset="0"/>
              </a:rPr>
              <a:t> </a:t>
            </a:r>
            <a:r>
              <a:rPr lang="hy-AM" sz="1400" dirty="0">
                <a:solidFill>
                  <a:prstClr val="black"/>
                </a:solidFill>
                <a:latin typeface="GHEA Grapalat" pitchFamily="50" charset="0"/>
              </a:rPr>
              <a:t>մլն դրամ</a:t>
            </a:r>
            <a:r>
              <a:rPr lang="ru-RU" sz="1400" dirty="0">
                <a:solidFill>
                  <a:prstClr val="black"/>
                </a:solidFill>
                <a:latin typeface="GHEA Grapalat" pitchFamily="50" charset="0"/>
              </a:rPr>
              <a:t>, </a:t>
            </a:r>
            <a:endParaRPr lang="en-US" sz="1400" dirty="0">
              <a:solidFill>
                <a:prstClr val="black"/>
              </a:solidFill>
              <a:latin typeface="GHEA Grapalat" pitchFamily="50" charset="0"/>
            </a:endParaRPr>
          </a:p>
          <a:p>
            <a:pPr marL="109728" lvl="0" indent="0" algn="just">
              <a:lnSpc>
                <a:spcPct val="110000"/>
              </a:lnSpc>
              <a:buClr>
                <a:srgbClr val="2DA2BF"/>
              </a:buClr>
              <a:buNone/>
            </a:pPr>
            <a:r>
              <a:rPr lang="ru-RU" sz="1400" dirty="0">
                <a:solidFill>
                  <a:prstClr val="black"/>
                </a:solidFill>
                <a:latin typeface="GHEA Grapalat" pitchFamily="50" charset="0"/>
              </a:rPr>
              <a:t>2021թ.`</a:t>
            </a:r>
            <a:r>
              <a:rPr lang="en-US" sz="1400" dirty="0">
                <a:solidFill>
                  <a:prstClr val="black"/>
                </a:solidFill>
                <a:latin typeface="GHEA Grapalat" pitchFamily="50" charset="0"/>
              </a:rPr>
              <a:t> </a:t>
            </a:r>
            <a:r>
              <a:rPr lang="ru-RU" sz="1400" dirty="0" smtClean="0">
                <a:solidFill>
                  <a:prstClr val="black"/>
                </a:solidFill>
                <a:latin typeface="GHEA Grapalat" pitchFamily="50" charset="0"/>
              </a:rPr>
              <a:t>1,1</a:t>
            </a:r>
            <a:r>
              <a:rPr lang="en-US" sz="1400" dirty="0" smtClean="0">
                <a:solidFill>
                  <a:prstClr val="black"/>
                </a:solidFill>
                <a:latin typeface="GHEA Grapalat" pitchFamily="50" charset="0"/>
              </a:rPr>
              <a:t>55</a:t>
            </a:r>
            <a:r>
              <a:rPr lang="hy-AM" sz="1400" dirty="0" smtClean="0">
                <a:solidFill>
                  <a:prstClr val="black"/>
                </a:solidFill>
                <a:latin typeface="GHEA Grapalat" pitchFamily="50" charset="0"/>
              </a:rPr>
              <a:t>.</a:t>
            </a:r>
            <a:r>
              <a:rPr lang="ru-RU" sz="1400" dirty="0" smtClean="0">
                <a:solidFill>
                  <a:prstClr val="black"/>
                </a:solidFill>
                <a:latin typeface="GHEA Grapalat" pitchFamily="50" charset="0"/>
              </a:rPr>
              <a:t>2</a:t>
            </a:r>
            <a:r>
              <a:rPr lang="hy-AM" sz="1400" dirty="0" smtClean="0">
                <a:solidFill>
                  <a:prstClr val="black"/>
                </a:solidFill>
                <a:latin typeface="GHEA Grapalat" pitchFamily="50" charset="0"/>
              </a:rPr>
              <a:t> </a:t>
            </a:r>
            <a:r>
              <a:rPr lang="ru-RU" sz="1400" dirty="0" err="1">
                <a:solidFill>
                  <a:prstClr val="black"/>
                </a:solidFill>
                <a:latin typeface="GHEA Grapalat" pitchFamily="50" charset="0"/>
              </a:rPr>
              <a:t>մլն</a:t>
            </a:r>
            <a:r>
              <a:rPr lang="ru-RU" sz="1400" dirty="0">
                <a:solidFill>
                  <a:prstClr val="black"/>
                </a:solidFill>
                <a:latin typeface="GHEA Grapalat" pitchFamily="50" charset="0"/>
              </a:rPr>
              <a:t> </a:t>
            </a:r>
            <a:r>
              <a:rPr lang="ru-RU" sz="1400" dirty="0" err="1">
                <a:solidFill>
                  <a:prstClr val="black"/>
                </a:solidFill>
                <a:latin typeface="GHEA Grapalat" pitchFamily="50" charset="0"/>
              </a:rPr>
              <a:t>դրամ</a:t>
            </a:r>
            <a:r>
              <a:rPr lang="en-US" sz="1400" dirty="0">
                <a:solidFill>
                  <a:prstClr val="black"/>
                </a:solidFill>
                <a:latin typeface="GHEA Grapalat" pitchFamily="50" charset="0"/>
              </a:rPr>
              <a:t>,</a:t>
            </a:r>
          </a:p>
          <a:p>
            <a:pPr marL="109728" lvl="0" indent="0" algn="just">
              <a:lnSpc>
                <a:spcPct val="110000"/>
              </a:lnSpc>
              <a:buClr>
                <a:srgbClr val="2DA2BF"/>
              </a:buClr>
              <a:buNone/>
            </a:pPr>
            <a:r>
              <a:rPr lang="hy-AM" sz="1400" dirty="0">
                <a:solidFill>
                  <a:prstClr val="black"/>
                </a:solidFill>
                <a:latin typeface="GHEA Grapalat" pitchFamily="50" charset="0"/>
              </a:rPr>
              <a:t>202</a:t>
            </a:r>
            <a:r>
              <a:rPr lang="en-US" sz="1400" dirty="0">
                <a:solidFill>
                  <a:prstClr val="black"/>
                </a:solidFill>
                <a:latin typeface="GHEA Grapalat" pitchFamily="50" charset="0"/>
              </a:rPr>
              <a:t>2</a:t>
            </a:r>
            <a:r>
              <a:rPr lang="hy-AM" sz="1400" dirty="0">
                <a:solidFill>
                  <a:prstClr val="black"/>
                </a:solidFill>
                <a:latin typeface="GHEA Grapalat" pitchFamily="50" charset="0"/>
              </a:rPr>
              <a:t>թ</a:t>
            </a:r>
            <a:r>
              <a:rPr lang="ru-RU" sz="1400" dirty="0">
                <a:solidFill>
                  <a:prstClr val="black"/>
                </a:solidFill>
                <a:latin typeface="GHEA Grapalat" pitchFamily="50" charset="0"/>
              </a:rPr>
              <a:t>.`</a:t>
            </a:r>
            <a:r>
              <a:rPr lang="hy-AM" sz="1400" dirty="0">
                <a:solidFill>
                  <a:prstClr val="black"/>
                </a:solidFill>
                <a:latin typeface="GHEA Grapalat" pitchFamily="50" charset="0"/>
              </a:rPr>
              <a:t> </a:t>
            </a:r>
            <a:r>
              <a:rPr lang="ru-RU" sz="1400" dirty="0">
                <a:solidFill>
                  <a:prstClr val="black"/>
                </a:solidFill>
                <a:latin typeface="GHEA Grapalat" pitchFamily="50" charset="0"/>
              </a:rPr>
              <a:t>1,1</a:t>
            </a:r>
            <a:r>
              <a:rPr lang="en-US" sz="1400" dirty="0">
                <a:solidFill>
                  <a:prstClr val="black"/>
                </a:solidFill>
                <a:latin typeface="GHEA Grapalat" pitchFamily="50" charset="0"/>
              </a:rPr>
              <a:t>55</a:t>
            </a:r>
            <a:r>
              <a:rPr lang="hy-AM" sz="1400" dirty="0">
                <a:solidFill>
                  <a:prstClr val="black"/>
                </a:solidFill>
                <a:latin typeface="GHEA Grapalat" pitchFamily="50" charset="0"/>
              </a:rPr>
              <a:t>.</a:t>
            </a:r>
            <a:r>
              <a:rPr lang="ru-RU" sz="1400" dirty="0">
                <a:solidFill>
                  <a:prstClr val="black"/>
                </a:solidFill>
                <a:latin typeface="GHEA Grapalat" pitchFamily="50" charset="0"/>
              </a:rPr>
              <a:t>2</a:t>
            </a:r>
            <a:r>
              <a:rPr lang="hy-AM" sz="1400" dirty="0">
                <a:solidFill>
                  <a:prstClr val="black"/>
                </a:solidFill>
                <a:latin typeface="GHEA Grapalat" pitchFamily="50" charset="0"/>
              </a:rPr>
              <a:t> </a:t>
            </a:r>
            <a:r>
              <a:rPr lang="en-US" sz="1400" dirty="0" err="1" smtClean="0">
                <a:solidFill>
                  <a:prstClr val="black"/>
                </a:solidFill>
                <a:latin typeface="GHEA Grapalat" pitchFamily="50" charset="0"/>
              </a:rPr>
              <a:t>մլ</a:t>
            </a:r>
            <a:r>
              <a:rPr lang="hy-AM" sz="1400" dirty="0">
                <a:solidFill>
                  <a:prstClr val="black"/>
                </a:solidFill>
                <a:latin typeface="GHEA Grapalat" pitchFamily="50" charset="0"/>
              </a:rPr>
              <a:t>ն</a:t>
            </a:r>
            <a:r>
              <a:rPr lang="en-US" sz="1400" dirty="0">
                <a:solidFill>
                  <a:prstClr val="black"/>
                </a:solidFill>
                <a:latin typeface="GHEA Grapalat" pitchFamily="50" charset="0"/>
              </a:rPr>
              <a:t> </a:t>
            </a:r>
            <a:r>
              <a:rPr lang="en-US" sz="1400" dirty="0" err="1">
                <a:solidFill>
                  <a:prstClr val="black"/>
                </a:solidFill>
                <a:latin typeface="GHEA Grapalat" pitchFamily="50" charset="0"/>
              </a:rPr>
              <a:t>դրամ</a:t>
            </a:r>
            <a:r>
              <a:rPr lang="en-US" sz="1400" dirty="0">
                <a:solidFill>
                  <a:prstClr val="black"/>
                </a:solidFill>
                <a:latin typeface="GHEA Grapalat" pitchFamily="50" charset="0"/>
              </a:rPr>
              <a:t>:</a:t>
            </a:r>
          </a:p>
          <a:p>
            <a:endParaRPr lang="en-US" dirty="0"/>
          </a:p>
        </p:txBody>
      </p:sp>
      <p:sp>
        <p:nvSpPr>
          <p:cNvPr id="3" name="Номер слайда 2"/>
          <p:cNvSpPr>
            <a:spLocks noGrp="1"/>
          </p:cNvSpPr>
          <p:nvPr>
            <p:ph type="sldNum" sz="quarter" idx="12"/>
          </p:nvPr>
        </p:nvSpPr>
        <p:spPr>
          <a:xfrm>
            <a:off x="8534400" y="6400800"/>
            <a:ext cx="478632" cy="372269"/>
          </a:xfrm>
        </p:spPr>
        <p:txBody>
          <a:bodyPr/>
          <a:lstStyle/>
          <a:p>
            <a:fld id="{B6F15528-21DE-4FAA-801E-634DDDAF4B2B}" type="slidenum">
              <a:rPr lang="en-US" smtClean="0"/>
              <a:pPr/>
              <a:t>137</a:t>
            </a:fld>
            <a:endParaRPr lang="en-US" dirty="0"/>
          </a:p>
        </p:txBody>
      </p:sp>
      <p:sp>
        <p:nvSpPr>
          <p:cNvPr id="4" name="Заголовок 3"/>
          <p:cNvSpPr>
            <a:spLocks noGrp="1"/>
          </p:cNvSpPr>
          <p:nvPr>
            <p:ph type="title"/>
          </p:nvPr>
        </p:nvSpPr>
        <p:spPr>
          <a:xfrm>
            <a:off x="381000" y="274638"/>
            <a:ext cx="8305800" cy="487362"/>
          </a:xfrm>
        </p:spPr>
        <p:txBody>
          <a:bodyPr>
            <a:normAutofit/>
          </a:bodyPr>
          <a:lstStyle/>
          <a:p>
            <a:r>
              <a:rPr lang="en-US" sz="1600" b="0" dirty="0">
                <a:solidFill>
                  <a:prstClr val="black"/>
                </a:solidFill>
                <a:effectLst/>
                <a:latin typeface="GHEA Grapalat" pitchFamily="50" charset="0"/>
              </a:rPr>
              <a:t>ՀՀ ՏԿԵՆ 2022թ. ԲՅՈՒՋԵՏԱՅԻՆ ԾՐԱԳԻՐ/ՄԻՋՈՑԱՌՈՒՄ </a:t>
            </a:r>
            <a:r>
              <a:rPr lang="hy-AM" sz="1600" b="0" dirty="0">
                <a:solidFill>
                  <a:prstClr val="black"/>
                </a:solidFill>
                <a:effectLst/>
                <a:latin typeface="GHEA Grapalat" pitchFamily="50" charset="0"/>
              </a:rPr>
              <a:t>1212</a:t>
            </a:r>
            <a:r>
              <a:rPr lang="en-US" sz="1600" b="0" dirty="0" smtClean="0">
                <a:solidFill>
                  <a:prstClr val="black"/>
                </a:solidFill>
                <a:effectLst/>
                <a:latin typeface="GHEA Grapalat" pitchFamily="50" charset="0"/>
              </a:rPr>
              <a:t>/12003</a:t>
            </a:r>
            <a:endParaRPr lang="en-US" dirty="0"/>
          </a:p>
        </p:txBody>
      </p:sp>
    </p:spTree>
    <p:extLst>
      <p:ext uri="{BB962C8B-B14F-4D97-AF65-F5344CB8AC3E}">
        <p14:creationId xmlns:p14="http://schemas.microsoft.com/office/powerpoint/2010/main" val="140298503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2"/>
            <a:ext cx="8229600" cy="5169091"/>
          </a:xfrm>
        </p:spPr>
        <p:txBody>
          <a:bodyPr>
            <a:normAutofit fontScale="55000" lnSpcReduction="20000"/>
          </a:bodyPr>
          <a:lstStyle/>
          <a:p>
            <a:pPr marL="109728" lvl="0" indent="0">
              <a:buClr>
                <a:srgbClr val="2DA2BF"/>
              </a:buClr>
              <a:buNone/>
            </a:pPr>
            <a:r>
              <a:rPr lang="en-US" sz="2800" dirty="0">
                <a:solidFill>
                  <a:prstClr val="black"/>
                </a:solidFill>
                <a:latin typeface="GHEA Grapalat" pitchFamily="50" charset="0"/>
              </a:rPr>
              <a:t>ԱՆՎԱՆՈՒՄԸ</a:t>
            </a:r>
          </a:p>
          <a:p>
            <a:pPr marL="109728" lvl="0" indent="0">
              <a:buClr>
                <a:srgbClr val="2DA2BF"/>
              </a:buClr>
              <a:buNone/>
            </a:pPr>
            <a:r>
              <a:rPr lang="hy-AM" sz="2800" dirty="0" smtClean="0">
                <a:solidFill>
                  <a:prstClr val="black"/>
                </a:solidFill>
                <a:latin typeface="GHEA Grapalat" pitchFamily="50" charset="0"/>
              </a:rPr>
              <a:t> Պետական </a:t>
            </a:r>
            <a:r>
              <a:rPr lang="hy-AM" sz="2800" dirty="0">
                <a:solidFill>
                  <a:prstClr val="black"/>
                </a:solidFill>
                <a:latin typeface="GHEA Grapalat" pitchFamily="50" charset="0"/>
              </a:rPr>
              <a:t>աջակցություն ՀՀ Գեղարքունիքի մարզի Ճամբարակ համայնքի Արծվաշեն բնակավայրի վարչական ղեկավարի և աշխատակազմի պահպանման ծախսերի համար </a:t>
            </a:r>
            <a:endParaRPr lang="ru-RU" sz="2800" dirty="0" smtClean="0">
              <a:solidFill>
                <a:prstClr val="black"/>
              </a:solidFill>
              <a:latin typeface="GHEA Grapalat" pitchFamily="50" charset="0"/>
            </a:endParaRPr>
          </a:p>
          <a:p>
            <a:pPr marL="109728" lvl="0" indent="0">
              <a:buClr>
                <a:srgbClr val="2DA2BF"/>
              </a:buClr>
              <a:buNone/>
            </a:pPr>
            <a:r>
              <a:rPr lang="hy-AM" sz="2800" dirty="0" smtClean="0">
                <a:solidFill>
                  <a:prstClr val="black"/>
                </a:solidFill>
                <a:latin typeface="GHEA Grapalat" pitchFamily="50" charset="0"/>
              </a:rPr>
              <a:t>ԾՐԱԳՐԻ </a:t>
            </a:r>
            <a:r>
              <a:rPr lang="hy-AM" sz="2800" dirty="0">
                <a:solidFill>
                  <a:prstClr val="black"/>
                </a:solidFill>
                <a:latin typeface="GHEA Grapalat" pitchFamily="50" charset="0"/>
              </a:rPr>
              <a:t>ՆՊԱՏԱԿԸ</a:t>
            </a:r>
            <a:r>
              <a:rPr lang="en-US" sz="2800" dirty="0">
                <a:solidFill>
                  <a:prstClr val="black"/>
                </a:solidFill>
                <a:latin typeface="GHEA Grapalat" pitchFamily="50" charset="0"/>
              </a:rPr>
              <a:t> ԵՎ </a:t>
            </a:r>
            <a:r>
              <a:rPr lang="hy-AM" sz="2800" dirty="0">
                <a:solidFill>
                  <a:prstClr val="black"/>
                </a:solidFill>
                <a:latin typeface="GHEA Grapalat" pitchFamily="50" charset="0"/>
              </a:rPr>
              <a:t>ՆԿԱՐԱԳՐՈՒԹՅՈՒՆԸ</a:t>
            </a:r>
          </a:p>
          <a:p>
            <a:pPr marL="109728" lvl="0" indent="0">
              <a:buClr>
                <a:srgbClr val="2DA2BF"/>
              </a:buClr>
              <a:buNone/>
            </a:pPr>
            <a:r>
              <a:rPr lang="hy-AM" sz="2800" dirty="0">
                <a:latin typeface="GHEA Grapalat"/>
                <a:ea typeface="Calibri"/>
                <a:cs typeface="Times New Roman"/>
              </a:rPr>
              <a:t> Պետական աջակցություն ՀՀ Գեղարքունիքի մարզի Ճամբարակ համայնքի Արծվաշեն բնակավայրի վարչական ղեկավարի և աշխատակազմի պահպանման ծախսերի համար </a:t>
            </a:r>
            <a:endParaRPr lang="ru-RU" sz="2800" dirty="0" smtClean="0">
              <a:latin typeface="GHEA Grapalat"/>
              <a:ea typeface="Calibri"/>
              <a:cs typeface="Times New Roman"/>
            </a:endParaRPr>
          </a:p>
          <a:p>
            <a:pPr marL="109728" lvl="0" indent="0">
              <a:buClr>
                <a:srgbClr val="2DA2BF"/>
              </a:buClr>
              <a:buNone/>
            </a:pPr>
            <a:r>
              <a:rPr lang="ru-RU" sz="2800" dirty="0" smtClean="0">
                <a:solidFill>
                  <a:prstClr val="black"/>
                </a:solidFill>
                <a:latin typeface="GHEA Grapalat" pitchFamily="50" charset="0"/>
              </a:rPr>
              <a:t>ՄԻՋՈՑԱՌՄԱՆ </a:t>
            </a:r>
            <a:r>
              <a:rPr lang="ru-RU" sz="2800" dirty="0">
                <a:solidFill>
                  <a:prstClr val="black"/>
                </a:solidFill>
                <a:latin typeface="GHEA Grapalat" pitchFamily="50" charset="0"/>
              </a:rPr>
              <a:t>ՇԱՀԱՌՈՒՆԵՐԸ</a:t>
            </a:r>
            <a:endParaRPr lang="en-US" sz="2800" dirty="0">
              <a:solidFill>
                <a:prstClr val="black"/>
              </a:solidFill>
              <a:latin typeface="GHEA Grapalat" pitchFamily="50" charset="0"/>
            </a:endParaRPr>
          </a:p>
          <a:p>
            <a:pPr marL="109728" indent="0">
              <a:buNone/>
            </a:pPr>
            <a:r>
              <a:rPr lang="hy-AM" sz="2800" dirty="0">
                <a:solidFill>
                  <a:prstClr val="black"/>
                </a:solidFill>
                <a:latin typeface="GHEA Grapalat" pitchFamily="50" charset="0"/>
              </a:rPr>
              <a:t>Ա</a:t>
            </a:r>
            <a:r>
              <a:rPr lang="hy-AM" sz="2800" dirty="0" smtClean="0">
                <a:solidFill>
                  <a:prstClr val="black"/>
                </a:solidFill>
                <a:latin typeface="GHEA Grapalat" pitchFamily="50" charset="0"/>
              </a:rPr>
              <a:t>ջակցություն </a:t>
            </a:r>
            <a:r>
              <a:rPr lang="hy-AM" sz="2800" dirty="0">
                <a:solidFill>
                  <a:prstClr val="black"/>
                </a:solidFill>
                <a:latin typeface="GHEA Grapalat" pitchFamily="50" charset="0"/>
              </a:rPr>
              <a:t>ստացող </a:t>
            </a:r>
            <a:r>
              <a:rPr lang="hy-AM" sz="2800" dirty="0" smtClean="0">
                <a:solidFill>
                  <a:prstClr val="black"/>
                </a:solidFill>
                <a:latin typeface="GHEA Grapalat" pitchFamily="50" charset="0"/>
              </a:rPr>
              <a:t>համայնք</a:t>
            </a:r>
            <a:endParaRPr lang="en-US" sz="2800" dirty="0">
              <a:latin typeface="GHEA Grapalat"/>
              <a:ea typeface="Calibri"/>
              <a:cs typeface="Times New Roman"/>
            </a:endParaRPr>
          </a:p>
          <a:p>
            <a:pPr marL="109728" lvl="0" indent="0" algn="just">
              <a:lnSpc>
                <a:spcPct val="110000"/>
              </a:lnSpc>
              <a:buClr>
                <a:srgbClr val="2DA2BF"/>
              </a:buClr>
              <a:buNone/>
            </a:pPr>
            <a:r>
              <a:rPr lang="ru-RU" sz="2800" dirty="0">
                <a:latin typeface="GHEA Grapalat"/>
                <a:ea typeface="Calibri"/>
                <a:cs typeface="Times New Roman"/>
              </a:rPr>
              <a:t>ՈՉ ՖԻՆԱՆՍԱԿԱՆ ՑՈՒՑԱՆԻՇՆԵՐԸ</a:t>
            </a:r>
          </a:p>
          <a:p>
            <a:pPr marL="109728" lvl="0" indent="0" algn="just">
              <a:lnSpc>
                <a:spcPct val="110000"/>
              </a:lnSpc>
              <a:buClr>
                <a:srgbClr val="2DA2BF"/>
              </a:buClr>
              <a:buNone/>
            </a:pPr>
            <a:r>
              <a:rPr lang="hy-AM" sz="2800" dirty="0">
                <a:solidFill>
                  <a:prstClr val="black"/>
                </a:solidFill>
                <a:latin typeface="GHEA Grapalat" pitchFamily="50" charset="0"/>
              </a:rPr>
              <a:t>2019թ.</a:t>
            </a:r>
            <a:r>
              <a:rPr lang="ru-RU" sz="2800" dirty="0">
                <a:solidFill>
                  <a:prstClr val="black"/>
                </a:solidFill>
                <a:latin typeface="GHEA Grapalat" pitchFamily="50" charset="0"/>
              </a:rPr>
              <a:t>`</a:t>
            </a:r>
            <a:r>
              <a:rPr lang="hy-AM" sz="2800" dirty="0">
                <a:solidFill>
                  <a:prstClr val="black"/>
                </a:solidFill>
                <a:latin typeface="GHEA Grapalat" pitchFamily="50" charset="0"/>
              </a:rPr>
              <a:t> </a:t>
            </a:r>
            <a:r>
              <a:rPr lang="en-US" sz="2800" dirty="0" smtClean="0">
                <a:solidFill>
                  <a:prstClr val="black"/>
                </a:solidFill>
                <a:latin typeface="GHEA Grapalat" pitchFamily="50" charset="0"/>
              </a:rPr>
              <a:t>1 </a:t>
            </a:r>
            <a:r>
              <a:rPr lang="ru-RU" sz="2800" dirty="0" err="1" smtClean="0">
                <a:solidFill>
                  <a:prstClr val="black"/>
                </a:solidFill>
                <a:latin typeface="GHEA Grapalat" pitchFamily="50" charset="0"/>
              </a:rPr>
              <a:t>համայնք</a:t>
            </a:r>
            <a:r>
              <a:rPr lang="ru-RU" sz="2800" dirty="0" smtClean="0">
                <a:solidFill>
                  <a:prstClr val="black"/>
                </a:solidFill>
                <a:latin typeface="GHEA Grapalat" pitchFamily="50" charset="0"/>
              </a:rPr>
              <a:t>,</a:t>
            </a:r>
            <a:r>
              <a:rPr lang="hy-AM" sz="2800" dirty="0" smtClean="0">
                <a:solidFill>
                  <a:prstClr val="black"/>
                </a:solidFill>
                <a:latin typeface="GHEA Grapalat" pitchFamily="50" charset="0"/>
              </a:rPr>
              <a:t> </a:t>
            </a:r>
            <a:endParaRPr lang="en-US" sz="2800" dirty="0">
              <a:solidFill>
                <a:prstClr val="black"/>
              </a:solidFill>
              <a:latin typeface="GHEA Grapalat" pitchFamily="50" charset="0"/>
            </a:endParaRPr>
          </a:p>
          <a:p>
            <a:pPr marL="109728" lvl="0" indent="0" algn="just">
              <a:lnSpc>
                <a:spcPct val="110000"/>
              </a:lnSpc>
              <a:buClr>
                <a:srgbClr val="2DA2BF"/>
              </a:buClr>
              <a:buNone/>
            </a:pPr>
            <a:r>
              <a:rPr lang="hy-AM" sz="2800" dirty="0">
                <a:solidFill>
                  <a:prstClr val="black"/>
                </a:solidFill>
                <a:latin typeface="GHEA Grapalat" pitchFamily="50" charset="0"/>
              </a:rPr>
              <a:t>2020թ.` </a:t>
            </a:r>
            <a:r>
              <a:rPr lang="en-US" sz="2800" dirty="0" smtClean="0">
                <a:solidFill>
                  <a:prstClr val="black"/>
                </a:solidFill>
                <a:latin typeface="GHEA Grapalat" pitchFamily="50" charset="0"/>
              </a:rPr>
              <a:t>1 </a:t>
            </a:r>
            <a:r>
              <a:rPr lang="ru-RU" sz="2800" dirty="0" err="1">
                <a:solidFill>
                  <a:prstClr val="black"/>
                </a:solidFill>
                <a:latin typeface="GHEA Grapalat" pitchFamily="50" charset="0"/>
              </a:rPr>
              <a:t>համայնք</a:t>
            </a:r>
            <a:r>
              <a:rPr lang="ru-RU" sz="2800" dirty="0" smtClean="0">
                <a:solidFill>
                  <a:prstClr val="black"/>
                </a:solidFill>
                <a:latin typeface="GHEA Grapalat" pitchFamily="50" charset="0"/>
              </a:rPr>
              <a:t>,</a:t>
            </a:r>
            <a:endParaRPr lang="en-US" sz="2800" dirty="0">
              <a:solidFill>
                <a:prstClr val="black"/>
              </a:solidFill>
              <a:latin typeface="GHEA Grapalat" pitchFamily="50" charset="0"/>
            </a:endParaRPr>
          </a:p>
          <a:p>
            <a:pPr marL="109728" lvl="0" indent="0" algn="just">
              <a:lnSpc>
                <a:spcPct val="110000"/>
              </a:lnSpc>
              <a:buClr>
                <a:srgbClr val="2DA2BF"/>
              </a:buClr>
              <a:buNone/>
            </a:pPr>
            <a:r>
              <a:rPr lang="ru-RU" sz="2800" dirty="0">
                <a:solidFill>
                  <a:prstClr val="black"/>
                </a:solidFill>
                <a:latin typeface="GHEA Grapalat" pitchFamily="50" charset="0"/>
              </a:rPr>
              <a:t>2021թ.` </a:t>
            </a:r>
            <a:r>
              <a:rPr lang="hy-AM" sz="2800" dirty="0" smtClean="0">
                <a:solidFill>
                  <a:prstClr val="black"/>
                </a:solidFill>
                <a:latin typeface="GHEA Grapalat" pitchFamily="50" charset="0"/>
              </a:rPr>
              <a:t>1</a:t>
            </a:r>
            <a:r>
              <a:rPr lang="en-US" sz="2800" dirty="0" smtClean="0">
                <a:solidFill>
                  <a:prstClr val="black"/>
                </a:solidFill>
                <a:latin typeface="GHEA Grapalat" pitchFamily="50" charset="0"/>
              </a:rPr>
              <a:t> </a:t>
            </a:r>
            <a:r>
              <a:rPr lang="ru-RU" sz="2800" dirty="0" err="1">
                <a:solidFill>
                  <a:prstClr val="black"/>
                </a:solidFill>
                <a:latin typeface="GHEA Grapalat" pitchFamily="50" charset="0"/>
              </a:rPr>
              <a:t>համայնք</a:t>
            </a:r>
            <a:r>
              <a:rPr lang="ru-RU" sz="2800" dirty="0">
                <a:solidFill>
                  <a:prstClr val="black"/>
                </a:solidFill>
                <a:latin typeface="GHEA Grapalat" pitchFamily="50" charset="0"/>
              </a:rPr>
              <a:t>, </a:t>
            </a:r>
            <a:endParaRPr lang="hy-AM" sz="2800" dirty="0" smtClean="0">
              <a:solidFill>
                <a:prstClr val="black"/>
              </a:solidFill>
              <a:latin typeface="GHEA Grapalat" pitchFamily="50" charset="0"/>
            </a:endParaRPr>
          </a:p>
          <a:p>
            <a:pPr marL="109728" lvl="0" indent="0" algn="just">
              <a:lnSpc>
                <a:spcPct val="110000"/>
              </a:lnSpc>
              <a:buClr>
                <a:srgbClr val="2DA2BF"/>
              </a:buClr>
              <a:buNone/>
            </a:pPr>
            <a:r>
              <a:rPr lang="hy-AM" sz="2800" dirty="0" smtClean="0">
                <a:solidFill>
                  <a:prstClr val="black"/>
                </a:solidFill>
                <a:latin typeface="GHEA Grapalat" pitchFamily="50" charset="0"/>
              </a:rPr>
              <a:t>202</a:t>
            </a:r>
            <a:r>
              <a:rPr lang="en-US" sz="2800" dirty="0">
                <a:solidFill>
                  <a:prstClr val="black"/>
                </a:solidFill>
                <a:latin typeface="GHEA Grapalat" pitchFamily="50" charset="0"/>
              </a:rPr>
              <a:t>2</a:t>
            </a:r>
            <a:r>
              <a:rPr lang="hy-AM" sz="2800" dirty="0">
                <a:solidFill>
                  <a:prstClr val="black"/>
                </a:solidFill>
                <a:latin typeface="GHEA Grapalat" pitchFamily="50" charset="0"/>
              </a:rPr>
              <a:t>թ</a:t>
            </a:r>
            <a:r>
              <a:rPr lang="ru-RU" sz="2800" dirty="0">
                <a:solidFill>
                  <a:prstClr val="black"/>
                </a:solidFill>
                <a:latin typeface="GHEA Grapalat" pitchFamily="50" charset="0"/>
              </a:rPr>
              <a:t>.`</a:t>
            </a:r>
            <a:r>
              <a:rPr lang="hy-AM" sz="2800" dirty="0">
                <a:solidFill>
                  <a:prstClr val="black"/>
                </a:solidFill>
                <a:latin typeface="GHEA Grapalat" pitchFamily="50" charset="0"/>
              </a:rPr>
              <a:t> </a:t>
            </a:r>
            <a:r>
              <a:rPr lang="hy-AM" sz="2800" dirty="0" smtClean="0">
                <a:solidFill>
                  <a:prstClr val="black"/>
                </a:solidFill>
                <a:latin typeface="GHEA Grapalat" pitchFamily="50" charset="0"/>
              </a:rPr>
              <a:t>1</a:t>
            </a:r>
            <a:r>
              <a:rPr lang="en-US" sz="2800" dirty="0" smtClean="0">
                <a:solidFill>
                  <a:prstClr val="black"/>
                </a:solidFill>
                <a:latin typeface="GHEA Grapalat" pitchFamily="50" charset="0"/>
              </a:rPr>
              <a:t> </a:t>
            </a:r>
            <a:r>
              <a:rPr lang="ru-RU" sz="2800" dirty="0" err="1" smtClean="0">
                <a:solidFill>
                  <a:prstClr val="black"/>
                </a:solidFill>
                <a:latin typeface="GHEA Grapalat" pitchFamily="50" charset="0"/>
              </a:rPr>
              <a:t>համայնք</a:t>
            </a:r>
            <a:r>
              <a:rPr lang="en-US" sz="2800" dirty="0" smtClean="0">
                <a:solidFill>
                  <a:prstClr val="black"/>
                </a:solidFill>
                <a:latin typeface="GHEA Grapalat" pitchFamily="50" charset="0"/>
              </a:rPr>
              <a:t>:</a:t>
            </a:r>
            <a:endParaRPr lang="en-US" sz="2800" dirty="0">
              <a:solidFill>
                <a:prstClr val="black"/>
              </a:solidFill>
              <a:latin typeface="GHEA Grapalat" pitchFamily="50" charset="0"/>
            </a:endParaRPr>
          </a:p>
          <a:p>
            <a:pPr marL="109728" lvl="0" indent="0" algn="just">
              <a:lnSpc>
                <a:spcPct val="110000"/>
              </a:lnSpc>
              <a:buClr>
                <a:srgbClr val="2DA2BF"/>
              </a:buClr>
              <a:buNone/>
            </a:pPr>
            <a:r>
              <a:rPr lang="ru-RU" sz="2800" dirty="0" smtClean="0">
                <a:solidFill>
                  <a:prstClr val="black"/>
                </a:solidFill>
                <a:latin typeface="GHEA Grapalat" pitchFamily="50" charset="0"/>
              </a:rPr>
              <a:t>ՖԻՆԱՆՍԱԿԱՆ </a:t>
            </a:r>
            <a:r>
              <a:rPr lang="ru-RU" sz="2800" dirty="0">
                <a:solidFill>
                  <a:prstClr val="black"/>
                </a:solidFill>
                <a:latin typeface="GHEA Grapalat" pitchFamily="50" charset="0"/>
              </a:rPr>
              <a:t>ՑՈՒՑԱՆԻՇՆԵՐԸ</a:t>
            </a:r>
          </a:p>
          <a:p>
            <a:pPr marL="109728" lvl="0" indent="0" algn="just">
              <a:lnSpc>
                <a:spcPct val="110000"/>
              </a:lnSpc>
              <a:buClr>
                <a:srgbClr val="2DA2BF"/>
              </a:buClr>
              <a:buNone/>
            </a:pPr>
            <a:r>
              <a:rPr lang="hy-AM" sz="2800" dirty="0">
                <a:solidFill>
                  <a:prstClr val="black"/>
                </a:solidFill>
                <a:latin typeface="GHEA Grapalat" pitchFamily="50" charset="0"/>
              </a:rPr>
              <a:t>2019թ.</a:t>
            </a:r>
            <a:r>
              <a:rPr lang="ru-RU" sz="2800" dirty="0">
                <a:solidFill>
                  <a:prstClr val="black"/>
                </a:solidFill>
                <a:latin typeface="GHEA Grapalat" pitchFamily="50" charset="0"/>
              </a:rPr>
              <a:t>`</a:t>
            </a:r>
            <a:r>
              <a:rPr lang="hy-AM" sz="2800" dirty="0">
                <a:solidFill>
                  <a:prstClr val="black"/>
                </a:solidFill>
                <a:latin typeface="GHEA Grapalat" pitchFamily="50" charset="0"/>
              </a:rPr>
              <a:t> </a:t>
            </a:r>
            <a:r>
              <a:rPr lang="en-US" sz="2800" dirty="0" smtClean="0">
                <a:solidFill>
                  <a:prstClr val="black"/>
                </a:solidFill>
                <a:latin typeface="GHEA Grapalat" pitchFamily="50" charset="0"/>
              </a:rPr>
              <a:t>4</a:t>
            </a:r>
            <a:r>
              <a:rPr lang="hy-AM" sz="2800" dirty="0" smtClean="0">
                <a:solidFill>
                  <a:prstClr val="black"/>
                </a:solidFill>
                <a:latin typeface="GHEA Grapalat" pitchFamily="50" charset="0"/>
              </a:rPr>
              <a:t>.9 </a:t>
            </a:r>
            <a:r>
              <a:rPr lang="hy-AM" sz="2800" dirty="0">
                <a:solidFill>
                  <a:prstClr val="black"/>
                </a:solidFill>
                <a:latin typeface="GHEA Grapalat" pitchFamily="50" charset="0"/>
              </a:rPr>
              <a:t>մլն դրամ, </a:t>
            </a:r>
            <a:endParaRPr lang="en-US" sz="2800" dirty="0">
              <a:solidFill>
                <a:prstClr val="black"/>
              </a:solidFill>
              <a:latin typeface="GHEA Grapalat" pitchFamily="50" charset="0"/>
            </a:endParaRPr>
          </a:p>
          <a:p>
            <a:pPr marL="109728" lvl="0" indent="0" algn="just">
              <a:lnSpc>
                <a:spcPct val="110000"/>
              </a:lnSpc>
              <a:buClr>
                <a:srgbClr val="2DA2BF"/>
              </a:buClr>
              <a:buNone/>
            </a:pPr>
            <a:r>
              <a:rPr lang="hy-AM" sz="2800" dirty="0">
                <a:solidFill>
                  <a:prstClr val="black"/>
                </a:solidFill>
                <a:latin typeface="GHEA Grapalat" pitchFamily="50" charset="0"/>
              </a:rPr>
              <a:t>2020թ.` </a:t>
            </a:r>
            <a:r>
              <a:rPr lang="ru-RU" sz="2800" dirty="0" smtClean="0">
                <a:solidFill>
                  <a:prstClr val="black"/>
                </a:solidFill>
                <a:latin typeface="GHEA Grapalat" pitchFamily="50" charset="0"/>
              </a:rPr>
              <a:t>4</a:t>
            </a:r>
            <a:r>
              <a:rPr lang="hy-AM" sz="2800" dirty="0" smtClean="0">
                <a:solidFill>
                  <a:prstClr val="black"/>
                </a:solidFill>
                <a:latin typeface="GHEA Grapalat" pitchFamily="50" charset="0"/>
              </a:rPr>
              <a:t>.9 </a:t>
            </a:r>
            <a:r>
              <a:rPr lang="hy-AM" sz="2800" dirty="0">
                <a:solidFill>
                  <a:prstClr val="black"/>
                </a:solidFill>
                <a:latin typeface="GHEA Grapalat" pitchFamily="50" charset="0"/>
              </a:rPr>
              <a:t>մլն դրամ</a:t>
            </a:r>
            <a:r>
              <a:rPr lang="ru-RU" sz="2800" dirty="0">
                <a:solidFill>
                  <a:prstClr val="black"/>
                </a:solidFill>
                <a:latin typeface="GHEA Grapalat" pitchFamily="50" charset="0"/>
              </a:rPr>
              <a:t>, </a:t>
            </a:r>
            <a:endParaRPr lang="en-US" sz="2800" dirty="0">
              <a:solidFill>
                <a:prstClr val="black"/>
              </a:solidFill>
              <a:latin typeface="GHEA Grapalat" pitchFamily="50" charset="0"/>
            </a:endParaRPr>
          </a:p>
          <a:p>
            <a:pPr marL="109728" lvl="0" indent="0" algn="just">
              <a:lnSpc>
                <a:spcPct val="110000"/>
              </a:lnSpc>
              <a:buClr>
                <a:srgbClr val="2DA2BF"/>
              </a:buClr>
              <a:buNone/>
            </a:pPr>
            <a:r>
              <a:rPr lang="ru-RU" sz="2800" dirty="0">
                <a:solidFill>
                  <a:prstClr val="black"/>
                </a:solidFill>
                <a:latin typeface="GHEA Grapalat" pitchFamily="50" charset="0"/>
              </a:rPr>
              <a:t>2021թ.`</a:t>
            </a:r>
            <a:r>
              <a:rPr lang="en-US" sz="2800" dirty="0">
                <a:solidFill>
                  <a:prstClr val="black"/>
                </a:solidFill>
                <a:latin typeface="GHEA Grapalat" pitchFamily="50" charset="0"/>
              </a:rPr>
              <a:t> </a:t>
            </a:r>
            <a:r>
              <a:rPr lang="ru-RU" sz="2800" dirty="0" smtClean="0">
                <a:solidFill>
                  <a:prstClr val="black"/>
                </a:solidFill>
                <a:latin typeface="GHEA Grapalat" pitchFamily="50" charset="0"/>
              </a:rPr>
              <a:t>4</a:t>
            </a:r>
            <a:r>
              <a:rPr lang="hy-AM" sz="2800" dirty="0" smtClean="0">
                <a:solidFill>
                  <a:prstClr val="black"/>
                </a:solidFill>
                <a:latin typeface="GHEA Grapalat" pitchFamily="50" charset="0"/>
              </a:rPr>
              <a:t>.9 </a:t>
            </a:r>
            <a:r>
              <a:rPr lang="ru-RU" sz="2800" dirty="0" err="1">
                <a:solidFill>
                  <a:prstClr val="black"/>
                </a:solidFill>
                <a:latin typeface="GHEA Grapalat" pitchFamily="50" charset="0"/>
              </a:rPr>
              <a:t>մլն</a:t>
            </a:r>
            <a:r>
              <a:rPr lang="ru-RU" sz="2800" dirty="0">
                <a:solidFill>
                  <a:prstClr val="black"/>
                </a:solidFill>
                <a:latin typeface="GHEA Grapalat" pitchFamily="50" charset="0"/>
              </a:rPr>
              <a:t> </a:t>
            </a:r>
            <a:r>
              <a:rPr lang="ru-RU" sz="2800" dirty="0" err="1">
                <a:solidFill>
                  <a:prstClr val="black"/>
                </a:solidFill>
                <a:latin typeface="GHEA Grapalat" pitchFamily="50" charset="0"/>
              </a:rPr>
              <a:t>դրամ</a:t>
            </a:r>
            <a:r>
              <a:rPr lang="en-US" sz="2800" dirty="0">
                <a:solidFill>
                  <a:prstClr val="black"/>
                </a:solidFill>
                <a:latin typeface="GHEA Grapalat" pitchFamily="50" charset="0"/>
              </a:rPr>
              <a:t>,</a:t>
            </a:r>
          </a:p>
          <a:p>
            <a:pPr marL="109728" lvl="0" indent="0" algn="just">
              <a:lnSpc>
                <a:spcPct val="110000"/>
              </a:lnSpc>
              <a:buClr>
                <a:srgbClr val="2DA2BF"/>
              </a:buClr>
              <a:buNone/>
            </a:pPr>
            <a:r>
              <a:rPr lang="hy-AM" sz="2800" dirty="0">
                <a:solidFill>
                  <a:prstClr val="black"/>
                </a:solidFill>
                <a:latin typeface="GHEA Grapalat" pitchFamily="50" charset="0"/>
              </a:rPr>
              <a:t>202</a:t>
            </a:r>
            <a:r>
              <a:rPr lang="en-US" sz="2800" dirty="0">
                <a:solidFill>
                  <a:prstClr val="black"/>
                </a:solidFill>
                <a:latin typeface="GHEA Grapalat" pitchFamily="50" charset="0"/>
              </a:rPr>
              <a:t>2</a:t>
            </a:r>
            <a:r>
              <a:rPr lang="hy-AM" sz="2800" dirty="0">
                <a:solidFill>
                  <a:prstClr val="black"/>
                </a:solidFill>
                <a:latin typeface="GHEA Grapalat" pitchFamily="50" charset="0"/>
              </a:rPr>
              <a:t>թ</a:t>
            </a:r>
            <a:r>
              <a:rPr lang="ru-RU" sz="2800" dirty="0">
                <a:solidFill>
                  <a:prstClr val="black"/>
                </a:solidFill>
                <a:latin typeface="GHEA Grapalat" pitchFamily="50" charset="0"/>
              </a:rPr>
              <a:t>.`</a:t>
            </a:r>
            <a:r>
              <a:rPr lang="hy-AM" sz="2800" dirty="0">
                <a:solidFill>
                  <a:prstClr val="black"/>
                </a:solidFill>
                <a:latin typeface="GHEA Grapalat" pitchFamily="50" charset="0"/>
              </a:rPr>
              <a:t> </a:t>
            </a:r>
            <a:r>
              <a:rPr lang="ru-RU" sz="2800" dirty="0" smtClean="0">
                <a:solidFill>
                  <a:prstClr val="black"/>
                </a:solidFill>
                <a:latin typeface="GHEA Grapalat" pitchFamily="50" charset="0"/>
              </a:rPr>
              <a:t>4</a:t>
            </a:r>
            <a:r>
              <a:rPr lang="hy-AM" sz="2800" dirty="0" smtClean="0">
                <a:solidFill>
                  <a:prstClr val="black"/>
                </a:solidFill>
                <a:latin typeface="GHEA Grapalat" pitchFamily="50" charset="0"/>
              </a:rPr>
              <a:t>.9 </a:t>
            </a:r>
            <a:r>
              <a:rPr lang="en-US" sz="2800" dirty="0" err="1">
                <a:solidFill>
                  <a:prstClr val="black"/>
                </a:solidFill>
                <a:latin typeface="GHEA Grapalat" pitchFamily="50" charset="0"/>
              </a:rPr>
              <a:t>մլ</a:t>
            </a:r>
            <a:r>
              <a:rPr lang="hy-AM" sz="2800" dirty="0">
                <a:solidFill>
                  <a:prstClr val="black"/>
                </a:solidFill>
                <a:latin typeface="GHEA Grapalat" pitchFamily="50" charset="0"/>
              </a:rPr>
              <a:t>ն</a:t>
            </a:r>
            <a:r>
              <a:rPr lang="en-US" sz="2800" dirty="0">
                <a:solidFill>
                  <a:prstClr val="black"/>
                </a:solidFill>
                <a:latin typeface="GHEA Grapalat" pitchFamily="50" charset="0"/>
              </a:rPr>
              <a:t> </a:t>
            </a:r>
            <a:r>
              <a:rPr lang="en-US" sz="2800" dirty="0" err="1">
                <a:solidFill>
                  <a:prstClr val="black"/>
                </a:solidFill>
                <a:latin typeface="GHEA Grapalat" pitchFamily="50" charset="0"/>
              </a:rPr>
              <a:t>դրամ</a:t>
            </a:r>
            <a:r>
              <a:rPr lang="en-US" sz="2800" dirty="0" smtClean="0">
                <a:solidFill>
                  <a:prstClr val="black"/>
                </a:solidFill>
                <a:latin typeface="GHEA Grapalat" pitchFamily="50" charset="0"/>
              </a:rPr>
              <a:t>:</a:t>
            </a:r>
            <a:endParaRPr lang="en-US" dirty="0"/>
          </a:p>
        </p:txBody>
      </p:sp>
      <p:sp>
        <p:nvSpPr>
          <p:cNvPr id="3" name="Номер слайда 2"/>
          <p:cNvSpPr>
            <a:spLocks noGrp="1"/>
          </p:cNvSpPr>
          <p:nvPr>
            <p:ph type="sldNum" sz="quarter" idx="12"/>
          </p:nvPr>
        </p:nvSpPr>
        <p:spPr>
          <a:xfrm>
            <a:off x="8382000" y="6400800"/>
            <a:ext cx="631032" cy="372269"/>
          </a:xfrm>
        </p:spPr>
        <p:txBody>
          <a:bodyPr/>
          <a:lstStyle/>
          <a:p>
            <a:fld id="{B6F15528-21DE-4FAA-801E-634DDDAF4B2B}" type="slidenum">
              <a:rPr lang="en-US" smtClean="0"/>
              <a:pPr/>
              <a:t>138</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hy-AM" sz="1400" b="0" dirty="0">
                <a:effectLst/>
                <a:latin typeface="GHEA Grapalat" pitchFamily="50" charset="0"/>
              </a:rPr>
              <a:t>ՀՀ ՏԿԵՆ 2022թ. ԲՅՈՒՋԵՏԱՅԻՆ ԾՐԱԳԻՐ/ՄԻՋՈՑԱՌՈՒՄ </a:t>
            </a:r>
            <a:r>
              <a:rPr lang="hy-AM" sz="1400" b="0" dirty="0" smtClean="0">
                <a:effectLst/>
                <a:latin typeface="GHEA Grapalat" pitchFamily="50" charset="0"/>
              </a:rPr>
              <a:t>1212/1200</a:t>
            </a:r>
            <a:r>
              <a:rPr lang="ru-RU" sz="1400" b="0" dirty="0" smtClean="0">
                <a:effectLst/>
                <a:latin typeface="GHEA Grapalat" pitchFamily="50" charset="0"/>
              </a:rPr>
              <a:t>4</a:t>
            </a:r>
            <a:endParaRPr lang="en-US" sz="1400" b="0" dirty="0">
              <a:effectLst/>
              <a:latin typeface="GHEA Grapalat" pitchFamily="50" charset="0"/>
            </a:endParaRPr>
          </a:p>
        </p:txBody>
      </p:sp>
    </p:spTree>
    <p:extLst>
      <p:ext uri="{BB962C8B-B14F-4D97-AF65-F5344CB8AC3E}">
        <p14:creationId xmlns:p14="http://schemas.microsoft.com/office/powerpoint/2010/main" val="1730270933"/>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2"/>
            <a:ext cx="8229600" cy="5169091"/>
          </a:xfrm>
        </p:spPr>
        <p:txBody>
          <a:bodyPr>
            <a:normAutofit fontScale="92500" lnSpcReduction="10000"/>
          </a:bodyPr>
          <a:lstStyle/>
          <a:p>
            <a:pPr marL="109728" lvl="0" indent="0">
              <a:buClr>
                <a:srgbClr val="2DA2BF"/>
              </a:buClr>
              <a:buNone/>
            </a:pPr>
            <a:r>
              <a:rPr lang="en-US" sz="1500" dirty="0">
                <a:solidFill>
                  <a:prstClr val="black"/>
                </a:solidFill>
                <a:latin typeface="GHEA Grapalat" pitchFamily="50" charset="0"/>
              </a:rPr>
              <a:t>ԱՆՎԱՆՈՒՄԸ</a:t>
            </a:r>
          </a:p>
          <a:p>
            <a:pPr marL="109728" lvl="0" indent="0">
              <a:buClr>
                <a:srgbClr val="2DA2BF"/>
              </a:buClr>
              <a:buNone/>
            </a:pPr>
            <a:r>
              <a:rPr lang="hy-AM" sz="1500" dirty="0">
                <a:solidFill>
                  <a:prstClr val="black"/>
                </a:solidFill>
                <a:latin typeface="GHEA Grapalat" pitchFamily="50" charset="0"/>
              </a:rPr>
              <a:t>ՀՀ մարզերին սուբվենցիաների տրամադրում՛ ենթակառուցվածքների զարգացման նպատակով </a:t>
            </a:r>
            <a:endParaRPr lang="ru-RU" sz="1500" dirty="0">
              <a:solidFill>
                <a:prstClr val="black"/>
              </a:solidFill>
              <a:latin typeface="GHEA Grapalat" pitchFamily="50" charset="0"/>
            </a:endParaRPr>
          </a:p>
          <a:p>
            <a:pPr marL="109728" lvl="0" indent="0">
              <a:buClr>
                <a:srgbClr val="2DA2BF"/>
              </a:buClr>
              <a:buNone/>
            </a:pPr>
            <a:r>
              <a:rPr lang="hy-AM" sz="1500" dirty="0">
                <a:solidFill>
                  <a:prstClr val="black"/>
                </a:solidFill>
                <a:latin typeface="GHEA Grapalat" pitchFamily="50" charset="0"/>
              </a:rPr>
              <a:t>ԾՐԱԳՐԻ ՆՊԱՏԱԿԸ</a:t>
            </a:r>
            <a:r>
              <a:rPr lang="en-US" sz="1500" dirty="0">
                <a:solidFill>
                  <a:prstClr val="black"/>
                </a:solidFill>
                <a:latin typeface="GHEA Grapalat" pitchFamily="50" charset="0"/>
              </a:rPr>
              <a:t> ԵՎ </a:t>
            </a:r>
            <a:r>
              <a:rPr lang="hy-AM" sz="1500" dirty="0">
                <a:solidFill>
                  <a:prstClr val="black"/>
                </a:solidFill>
                <a:latin typeface="GHEA Grapalat" pitchFamily="50" charset="0"/>
              </a:rPr>
              <a:t>ՆԿԱՐԱԳՐՈՒԹՅՈՒՆԸ</a:t>
            </a:r>
          </a:p>
          <a:p>
            <a:pPr marL="109728" lvl="0" indent="0">
              <a:buClr>
                <a:srgbClr val="2DA2BF"/>
              </a:buClr>
              <a:buNone/>
            </a:pPr>
            <a:r>
              <a:rPr lang="hy-AM" sz="1500" dirty="0">
                <a:solidFill>
                  <a:prstClr val="black"/>
                </a:solidFill>
                <a:latin typeface="GHEA Grapalat"/>
                <a:ea typeface="Calibri"/>
                <a:cs typeface="Times New Roman"/>
              </a:rPr>
              <a:t> ՀՀ մարզերին սուբվենցիաների տրամադրում՛ ենթակառուցվածքների զարգացման </a:t>
            </a:r>
            <a:r>
              <a:rPr lang="hy-AM" sz="1500" dirty="0" smtClean="0">
                <a:solidFill>
                  <a:prstClr val="black"/>
                </a:solidFill>
                <a:latin typeface="GHEA Grapalat"/>
                <a:ea typeface="Calibri"/>
                <a:cs typeface="Times New Roman"/>
              </a:rPr>
              <a:t>նպատակով</a:t>
            </a:r>
            <a:endParaRPr lang="ru-RU" sz="1500" dirty="0" smtClean="0">
              <a:solidFill>
                <a:prstClr val="black"/>
              </a:solidFill>
              <a:latin typeface="GHEA Grapalat"/>
              <a:ea typeface="Calibri"/>
              <a:cs typeface="Times New Roman"/>
            </a:endParaRPr>
          </a:p>
          <a:p>
            <a:pPr marL="109728" lvl="0" indent="0">
              <a:buClr>
                <a:srgbClr val="2DA2BF"/>
              </a:buClr>
              <a:buNone/>
            </a:pPr>
            <a:r>
              <a:rPr lang="hy-AM" sz="1500" dirty="0" smtClean="0">
                <a:solidFill>
                  <a:prstClr val="black"/>
                </a:solidFill>
                <a:latin typeface="GHEA Grapalat" pitchFamily="50" charset="0"/>
              </a:rPr>
              <a:t>ԿԱՊԸ </a:t>
            </a:r>
            <a:r>
              <a:rPr lang="hy-AM" sz="1500" dirty="0">
                <a:solidFill>
                  <a:prstClr val="black"/>
                </a:solidFill>
                <a:latin typeface="GHEA Grapalat" pitchFamily="50" charset="0"/>
              </a:rPr>
              <a:t>ԿԱՌԱՎԱՐՈՒԹՅԱՆ ԾՐԱԳՐԻ և ՌԱԶՄԱՎԱՐԱԿԱՆ ԾՐԱԳՐԵՐԻ ՀԵՏ. </a:t>
            </a:r>
            <a:endParaRPr lang="en-US" sz="1500" dirty="0">
              <a:solidFill>
                <a:prstClr val="black"/>
              </a:solidFill>
              <a:latin typeface="GHEA Grapalat" pitchFamily="50" charset="0"/>
            </a:endParaRPr>
          </a:p>
          <a:p>
            <a:pPr marL="109728" lvl="0" indent="0">
              <a:buClr>
                <a:srgbClr val="2DA2BF"/>
              </a:buClr>
              <a:buNone/>
            </a:pPr>
            <a:r>
              <a:rPr lang="hy-AM" sz="1500" dirty="0">
                <a:solidFill>
                  <a:prstClr val="black"/>
                </a:solidFill>
                <a:latin typeface="GHEA Grapalat"/>
                <a:ea typeface="Calibri"/>
                <a:cs typeface="Times New Roman"/>
              </a:rPr>
              <a:t>ՀՀ 2016-2025թթ. տարածքային զարգացման ռազմավարությունից և ՀՀ կառավարության 2021-2026թթ. ծրագ</a:t>
            </a:r>
            <a:r>
              <a:rPr lang="ru-RU" sz="1500" dirty="0">
                <a:solidFill>
                  <a:prstClr val="black"/>
                </a:solidFill>
                <a:latin typeface="GHEA Grapalat"/>
                <a:ea typeface="Calibri"/>
                <a:cs typeface="Times New Roman"/>
              </a:rPr>
              <a:t>ի</a:t>
            </a:r>
            <a:r>
              <a:rPr lang="hy-AM" sz="1500" dirty="0">
                <a:solidFill>
                  <a:prstClr val="black"/>
                </a:solidFill>
                <a:latin typeface="GHEA Grapalat"/>
                <a:ea typeface="Calibri"/>
                <a:cs typeface="Times New Roman"/>
              </a:rPr>
              <a:t>ր</a:t>
            </a:r>
            <a:endParaRPr lang="en-US" sz="1500" dirty="0">
              <a:solidFill>
                <a:prstClr val="black"/>
              </a:solidFill>
              <a:latin typeface="GHEA Grapalat"/>
              <a:ea typeface="Calibri"/>
              <a:cs typeface="Times New Roman"/>
            </a:endParaRPr>
          </a:p>
          <a:p>
            <a:pPr marL="109728" lvl="0" indent="0">
              <a:buClr>
                <a:srgbClr val="2DA2BF"/>
              </a:buClr>
              <a:buNone/>
            </a:pPr>
            <a:r>
              <a:rPr lang="ru-RU" sz="1500" dirty="0">
                <a:solidFill>
                  <a:prstClr val="black"/>
                </a:solidFill>
                <a:latin typeface="GHEA Grapalat" pitchFamily="50" charset="0"/>
              </a:rPr>
              <a:t>ՄԻՋՈՑԱՌՄԱՆ ՇԱՀԱՌՈՒՆԵՐԸ</a:t>
            </a:r>
            <a:endParaRPr lang="en-US" sz="1500" dirty="0">
              <a:solidFill>
                <a:prstClr val="black"/>
              </a:solidFill>
              <a:latin typeface="GHEA Grapalat" pitchFamily="50" charset="0"/>
            </a:endParaRPr>
          </a:p>
          <a:p>
            <a:pPr marL="109728" lvl="0" indent="0">
              <a:buClr>
                <a:srgbClr val="2DA2BF"/>
              </a:buClr>
              <a:buNone/>
            </a:pPr>
            <a:r>
              <a:rPr lang="hy-AM" sz="1500" dirty="0">
                <a:solidFill>
                  <a:prstClr val="black"/>
                </a:solidFill>
                <a:latin typeface="GHEA Grapalat" pitchFamily="50" charset="0"/>
              </a:rPr>
              <a:t>Աջակցություն ստացող </a:t>
            </a:r>
            <a:r>
              <a:rPr lang="hy-AM" sz="1500" dirty="0" smtClean="0">
                <a:solidFill>
                  <a:prstClr val="black"/>
                </a:solidFill>
                <a:latin typeface="GHEA Grapalat" pitchFamily="50" charset="0"/>
              </a:rPr>
              <a:t>համայնք</a:t>
            </a:r>
            <a:r>
              <a:rPr lang="ru-RU" sz="1500" dirty="0" err="1" smtClean="0">
                <a:solidFill>
                  <a:prstClr val="black"/>
                </a:solidFill>
                <a:latin typeface="GHEA Grapalat" pitchFamily="50" charset="0"/>
              </a:rPr>
              <a:t>ներ</a:t>
            </a:r>
            <a:endParaRPr lang="en-US" sz="1500" dirty="0">
              <a:solidFill>
                <a:prstClr val="black"/>
              </a:solidFill>
              <a:latin typeface="GHEA Grapalat"/>
              <a:ea typeface="Calibri"/>
              <a:cs typeface="Times New Roman"/>
            </a:endParaRPr>
          </a:p>
          <a:p>
            <a:pPr marL="109728" lvl="0" indent="0" algn="just">
              <a:lnSpc>
                <a:spcPct val="110000"/>
              </a:lnSpc>
              <a:buClr>
                <a:srgbClr val="2DA2BF"/>
              </a:buClr>
              <a:buNone/>
            </a:pPr>
            <a:r>
              <a:rPr lang="ru-RU" sz="1500" dirty="0">
                <a:solidFill>
                  <a:prstClr val="black"/>
                </a:solidFill>
                <a:latin typeface="GHEA Grapalat"/>
                <a:ea typeface="Calibri"/>
                <a:cs typeface="Times New Roman"/>
              </a:rPr>
              <a:t>ՈՉ ՖԻՆԱՆՍԱԿԱՆ ՑՈՒՑԱՆԻՇՆԵՐԸ</a:t>
            </a:r>
          </a:p>
          <a:p>
            <a:pPr marL="109728" lvl="0" indent="0" algn="just">
              <a:lnSpc>
                <a:spcPct val="110000"/>
              </a:lnSpc>
              <a:buClr>
                <a:srgbClr val="2DA2BF"/>
              </a:buClr>
              <a:buNone/>
            </a:pPr>
            <a:r>
              <a:rPr lang="hy-AM" sz="1500" dirty="0">
                <a:latin typeface="GHEA Grapalat" pitchFamily="50" charset="0"/>
              </a:rPr>
              <a:t>2019թ.</a:t>
            </a:r>
            <a:r>
              <a:rPr lang="ru-RU" sz="1500" dirty="0">
                <a:latin typeface="GHEA Grapalat" pitchFamily="50" charset="0"/>
              </a:rPr>
              <a:t>`</a:t>
            </a:r>
            <a:r>
              <a:rPr lang="hy-AM" sz="1500" dirty="0">
                <a:latin typeface="GHEA Grapalat" pitchFamily="50" charset="0"/>
              </a:rPr>
              <a:t> </a:t>
            </a:r>
            <a:r>
              <a:rPr lang="en-US" sz="1500" dirty="0" smtClean="0">
                <a:latin typeface="GHEA Grapalat" pitchFamily="50" charset="0"/>
              </a:rPr>
              <a:t>248 </a:t>
            </a:r>
            <a:r>
              <a:rPr lang="ru-RU" sz="1500" dirty="0" err="1" smtClean="0">
                <a:latin typeface="GHEA Grapalat" pitchFamily="50" charset="0"/>
              </a:rPr>
              <a:t>համայնք</a:t>
            </a:r>
            <a:r>
              <a:rPr lang="ru-RU" sz="1500" dirty="0" smtClean="0">
                <a:latin typeface="GHEA Grapalat" pitchFamily="50" charset="0"/>
              </a:rPr>
              <a:t>,</a:t>
            </a:r>
            <a:r>
              <a:rPr lang="hy-AM" sz="1500" dirty="0" smtClean="0">
                <a:latin typeface="GHEA Grapalat" pitchFamily="50" charset="0"/>
              </a:rPr>
              <a:t> </a:t>
            </a:r>
            <a:endParaRPr lang="en-US" sz="1500" dirty="0">
              <a:latin typeface="GHEA Grapalat" pitchFamily="50" charset="0"/>
            </a:endParaRPr>
          </a:p>
          <a:p>
            <a:pPr marL="109728" lvl="0" indent="0" algn="just">
              <a:lnSpc>
                <a:spcPct val="110000"/>
              </a:lnSpc>
              <a:buClr>
                <a:srgbClr val="2DA2BF"/>
              </a:buClr>
              <a:buNone/>
            </a:pPr>
            <a:r>
              <a:rPr lang="hy-AM" sz="1500" dirty="0">
                <a:latin typeface="GHEA Grapalat" pitchFamily="50" charset="0"/>
              </a:rPr>
              <a:t>2020թ.` </a:t>
            </a:r>
            <a:r>
              <a:rPr lang="en-US" sz="1500" dirty="0">
                <a:latin typeface="GHEA Grapalat" pitchFamily="50" charset="0"/>
              </a:rPr>
              <a:t>343 </a:t>
            </a:r>
            <a:r>
              <a:rPr lang="ru-RU" sz="1500" dirty="0" err="1">
                <a:latin typeface="GHEA Grapalat" pitchFamily="50" charset="0"/>
              </a:rPr>
              <a:t>համայնք</a:t>
            </a:r>
            <a:r>
              <a:rPr lang="ru-RU" sz="1500" dirty="0">
                <a:latin typeface="GHEA Grapalat" pitchFamily="50" charset="0"/>
              </a:rPr>
              <a:t>,</a:t>
            </a:r>
            <a:endParaRPr lang="en-US" sz="1500" dirty="0">
              <a:latin typeface="GHEA Grapalat" pitchFamily="50" charset="0"/>
            </a:endParaRPr>
          </a:p>
          <a:p>
            <a:pPr marL="109728" lvl="0" indent="0" algn="just">
              <a:lnSpc>
                <a:spcPct val="110000"/>
              </a:lnSpc>
              <a:buClr>
                <a:srgbClr val="2DA2BF"/>
              </a:buClr>
              <a:buNone/>
            </a:pPr>
            <a:r>
              <a:rPr lang="ru-RU" sz="1500" dirty="0">
                <a:latin typeface="GHEA Grapalat" pitchFamily="50" charset="0"/>
              </a:rPr>
              <a:t>2021թ.` </a:t>
            </a:r>
            <a:r>
              <a:rPr lang="hy-AM" sz="1500" dirty="0" smtClean="0">
                <a:latin typeface="GHEA Grapalat" pitchFamily="50" charset="0"/>
              </a:rPr>
              <a:t>1</a:t>
            </a:r>
            <a:r>
              <a:rPr lang="en-US" sz="1500" dirty="0" smtClean="0">
                <a:latin typeface="GHEA Grapalat" pitchFamily="50" charset="0"/>
              </a:rPr>
              <a:t>55 </a:t>
            </a:r>
            <a:r>
              <a:rPr lang="ru-RU" sz="1500" dirty="0" err="1">
                <a:latin typeface="GHEA Grapalat" pitchFamily="50" charset="0"/>
              </a:rPr>
              <a:t>համայնք</a:t>
            </a:r>
            <a:r>
              <a:rPr lang="ru-RU" sz="1500" dirty="0">
                <a:latin typeface="GHEA Grapalat" pitchFamily="50" charset="0"/>
              </a:rPr>
              <a:t>, </a:t>
            </a:r>
            <a:endParaRPr lang="hy-AM" sz="1500" dirty="0">
              <a:latin typeface="GHEA Grapalat" pitchFamily="50" charset="0"/>
            </a:endParaRPr>
          </a:p>
          <a:p>
            <a:pPr marL="109728" lvl="0" indent="0" algn="just">
              <a:lnSpc>
                <a:spcPct val="110000"/>
              </a:lnSpc>
              <a:buClr>
                <a:srgbClr val="2DA2BF"/>
              </a:buClr>
              <a:buNone/>
            </a:pPr>
            <a:r>
              <a:rPr lang="hy-AM" sz="1500" dirty="0">
                <a:latin typeface="GHEA Grapalat" pitchFamily="50" charset="0"/>
              </a:rPr>
              <a:t>202</a:t>
            </a:r>
            <a:r>
              <a:rPr lang="en-US" sz="1500" dirty="0">
                <a:latin typeface="GHEA Grapalat" pitchFamily="50" charset="0"/>
              </a:rPr>
              <a:t>2</a:t>
            </a:r>
            <a:r>
              <a:rPr lang="hy-AM" sz="1500" dirty="0">
                <a:latin typeface="GHEA Grapalat" pitchFamily="50" charset="0"/>
              </a:rPr>
              <a:t>թ</a:t>
            </a:r>
            <a:r>
              <a:rPr lang="ru-RU" sz="1500" dirty="0">
                <a:latin typeface="GHEA Grapalat" pitchFamily="50" charset="0"/>
              </a:rPr>
              <a:t>.`</a:t>
            </a:r>
            <a:r>
              <a:rPr lang="hy-AM" sz="1500" dirty="0">
                <a:latin typeface="GHEA Grapalat" pitchFamily="50" charset="0"/>
              </a:rPr>
              <a:t> </a:t>
            </a:r>
            <a:r>
              <a:rPr lang="en-US" sz="1500" dirty="0" smtClean="0">
                <a:latin typeface="GHEA Grapalat" pitchFamily="50" charset="0"/>
              </a:rPr>
              <a:t>70 </a:t>
            </a:r>
            <a:r>
              <a:rPr lang="en-US" sz="1500" dirty="0" err="1" smtClean="0">
                <a:latin typeface="GHEA Grapalat" pitchFamily="50" charset="0"/>
              </a:rPr>
              <a:t>խոշորացվա</a:t>
            </a:r>
            <a:r>
              <a:rPr lang="en-US" sz="1500" dirty="0" err="1">
                <a:latin typeface="GHEA Grapalat" pitchFamily="50" charset="0"/>
              </a:rPr>
              <a:t>ծ</a:t>
            </a:r>
            <a:r>
              <a:rPr lang="en-US" sz="1500" dirty="0" smtClean="0">
                <a:latin typeface="GHEA Grapalat" pitchFamily="50" charset="0"/>
              </a:rPr>
              <a:t> </a:t>
            </a:r>
            <a:r>
              <a:rPr lang="ru-RU" sz="1500" dirty="0" err="1">
                <a:latin typeface="GHEA Grapalat" pitchFamily="50" charset="0"/>
              </a:rPr>
              <a:t>համայնք</a:t>
            </a:r>
            <a:r>
              <a:rPr lang="en-US" sz="1500" dirty="0">
                <a:latin typeface="GHEA Grapalat" pitchFamily="50" charset="0"/>
              </a:rPr>
              <a:t>:</a:t>
            </a:r>
          </a:p>
          <a:p>
            <a:pPr marL="109728" lvl="0" indent="0" algn="just">
              <a:lnSpc>
                <a:spcPct val="110000"/>
              </a:lnSpc>
              <a:buClr>
                <a:srgbClr val="2DA2BF"/>
              </a:buClr>
              <a:buNone/>
            </a:pPr>
            <a:r>
              <a:rPr lang="ru-RU" sz="1500" dirty="0" smtClean="0">
                <a:latin typeface="GHEA Grapalat" pitchFamily="50" charset="0"/>
              </a:rPr>
              <a:t>ՖԻՆԱՆՍԱԿԱՆ </a:t>
            </a:r>
            <a:r>
              <a:rPr lang="ru-RU" sz="1500" dirty="0">
                <a:latin typeface="GHEA Grapalat" pitchFamily="50" charset="0"/>
              </a:rPr>
              <a:t>ՑՈՒՑԱՆԻՇՆԵՐԸ</a:t>
            </a:r>
          </a:p>
          <a:p>
            <a:pPr marL="109728" lvl="0" indent="0" algn="just">
              <a:lnSpc>
                <a:spcPct val="110000"/>
              </a:lnSpc>
              <a:buClr>
                <a:srgbClr val="2DA2BF"/>
              </a:buClr>
              <a:buNone/>
            </a:pPr>
            <a:r>
              <a:rPr lang="hy-AM" sz="1500" dirty="0">
                <a:latin typeface="GHEA Grapalat" pitchFamily="50" charset="0"/>
              </a:rPr>
              <a:t>2019թ.</a:t>
            </a:r>
            <a:r>
              <a:rPr lang="ru-RU" sz="1500" dirty="0">
                <a:latin typeface="GHEA Grapalat" pitchFamily="50" charset="0"/>
              </a:rPr>
              <a:t>`</a:t>
            </a:r>
            <a:r>
              <a:rPr lang="hy-AM" sz="1500" dirty="0">
                <a:latin typeface="GHEA Grapalat" pitchFamily="50" charset="0"/>
              </a:rPr>
              <a:t> </a:t>
            </a:r>
            <a:r>
              <a:rPr lang="en-US" sz="1500" dirty="0">
                <a:latin typeface="GHEA Grapalat" pitchFamily="50" charset="0"/>
              </a:rPr>
              <a:t>6,408</a:t>
            </a:r>
            <a:r>
              <a:rPr lang="hy-AM" sz="1500" dirty="0">
                <a:latin typeface="GHEA Grapalat" pitchFamily="50" charset="0"/>
              </a:rPr>
              <a:t>.</a:t>
            </a:r>
            <a:r>
              <a:rPr lang="en-US" sz="1500" dirty="0">
                <a:latin typeface="GHEA Grapalat" pitchFamily="50" charset="0"/>
              </a:rPr>
              <a:t>4</a:t>
            </a:r>
            <a:r>
              <a:rPr lang="hy-AM" sz="1500" dirty="0">
                <a:latin typeface="GHEA Grapalat" pitchFamily="50" charset="0"/>
              </a:rPr>
              <a:t> մլն դրամ, </a:t>
            </a:r>
            <a:endParaRPr lang="en-US" sz="1500" dirty="0">
              <a:latin typeface="GHEA Grapalat" pitchFamily="50" charset="0"/>
            </a:endParaRPr>
          </a:p>
          <a:p>
            <a:pPr marL="109728" lvl="0" indent="0" algn="just">
              <a:lnSpc>
                <a:spcPct val="110000"/>
              </a:lnSpc>
              <a:buClr>
                <a:srgbClr val="2DA2BF"/>
              </a:buClr>
              <a:buNone/>
            </a:pPr>
            <a:r>
              <a:rPr lang="hy-AM" sz="1500" dirty="0">
                <a:latin typeface="GHEA Grapalat" pitchFamily="50" charset="0"/>
              </a:rPr>
              <a:t>2020թ.` </a:t>
            </a:r>
            <a:r>
              <a:rPr lang="en-US" sz="1500" dirty="0" smtClean="0">
                <a:latin typeface="GHEA Grapalat" pitchFamily="50" charset="0"/>
              </a:rPr>
              <a:t>1</a:t>
            </a:r>
            <a:r>
              <a:rPr lang="ru-RU" sz="1500" dirty="0" smtClean="0">
                <a:latin typeface="GHEA Grapalat" pitchFamily="50" charset="0"/>
              </a:rPr>
              <a:t>4</a:t>
            </a:r>
            <a:r>
              <a:rPr lang="en-US" sz="1500" dirty="0" smtClean="0">
                <a:latin typeface="GHEA Grapalat" pitchFamily="50" charset="0"/>
              </a:rPr>
              <a:t>,050</a:t>
            </a:r>
            <a:r>
              <a:rPr lang="hy-AM" sz="1500" dirty="0" smtClean="0">
                <a:latin typeface="GHEA Grapalat" pitchFamily="50" charset="0"/>
              </a:rPr>
              <a:t>.</a:t>
            </a:r>
            <a:r>
              <a:rPr lang="en-US" sz="1500" dirty="0" smtClean="0">
                <a:latin typeface="GHEA Grapalat" pitchFamily="50" charset="0"/>
              </a:rPr>
              <a:t>8</a:t>
            </a:r>
            <a:r>
              <a:rPr lang="hy-AM" sz="1500" dirty="0" smtClean="0">
                <a:latin typeface="GHEA Grapalat" pitchFamily="50" charset="0"/>
              </a:rPr>
              <a:t> </a:t>
            </a:r>
            <a:r>
              <a:rPr lang="hy-AM" sz="1500" dirty="0">
                <a:latin typeface="GHEA Grapalat" pitchFamily="50" charset="0"/>
              </a:rPr>
              <a:t>մլն դրամ</a:t>
            </a:r>
            <a:r>
              <a:rPr lang="ru-RU" sz="1500" dirty="0">
                <a:latin typeface="GHEA Grapalat" pitchFamily="50" charset="0"/>
              </a:rPr>
              <a:t>, </a:t>
            </a:r>
            <a:endParaRPr lang="en-US" sz="1500" dirty="0">
              <a:latin typeface="GHEA Grapalat" pitchFamily="50" charset="0"/>
            </a:endParaRPr>
          </a:p>
          <a:p>
            <a:pPr marL="109728" lvl="0" indent="0" algn="just">
              <a:lnSpc>
                <a:spcPct val="110000"/>
              </a:lnSpc>
              <a:buClr>
                <a:srgbClr val="2DA2BF"/>
              </a:buClr>
              <a:buNone/>
            </a:pPr>
            <a:r>
              <a:rPr lang="ru-RU" sz="1500" dirty="0">
                <a:latin typeface="GHEA Grapalat" pitchFamily="50" charset="0"/>
              </a:rPr>
              <a:t>2021թ.`</a:t>
            </a:r>
            <a:r>
              <a:rPr lang="en-US" sz="1500" dirty="0">
                <a:latin typeface="GHEA Grapalat" pitchFamily="50" charset="0"/>
              </a:rPr>
              <a:t> </a:t>
            </a:r>
            <a:r>
              <a:rPr lang="en-US" sz="1500" dirty="0" smtClean="0">
                <a:latin typeface="GHEA Grapalat" pitchFamily="50" charset="0"/>
              </a:rPr>
              <a:t>7,000</a:t>
            </a:r>
            <a:r>
              <a:rPr lang="hy-AM" sz="1500" dirty="0" smtClean="0">
                <a:latin typeface="GHEA Grapalat" pitchFamily="50" charset="0"/>
              </a:rPr>
              <a:t>.</a:t>
            </a:r>
            <a:r>
              <a:rPr lang="en-US" sz="1500" dirty="0" smtClean="0">
                <a:latin typeface="GHEA Grapalat" pitchFamily="50" charset="0"/>
              </a:rPr>
              <a:t>0</a:t>
            </a:r>
            <a:r>
              <a:rPr lang="hy-AM" sz="1500" dirty="0" smtClean="0">
                <a:latin typeface="GHEA Grapalat" pitchFamily="50" charset="0"/>
              </a:rPr>
              <a:t> </a:t>
            </a:r>
            <a:r>
              <a:rPr lang="ru-RU" sz="1500" dirty="0" err="1">
                <a:latin typeface="GHEA Grapalat" pitchFamily="50" charset="0"/>
              </a:rPr>
              <a:t>մլն</a:t>
            </a:r>
            <a:r>
              <a:rPr lang="ru-RU" sz="1500" dirty="0">
                <a:latin typeface="GHEA Grapalat" pitchFamily="50" charset="0"/>
              </a:rPr>
              <a:t> </a:t>
            </a:r>
            <a:r>
              <a:rPr lang="ru-RU" sz="1500" dirty="0" err="1">
                <a:latin typeface="GHEA Grapalat" pitchFamily="50" charset="0"/>
              </a:rPr>
              <a:t>դրամ</a:t>
            </a:r>
            <a:r>
              <a:rPr lang="en-US" sz="1500" dirty="0">
                <a:latin typeface="GHEA Grapalat" pitchFamily="50" charset="0"/>
              </a:rPr>
              <a:t>,</a:t>
            </a:r>
          </a:p>
          <a:p>
            <a:pPr marL="109728" lvl="0" indent="0" algn="just">
              <a:lnSpc>
                <a:spcPct val="110000"/>
              </a:lnSpc>
              <a:buClr>
                <a:srgbClr val="2DA2BF"/>
              </a:buClr>
              <a:buNone/>
            </a:pPr>
            <a:r>
              <a:rPr lang="hy-AM" sz="1500" dirty="0">
                <a:latin typeface="GHEA Grapalat" pitchFamily="50" charset="0"/>
              </a:rPr>
              <a:t>202</a:t>
            </a:r>
            <a:r>
              <a:rPr lang="en-US" sz="1500" dirty="0">
                <a:latin typeface="GHEA Grapalat" pitchFamily="50" charset="0"/>
              </a:rPr>
              <a:t>2</a:t>
            </a:r>
            <a:r>
              <a:rPr lang="hy-AM" sz="1500" dirty="0">
                <a:latin typeface="GHEA Grapalat" pitchFamily="50" charset="0"/>
              </a:rPr>
              <a:t>թ</a:t>
            </a:r>
            <a:r>
              <a:rPr lang="ru-RU" sz="1500" dirty="0">
                <a:latin typeface="GHEA Grapalat" pitchFamily="50" charset="0"/>
              </a:rPr>
              <a:t>.`</a:t>
            </a:r>
            <a:r>
              <a:rPr lang="hy-AM" sz="1500" dirty="0">
                <a:latin typeface="GHEA Grapalat" pitchFamily="50" charset="0"/>
              </a:rPr>
              <a:t> </a:t>
            </a:r>
            <a:r>
              <a:rPr lang="en-US" sz="1500" dirty="0" smtClean="0">
                <a:latin typeface="GHEA Grapalat" pitchFamily="50" charset="0"/>
              </a:rPr>
              <a:t>18,000</a:t>
            </a:r>
            <a:r>
              <a:rPr lang="hy-AM" sz="1500" dirty="0" smtClean="0">
                <a:latin typeface="GHEA Grapalat" pitchFamily="50" charset="0"/>
              </a:rPr>
              <a:t>.</a:t>
            </a:r>
            <a:r>
              <a:rPr lang="en-US" sz="1500" dirty="0" smtClean="0">
                <a:latin typeface="GHEA Grapalat" pitchFamily="50" charset="0"/>
              </a:rPr>
              <a:t>0</a:t>
            </a:r>
            <a:r>
              <a:rPr lang="hy-AM" sz="1500" dirty="0" smtClean="0">
                <a:latin typeface="GHEA Grapalat" pitchFamily="50" charset="0"/>
              </a:rPr>
              <a:t> </a:t>
            </a:r>
            <a:r>
              <a:rPr lang="en-US" sz="1500" dirty="0" err="1">
                <a:latin typeface="GHEA Grapalat" pitchFamily="50" charset="0"/>
              </a:rPr>
              <a:t>մլ</a:t>
            </a:r>
            <a:r>
              <a:rPr lang="hy-AM" sz="1500" dirty="0">
                <a:latin typeface="GHEA Grapalat" pitchFamily="50" charset="0"/>
              </a:rPr>
              <a:t>ն</a:t>
            </a:r>
            <a:r>
              <a:rPr lang="en-US" sz="1500" dirty="0">
                <a:latin typeface="GHEA Grapalat" pitchFamily="50" charset="0"/>
              </a:rPr>
              <a:t> </a:t>
            </a:r>
            <a:r>
              <a:rPr lang="en-US" sz="1500" dirty="0" err="1">
                <a:latin typeface="GHEA Grapalat" pitchFamily="50" charset="0"/>
              </a:rPr>
              <a:t>դրամ</a:t>
            </a:r>
            <a:r>
              <a:rPr lang="en-US" sz="1500" dirty="0">
                <a:latin typeface="GHEA Grapalat" pitchFamily="50" charset="0"/>
              </a:rPr>
              <a:t>:</a:t>
            </a:r>
          </a:p>
        </p:txBody>
      </p:sp>
      <p:sp>
        <p:nvSpPr>
          <p:cNvPr id="3" name="Номер слайда 2"/>
          <p:cNvSpPr>
            <a:spLocks noGrp="1"/>
          </p:cNvSpPr>
          <p:nvPr>
            <p:ph type="sldNum" sz="quarter" idx="12"/>
          </p:nvPr>
        </p:nvSpPr>
        <p:spPr>
          <a:xfrm>
            <a:off x="8458200" y="6400800"/>
            <a:ext cx="554832" cy="372269"/>
          </a:xfrm>
        </p:spPr>
        <p:txBody>
          <a:bodyPr/>
          <a:lstStyle/>
          <a:p>
            <a:fld id="{B6F15528-21DE-4FAA-801E-634DDDAF4B2B}" type="slidenum">
              <a:rPr lang="en-US" smtClean="0"/>
              <a:pPr/>
              <a:t>139</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hy-AM" sz="1400" dirty="0">
                <a:latin typeface="GHEA Grapalat" pitchFamily="50" charset="0"/>
              </a:rPr>
              <a:t>ՀՀ ՏԿԵՆ 2022թ. ԲՅՈՒՋԵՏԱՅԻՆ ԾՐԱԳԻՐ/ՄԻՋՈՑԱՌՈՒՄ </a:t>
            </a:r>
            <a:r>
              <a:rPr lang="hy-AM" sz="1400" dirty="0" smtClean="0">
                <a:latin typeface="GHEA Grapalat" pitchFamily="50" charset="0"/>
              </a:rPr>
              <a:t>1212/1200</a:t>
            </a:r>
            <a:r>
              <a:rPr lang="ru-RU" sz="1400" dirty="0" smtClean="0">
                <a:latin typeface="GHEA Grapalat" pitchFamily="50" charset="0"/>
              </a:rPr>
              <a:t>7</a:t>
            </a:r>
            <a:endParaRPr lang="en-US" sz="1400" dirty="0">
              <a:latin typeface="GHEA Grapalat" pitchFamily="50" charset="0"/>
            </a:endParaRPr>
          </a:p>
        </p:txBody>
      </p:sp>
    </p:spTree>
    <p:extLst>
      <p:ext uri="{BB962C8B-B14F-4D97-AF65-F5344CB8AC3E}">
        <p14:creationId xmlns:p14="http://schemas.microsoft.com/office/powerpoint/2010/main" val="16818914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3506" y="103750"/>
            <a:ext cx="7886700" cy="6128238"/>
          </a:xfrm>
        </p:spPr>
        <p:txBody>
          <a:bodyPr>
            <a:normAutofit fontScale="85000" lnSpcReduction="20000"/>
          </a:bodyPr>
          <a:lstStyle/>
          <a:p>
            <a:pPr algn="ctr"/>
            <a:endParaRPr lang="hy-AM" sz="1800" b="1" i="1" dirty="0" smtClean="0">
              <a:latin typeface="GHEA Grapalat" panose="02000506050000020003" pitchFamily="50" charset="0"/>
            </a:endParaRPr>
          </a:p>
          <a:p>
            <a:r>
              <a:rPr lang="hy-AM" sz="1800" b="1" i="1" dirty="0" smtClean="0">
                <a:latin typeface="GHEA Grapalat" panose="02000506050000020003" pitchFamily="50" charset="0"/>
              </a:rPr>
              <a:t>Ծրագրի նպատակը, նկարագրությունը և իրականացումից ակնկալվող հիմնական արդյունքները</a:t>
            </a:r>
            <a:r>
              <a:rPr lang="en-US" sz="1800" b="1" i="1" dirty="0" smtClean="0">
                <a:latin typeface="GHEA Grapalat" panose="02000506050000020003" pitchFamily="50" charset="0"/>
              </a:rPr>
              <a:t>.</a:t>
            </a:r>
            <a:endParaRPr lang="hy-AM" sz="1800" b="1" i="1" dirty="0" smtClean="0">
              <a:latin typeface="GHEA Grapalat" panose="02000506050000020003" pitchFamily="50" charset="0"/>
            </a:endParaRPr>
          </a:p>
          <a:p>
            <a:endParaRPr lang="hy-AM" sz="1800" b="1" i="1" dirty="0" smtClean="0">
              <a:latin typeface="GHEA Grapalat" panose="02000506050000020003" pitchFamily="50" charset="0"/>
            </a:endParaRPr>
          </a:p>
          <a:p>
            <a:pPr lvl="0" algn="just">
              <a:lnSpc>
                <a:spcPct val="100000"/>
              </a:lnSpc>
            </a:pPr>
            <a:r>
              <a:rPr lang="hy-AM" sz="1600" i="1" dirty="0" smtClean="0">
                <a:latin typeface="GHEA Grapalat" panose="02000506050000020003" pitchFamily="50" charset="0"/>
              </a:rPr>
              <a:t>Ծրագրի նպատակն է Կապսի կիսակառույց ջրամբարի կառուցումը, որը գտնվում է Շիրակի մարզում՝ Գյումրի քաղաքից դեպի հյուսիս 22 կմ հեռավորության վրա գտնվող Ախուրյանի գետահովտում: Կապսի 25 մլն </a:t>
            </a:r>
            <a:r>
              <a:rPr lang="hy-AM" sz="1600" dirty="0" smtClean="0"/>
              <a:t>մ</a:t>
            </a:r>
            <a:r>
              <a:rPr lang="hy-AM" sz="1600" baseline="30000" dirty="0" smtClean="0"/>
              <a:t>3</a:t>
            </a:r>
            <a:r>
              <a:rPr lang="hy-AM" sz="1600" i="1" dirty="0" smtClean="0">
                <a:latin typeface="GHEA Grapalat" panose="02000506050000020003" pitchFamily="50" charset="0"/>
              </a:rPr>
              <a:t> (փաստացի 26,47մլն </a:t>
            </a:r>
            <a:r>
              <a:rPr lang="hy-AM" sz="1600" dirty="0" smtClean="0"/>
              <a:t>մ</a:t>
            </a:r>
            <a:r>
              <a:rPr lang="hy-AM" sz="1600" baseline="30000" dirty="0" smtClean="0"/>
              <a:t>3</a:t>
            </a:r>
            <a:r>
              <a:rPr lang="hy-AM" sz="1600" i="1" dirty="0" smtClean="0">
                <a:latin typeface="GHEA Grapalat" panose="02000506050000020003" pitchFamily="50" charset="0"/>
              </a:rPr>
              <a:t>) ծավալով ջրամբարի համար անհրաժեշտ կլինի կառուցել 34 մ բարձրությամբ պատվար (նիշը՝ 1731,9 մ), որի դեպքում ընդհանուր ջրամբարի թասի մակերեսը կկազմի 143 հա։ </a:t>
            </a:r>
            <a:endParaRPr lang="en-US" sz="1600" i="1" dirty="0" smtClean="0">
              <a:latin typeface="GHEA Grapalat" panose="02000506050000020003" pitchFamily="50" charset="0"/>
            </a:endParaRPr>
          </a:p>
          <a:p>
            <a:pPr lvl="0" algn="just">
              <a:lnSpc>
                <a:spcPct val="100000"/>
              </a:lnSpc>
            </a:pPr>
            <a:r>
              <a:rPr lang="hy-AM" sz="1600" i="1" dirty="0" smtClean="0">
                <a:latin typeface="GHEA Grapalat" panose="02000506050000020003" pitchFamily="50" charset="0"/>
              </a:rPr>
              <a:t>Կապսի 25 մլն </a:t>
            </a:r>
            <a:r>
              <a:rPr lang="hy-AM" sz="1600" dirty="0" smtClean="0"/>
              <a:t>մ</a:t>
            </a:r>
            <a:r>
              <a:rPr lang="hy-AM" sz="1600" baseline="30000" dirty="0" smtClean="0"/>
              <a:t>3</a:t>
            </a:r>
            <a:r>
              <a:rPr lang="hy-AM" sz="1600" i="1" dirty="0" smtClean="0">
                <a:latin typeface="GHEA Grapalat" panose="02000506050000020003" pitchFamily="50" charset="0"/>
              </a:rPr>
              <a:t> ընդհանուր ծավալով անավարտ պատվարի և օժանդակ կառուցվածքների կառուցումն առաջին հերթին կապահովի ստորին բիեֆում գտնվող բնակավայրերի անվտանգությունը, կապահովվի Շիրակի մարզում Ախուրյան գետի սահմանափակ ջրային ռեսուրսների կայուն օգտագործումը՝ հաշվի առնելով տարբեր ջրօգտագործողների շահերը։ </a:t>
            </a:r>
            <a:endParaRPr lang="en-US" sz="1600" i="1" dirty="0" smtClean="0">
              <a:latin typeface="GHEA Grapalat" panose="02000506050000020003" pitchFamily="50" charset="0"/>
            </a:endParaRPr>
          </a:p>
          <a:p>
            <a:pPr lvl="0" algn="just">
              <a:lnSpc>
                <a:spcPct val="100000"/>
              </a:lnSpc>
            </a:pPr>
            <a:r>
              <a:rPr lang="hy-AM" sz="1600" i="1" dirty="0" smtClean="0">
                <a:latin typeface="GHEA Grapalat" panose="02000506050000020003" pitchFamily="50" charset="0"/>
              </a:rPr>
              <a:t>Ծրագրի նպատակն է նաև նպաստել պարենային ապահովությանը, ավելացնել գյուղատնտեսական արտադրության տնտեսական արդյունավետությունը, նվազեցնել թիրախային խմբի խոցելիությունը կլիմայի փոփոխությունների նկատմամբ, պահպանել տարածաշրջանի էկոհամակարգը և կենսաբազմազանությունը, ջրաչափության հուսալի համակարգի տեղադրման արդյունքում բարձրացնել ջրի կառավարման և մոնիթորինգի մակարդակը, ապահովել Շիրակի և Ախուրյանի աջափնյա ջրանցքների իշխման տակ գտնվող շուրջ 14800 հա հողատարածքների հուսալի և անխափան ոռոգումը և մոտ 2280 հա հողատարածքների մեխանիկական ոռոգումը փոխարինել ինքնահոս ոռոգման եղանակի՝ տարեկան խնայելով 1.3 մլն կվտ/ժամ էլեկտրաէներգիա։</a:t>
            </a:r>
            <a:endParaRPr lang="en-US" sz="1600" i="1" dirty="0" smtClean="0">
              <a:latin typeface="GHEA Grapalat" panose="02000506050000020003" pitchFamily="50" charset="0"/>
            </a:endParaRPr>
          </a:p>
          <a:p>
            <a:pPr lvl="0" algn="just">
              <a:lnSpc>
                <a:spcPct val="100000"/>
              </a:lnSpc>
            </a:pPr>
            <a:r>
              <a:rPr lang="hy-AM" sz="1600" i="1" dirty="0" smtClean="0">
                <a:latin typeface="GHEA Grapalat" panose="02000506050000020003" pitchFamily="50" charset="0"/>
              </a:rPr>
              <a:t>Ծրագրի </a:t>
            </a:r>
            <a:r>
              <a:rPr lang="hy-AM" sz="1600" i="1" dirty="0">
                <a:latin typeface="GHEA Grapalat" panose="02000506050000020003" pitchFamily="50" charset="0"/>
              </a:rPr>
              <a:t>իրականացման համար անհրաժեշտություն է առաջանում իրականացնել հողերի ձեռքբերման և ազդակիր անձանց/ազդակիր տնային տնտեսությունների վերաբնակեցում, ինչպես նաև Կապսի ջրամբարի պատվարի և թասի տարածքից ենթակառուցվածքների տեղափոխում (ճանապարհներ, ոռոգման ջրանցք և էլեկտրամատակարարման օդային գծեր): Այդ կապակցությամբ հողերի ձեռքբերման </a:t>
            </a:r>
            <a:r>
              <a:rPr lang="hy-AM" sz="1600" i="1" dirty="0" smtClean="0">
                <a:latin typeface="GHEA Grapalat" panose="02000506050000020003" pitchFamily="50" charset="0"/>
              </a:rPr>
              <a:t>և վերաբնակեցման </a:t>
            </a:r>
            <a:r>
              <a:rPr lang="hy-AM" sz="1600" i="1" dirty="0">
                <a:latin typeface="GHEA Grapalat" panose="02000506050000020003" pitchFamily="50" charset="0"/>
              </a:rPr>
              <a:t>գործողությունների </a:t>
            </a:r>
            <a:r>
              <a:rPr lang="hy-AM" sz="1600" i="1" dirty="0" smtClean="0">
                <a:latin typeface="GHEA Grapalat" panose="02000506050000020003" pitchFamily="50" charset="0"/>
              </a:rPr>
              <a:t>պլանով </a:t>
            </a:r>
            <a:r>
              <a:rPr lang="hy-AM" sz="1600" i="1" dirty="0">
                <a:latin typeface="GHEA Grapalat" panose="02000506050000020003" pitchFamily="50" charset="0"/>
              </a:rPr>
              <a:t>(ՀՁՎԳՊ) ներկայացված հաշվետվությունը 2020 թվականի օգոստոսի 7-ի </a:t>
            </a:r>
            <a:r>
              <a:rPr lang="en-US" sz="1600" i="1" dirty="0">
                <a:latin typeface="GHEA Grapalat" panose="02000506050000020003" pitchFamily="50" charset="0"/>
              </a:rPr>
              <a:t>N 1411-</a:t>
            </a:r>
            <a:r>
              <a:rPr lang="hy-AM" sz="1600" i="1" dirty="0">
                <a:latin typeface="GHEA Grapalat" panose="02000506050000020003" pitchFamily="50" charset="0"/>
              </a:rPr>
              <a:t>Լ որոշմամբ </a:t>
            </a:r>
            <a:r>
              <a:rPr lang="hy-AM" sz="1600" i="1" dirty="0" smtClean="0">
                <a:latin typeface="GHEA Grapalat" panose="02000506050000020003" pitchFamily="50" charset="0"/>
              </a:rPr>
              <a:t>հաստատվել </a:t>
            </a:r>
            <a:r>
              <a:rPr lang="hy-AM" sz="1600" i="1" dirty="0">
                <a:latin typeface="GHEA Grapalat" panose="02000506050000020003" pitchFamily="50" charset="0"/>
              </a:rPr>
              <a:t>է ՀՀ կառավարության կողմից։</a:t>
            </a:r>
            <a:endParaRPr lang="en-US" sz="1600" i="1" dirty="0">
              <a:latin typeface="GHEA Grapalat" panose="02000506050000020003" pitchFamily="50" charset="0"/>
            </a:endParaRPr>
          </a:p>
        </p:txBody>
      </p:sp>
      <p:sp>
        <p:nvSpPr>
          <p:cNvPr id="2" name="Номер слайда 1"/>
          <p:cNvSpPr>
            <a:spLocks noGrp="1"/>
          </p:cNvSpPr>
          <p:nvPr>
            <p:ph type="sldNum" sz="quarter" idx="12"/>
          </p:nvPr>
        </p:nvSpPr>
        <p:spPr/>
        <p:txBody>
          <a:bodyPr/>
          <a:lstStyle/>
          <a:p>
            <a:fld id="{B6F15528-21DE-4FAA-801E-634DDDAF4B2B}" type="slidenum">
              <a:rPr lang="en-US" smtClean="0"/>
              <a:pPr/>
              <a:t>14</a:t>
            </a:fld>
            <a:endParaRPr lang="en-US" dirty="0"/>
          </a:p>
        </p:txBody>
      </p:sp>
    </p:spTree>
    <p:extLst>
      <p:ext uri="{BB962C8B-B14F-4D97-AF65-F5344CB8AC3E}">
        <p14:creationId xmlns:p14="http://schemas.microsoft.com/office/powerpoint/2010/main" val="311308353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650" y="1"/>
            <a:ext cx="9072350" cy="7595926"/>
          </a:xfrm>
          <a:prstGeom prst="rect">
            <a:avLst/>
          </a:prstGeom>
          <a:gradFill>
            <a:gsLst>
              <a:gs pos="0">
                <a:schemeClr val="accent1">
                  <a:lumMod val="5000"/>
                  <a:lumOff val="95000"/>
                </a:schemeClr>
              </a:gs>
              <a:gs pos="33000">
                <a:schemeClr val="accent1">
                  <a:lumMod val="45000"/>
                  <a:lumOff val="55000"/>
                </a:schemeClr>
              </a:gs>
              <a:gs pos="100000">
                <a:schemeClr val="accent1">
                  <a:lumMod val="30000"/>
                  <a:lumOff val="70000"/>
                </a:schemeClr>
              </a:gs>
            </a:gsLst>
            <a:lin ang="5400000" scaled="1"/>
          </a:gradFill>
        </p:spPr>
        <p:txBody>
          <a:bodyPr wrap="square">
            <a:spAutoFit/>
          </a:bodyPr>
          <a:lstStyle/>
          <a:p>
            <a:pPr algn="ctr">
              <a:defRPr/>
            </a:pPr>
            <a:r>
              <a:rPr lang="en-US" sz="2000" b="1" u="sng" dirty="0" smtClean="0">
                <a:solidFill>
                  <a:schemeClr val="accent3">
                    <a:lumMod val="75000"/>
                  </a:schemeClr>
                </a:solidFill>
                <a:latin typeface="GHEA Grapalat" panose="02000506050000020003" pitchFamily="50" charset="0"/>
              </a:rPr>
              <a:t>«</a:t>
            </a:r>
            <a:r>
              <a:rPr lang="hy-AM" sz="2000" b="1" u="sng" dirty="0" smtClean="0">
                <a:solidFill>
                  <a:schemeClr val="accent3">
                    <a:lumMod val="75000"/>
                  </a:schemeClr>
                </a:solidFill>
                <a:latin typeface="GHEA Grapalat" panose="02000506050000020003" pitchFamily="50" charset="0"/>
              </a:rPr>
              <a:t>Կապիտալ սուբվենցիաներ համայնքներին</a:t>
            </a:r>
            <a:r>
              <a:rPr lang="en-US" sz="2000" b="1" u="sng" dirty="0" smtClean="0">
                <a:solidFill>
                  <a:schemeClr val="accent3">
                    <a:lumMod val="75000"/>
                  </a:schemeClr>
                </a:solidFill>
                <a:latin typeface="GHEA Grapalat" panose="02000506050000020003" pitchFamily="50" charset="0"/>
              </a:rPr>
              <a:t>»</a:t>
            </a:r>
            <a:r>
              <a:rPr lang="hy-AM" sz="2000" b="1" u="sng" dirty="0" smtClean="0">
                <a:solidFill>
                  <a:schemeClr val="accent3">
                    <a:lumMod val="75000"/>
                  </a:schemeClr>
                </a:solidFill>
                <a:latin typeface="GHEA Grapalat" panose="02000506050000020003" pitchFamily="50" charset="0"/>
              </a:rPr>
              <a:t> ծրագի</a:t>
            </a:r>
            <a:r>
              <a:rPr lang="en-US" sz="2000" b="1" u="sng" dirty="0" smtClean="0">
                <a:solidFill>
                  <a:schemeClr val="accent3">
                    <a:lumMod val="75000"/>
                  </a:schemeClr>
                </a:solidFill>
                <a:latin typeface="GHEA Grapalat" panose="02000506050000020003" pitchFamily="50" charset="0"/>
              </a:rPr>
              <a:t>ր</a:t>
            </a:r>
            <a:r>
              <a:rPr lang="hy-AM" sz="2000" b="1" u="sng" dirty="0" smtClean="0">
                <a:solidFill>
                  <a:schemeClr val="accent3">
                    <a:lumMod val="75000"/>
                  </a:schemeClr>
                </a:solidFill>
                <a:latin typeface="GHEA Grapalat" panose="02000506050000020003" pitchFamily="50" charset="0"/>
              </a:rPr>
              <a:t> </a:t>
            </a:r>
            <a:r>
              <a:rPr lang="ru-RU" sz="2000" b="1" u="sng" dirty="0" smtClean="0">
                <a:solidFill>
                  <a:schemeClr val="accent3">
                    <a:lumMod val="75000"/>
                  </a:schemeClr>
                </a:solidFill>
                <a:latin typeface="GHEA Grapalat" panose="02000506050000020003" pitchFamily="50" charset="0"/>
              </a:rPr>
              <a:t>(</a:t>
            </a:r>
            <a:r>
              <a:rPr lang="hy-AM" sz="2000" b="1" u="sng" dirty="0" smtClean="0">
                <a:solidFill>
                  <a:schemeClr val="accent3">
                    <a:lumMod val="75000"/>
                  </a:schemeClr>
                </a:solidFill>
                <a:latin typeface="GHEA Grapalat" panose="02000506050000020003" pitchFamily="50" charset="0"/>
              </a:rPr>
              <a:t>1</a:t>
            </a:r>
            <a:r>
              <a:rPr lang="ru-RU" sz="2000" b="1" u="sng" dirty="0" smtClean="0">
                <a:solidFill>
                  <a:schemeClr val="accent3">
                    <a:lumMod val="75000"/>
                  </a:schemeClr>
                </a:solidFill>
                <a:latin typeface="GHEA Grapalat" panose="02000506050000020003" pitchFamily="50" charset="0"/>
              </a:rPr>
              <a:t>)</a:t>
            </a:r>
            <a:endParaRPr lang="hy-AM" sz="2000" b="1" u="sng" dirty="0" smtClean="0">
              <a:solidFill>
                <a:schemeClr val="accent3">
                  <a:lumMod val="75000"/>
                </a:schemeClr>
              </a:solidFill>
              <a:latin typeface="GHEA Grapalat" panose="02000506050000020003" pitchFamily="50" charset="0"/>
            </a:endParaRPr>
          </a:p>
          <a:p>
            <a:pPr algn="ctr">
              <a:defRPr/>
            </a:pPr>
            <a:endParaRPr lang="en-US" sz="1400" b="1" u="sng" dirty="0" smtClean="0">
              <a:solidFill>
                <a:schemeClr val="accent3">
                  <a:lumMod val="60000"/>
                  <a:lumOff val="40000"/>
                </a:schemeClr>
              </a:solidFill>
              <a:latin typeface="GHEA Grapalat" panose="02000506050000020003" pitchFamily="50" charset="0"/>
            </a:endParaRPr>
          </a:p>
          <a:p>
            <a:pPr algn="just">
              <a:lnSpc>
                <a:spcPct val="120000"/>
              </a:lnSpc>
              <a:spcBef>
                <a:spcPts val="0"/>
              </a:spcBef>
              <a:defRPr/>
            </a:pPr>
            <a:r>
              <a:rPr lang="en-US" sz="1200" b="1" u="sng" dirty="0" smtClean="0">
                <a:solidFill>
                  <a:schemeClr val="accent3">
                    <a:lumMod val="75000"/>
                  </a:schemeClr>
                </a:solidFill>
                <a:latin typeface="GHEA Grapalat" panose="02000506050000020003" pitchFamily="50" charset="0"/>
              </a:rPr>
              <a:t>Ն</a:t>
            </a:r>
            <a:r>
              <a:rPr lang="hy-AM" sz="1200" b="1" u="sng" dirty="0" smtClean="0">
                <a:solidFill>
                  <a:schemeClr val="accent3">
                    <a:lumMod val="75000"/>
                  </a:schemeClr>
                </a:solidFill>
                <a:latin typeface="GHEA Grapalat" panose="02000506050000020003" pitchFamily="50" charset="0"/>
              </a:rPr>
              <a:t>պատակ՝</a:t>
            </a:r>
            <a:r>
              <a:rPr lang="en-US" sz="1200" u="sng" dirty="0" smtClean="0">
                <a:solidFill>
                  <a:schemeClr val="accent3">
                    <a:lumMod val="75000"/>
                  </a:schemeClr>
                </a:solidFill>
                <a:latin typeface="GHEA Grapalat" panose="02000506050000020003" pitchFamily="50" charset="0"/>
              </a:rPr>
              <a:t>- </a:t>
            </a:r>
            <a:r>
              <a:rPr lang="hy-AM" sz="1200" dirty="0" smtClean="0">
                <a:solidFill>
                  <a:schemeClr val="accent3">
                    <a:lumMod val="75000"/>
                  </a:schemeClr>
                </a:solidFill>
                <a:latin typeface="GHEA Grapalat" panose="02000506050000020003" pitchFamily="50" charset="0"/>
              </a:rPr>
              <a:t>ՀՀ տարածքների համաչափ զարգացմանն ուղղված` համայնքների տնտեսական և սոցիալական ենթակառուցվածքների զարգացման ապահովում, հ</a:t>
            </a:r>
            <a:r>
              <a:rPr lang="fr-FR" sz="1200" dirty="0" err="1" smtClean="0">
                <a:solidFill>
                  <a:schemeClr val="accent3">
                    <a:lumMod val="75000"/>
                  </a:schemeClr>
                </a:solidFill>
                <a:latin typeface="GHEA Grapalat" panose="02000506050000020003" pitchFamily="50" charset="0"/>
              </a:rPr>
              <a:t>ամայնքներում</a:t>
            </a:r>
            <a:r>
              <a:rPr lang="fr-FR" sz="1200" dirty="0" smtClean="0">
                <a:solidFill>
                  <a:schemeClr val="accent3">
                    <a:lumMod val="75000"/>
                  </a:schemeClr>
                </a:solidFill>
                <a:latin typeface="GHEA Grapalat" panose="02000506050000020003" pitchFamily="50" charset="0"/>
              </a:rPr>
              <a:t> </a:t>
            </a:r>
            <a:r>
              <a:rPr lang="fr-FR" sz="1200" dirty="0" err="1" smtClean="0">
                <a:solidFill>
                  <a:schemeClr val="accent3">
                    <a:lumMod val="75000"/>
                  </a:schemeClr>
                </a:solidFill>
                <a:latin typeface="GHEA Grapalat" panose="02000506050000020003" pitchFamily="50" charset="0"/>
              </a:rPr>
              <a:t>կապիտալ</a:t>
            </a:r>
            <a:r>
              <a:rPr lang="fr-FR" sz="1200" dirty="0" smtClean="0">
                <a:solidFill>
                  <a:schemeClr val="accent3">
                    <a:lumMod val="75000"/>
                  </a:schemeClr>
                </a:solidFill>
                <a:latin typeface="GHEA Grapalat" panose="02000506050000020003" pitchFamily="50" charset="0"/>
              </a:rPr>
              <a:t> </a:t>
            </a:r>
            <a:r>
              <a:rPr lang="fr-FR" sz="1200" dirty="0" err="1" smtClean="0">
                <a:solidFill>
                  <a:schemeClr val="accent3">
                    <a:lumMod val="75000"/>
                  </a:schemeClr>
                </a:solidFill>
                <a:latin typeface="GHEA Grapalat" panose="02000506050000020003" pitchFamily="50" charset="0"/>
              </a:rPr>
              <a:t>ներդրումների</a:t>
            </a:r>
            <a:r>
              <a:rPr lang="fr-FR" sz="1200" dirty="0" smtClean="0">
                <a:solidFill>
                  <a:schemeClr val="accent3">
                    <a:lumMod val="75000"/>
                  </a:schemeClr>
                </a:solidFill>
                <a:latin typeface="GHEA Grapalat" panose="02000506050000020003" pitchFamily="50" charset="0"/>
              </a:rPr>
              <a:t> </a:t>
            </a:r>
            <a:r>
              <a:rPr lang="fr-FR" sz="1200" dirty="0" err="1" smtClean="0">
                <a:solidFill>
                  <a:schemeClr val="accent3">
                    <a:lumMod val="75000"/>
                  </a:schemeClr>
                </a:solidFill>
                <a:latin typeface="GHEA Grapalat" panose="02000506050000020003" pitchFamily="50" charset="0"/>
              </a:rPr>
              <a:t>ակտիվացում</a:t>
            </a:r>
            <a:r>
              <a:rPr lang="hy-AM" sz="1200" dirty="0" smtClean="0">
                <a:solidFill>
                  <a:schemeClr val="accent3">
                    <a:lumMod val="75000"/>
                  </a:schemeClr>
                </a:solidFill>
                <a:latin typeface="GHEA Grapalat" panose="02000506050000020003" pitchFamily="50" charset="0"/>
              </a:rPr>
              <a:t>:</a:t>
            </a:r>
          </a:p>
          <a:p>
            <a:pPr algn="just">
              <a:lnSpc>
                <a:spcPct val="120000"/>
              </a:lnSpc>
              <a:spcBef>
                <a:spcPts val="0"/>
              </a:spcBef>
              <a:defRPr/>
            </a:pPr>
            <a:r>
              <a:rPr lang="hy-AM" sz="1200" b="1" u="sng" dirty="0" smtClean="0">
                <a:solidFill>
                  <a:schemeClr val="accent3">
                    <a:lumMod val="75000"/>
                  </a:schemeClr>
                </a:solidFill>
                <a:latin typeface="GHEA Grapalat" panose="02000506050000020003" pitchFamily="50" charset="0"/>
              </a:rPr>
              <a:t>Նկարագրություն</a:t>
            </a:r>
            <a:r>
              <a:rPr lang="hy-AM" sz="1200" dirty="0" smtClean="0">
                <a:solidFill>
                  <a:schemeClr val="accent3">
                    <a:lumMod val="75000"/>
                  </a:schemeClr>
                </a:solidFill>
                <a:latin typeface="GHEA Grapalat" panose="02000506050000020003" pitchFamily="50" charset="0"/>
                <a:ea typeface="Times New Roman" panose="02020603050405020304" pitchFamily="18" charset="0"/>
              </a:rPr>
              <a:t>՝ Հ</a:t>
            </a:r>
            <a:r>
              <a:rPr lang="hy-AM" sz="1200" dirty="0" smtClean="0">
                <a:solidFill>
                  <a:schemeClr val="accent3">
                    <a:lumMod val="75000"/>
                  </a:schemeClr>
                </a:solidFill>
                <a:latin typeface="GHEA Grapalat" panose="02000506050000020003" pitchFamily="50" charset="0"/>
              </a:rPr>
              <a:t>Հ 16․11․2006թ N 1708-</a:t>
            </a:r>
            <a:r>
              <a:rPr lang="en-US" sz="1200" dirty="0" smtClean="0">
                <a:solidFill>
                  <a:schemeClr val="accent3">
                    <a:lumMod val="75000"/>
                  </a:schemeClr>
                </a:solidFill>
                <a:latin typeface="GHEA Grapalat" panose="02000506050000020003" pitchFamily="50" charset="0"/>
              </a:rPr>
              <a:t>Ն</a:t>
            </a:r>
            <a:r>
              <a:rPr lang="hy-AM" sz="1200" dirty="0" smtClean="0">
                <a:solidFill>
                  <a:schemeClr val="accent3">
                    <a:lumMod val="75000"/>
                  </a:schemeClr>
                </a:solidFill>
                <a:latin typeface="GHEA Grapalat" panose="02000506050000020003" pitchFamily="50" charset="0"/>
              </a:rPr>
              <a:t> որոշման դրույթների համաձայն՝ ՀՀ պետական բյուջեից համայնքների տնտեսական և սոցիալական ենթակառուցվածքների զարգացմանն ուղղված սուբվենցիաների տրամադրում ծրագրի ընդհանուր արժեքի 30-70 տոկոսի չափով լավագույն ծրագրեր ներկայացրած այն համայնքներին, որոնց ծրագրերը համապատասխանում են սահմանված չափորոշիչներին: Ընդ որում սուբվենցիա տրամադրվում է այն սուբվենցիոն ծրագրերին, որոնց համար համայնքների ֆոնդային բյուջեներից համապատասխան չափի համաֆինանսավորում է կատարվում, ինչպես նաև այն ծրագրերին, որոնք բխում են «Տեղական ինքնակառավարման մասին» ՀՀ օրենքի 12-րդ հոդվածով սահմանված համայնքի պարտադիր խնդիրներից, ինչպես նաև համապատասխանեն համայնքների 5-ամյա զարգացման ծրագրերից և ունենան շոշափելի ազդեցություն դրանց իրագործման վրա (միջնաժամկետ և երկարաժամկետ կտրվածքով): </a:t>
            </a:r>
          </a:p>
          <a:p>
            <a:pPr algn="just">
              <a:lnSpc>
                <a:spcPct val="120000"/>
              </a:lnSpc>
              <a:spcBef>
                <a:spcPts val="0"/>
              </a:spcBef>
              <a:defRPr/>
            </a:pPr>
            <a:endParaRPr lang="hy-AM" sz="300" dirty="0" smtClean="0">
              <a:solidFill>
                <a:schemeClr val="accent3">
                  <a:lumMod val="75000"/>
                </a:schemeClr>
              </a:solidFill>
              <a:latin typeface="GHEA Grapalat" panose="02000506050000020003" pitchFamily="50" charset="0"/>
            </a:endParaRPr>
          </a:p>
          <a:p>
            <a:pPr algn="just">
              <a:lnSpc>
                <a:spcPct val="120000"/>
              </a:lnSpc>
              <a:spcBef>
                <a:spcPts val="0"/>
              </a:spcBef>
              <a:defRPr/>
            </a:pPr>
            <a:r>
              <a:rPr lang="hy-AM" sz="1200" b="1" u="sng" dirty="0" smtClean="0">
                <a:solidFill>
                  <a:schemeClr val="accent3">
                    <a:lumMod val="75000"/>
                  </a:schemeClr>
                </a:solidFill>
                <a:latin typeface="GHEA Grapalat" panose="02000506050000020003" pitchFamily="50" charset="0"/>
              </a:rPr>
              <a:t>Ծրագրի իրականացման արդյունքում</a:t>
            </a:r>
            <a:r>
              <a:rPr lang="fr-FR" sz="1200" dirty="0" smtClean="0">
                <a:solidFill>
                  <a:schemeClr val="accent3">
                    <a:lumMod val="75000"/>
                  </a:schemeClr>
                </a:solidFill>
                <a:latin typeface="GHEA Grapalat" panose="02000506050000020003" pitchFamily="50" charset="0"/>
              </a:rPr>
              <a:t>, </a:t>
            </a:r>
            <a:r>
              <a:rPr lang="hy-AM" sz="1200" dirty="0" smtClean="0">
                <a:solidFill>
                  <a:schemeClr val="accent3">
                    <a:lumMod val="75000"/>
                  </a:schemeClr>
                </a:solidFill>
                <a:latin typeface="GHEA Grapalat" panose="02000506050000020003" pitchFamily="50" charset="0"/>
              </a:rPr>
              <a:t>ՀՀ համայնքներում իրականացվող կապիտալ ծախսերի շնորհիվ՝ ճանապարհների, խմելու և ոռոգման ջրագծերի կառուցմամբ ու վերանորոգմամբ, </a:t>
            </a:r>
            <a:r>
              <a:rPr lang="en-US" sz="1200" dirty="0" err="1" smtClean="0">
                <a:solidFill>
                  <a:schemeClr val="accent3">
                    <a:lumMod val="75000"/>
                  </a:schemeClr>
                </a:solidFill>
                <a:latin typeface="GHEA Grapalat" panose="02000506050000020003" pitchFamily="50" charset="0"/>
              </a:rPr>
              <a:t>բնակավայրերի</a:t>
            </a:r>
            <a:r>
              <a:rPr lang="en-US" sz="1200" dirty="0" smtClean="0">
                <a:solidFill>
                  <a:schemeClr val="accent3">
                    <a:lumMod val="75000"/>
                  </a:schemeClr>
                </a:solidFill>
                <a:latin typeface="GHEA Grapalat" panose="02000506050000020003" pitchFamily="50" charset="0"/>
              </a:rPr>
              <a:t> </a:t>
            </a:r>
            <a:r>
              <a:rPr lang="en-US" sz="1200" dirty="0" err="1" smtClean="0">
                <a:solidFill>
                  <a:schemeClr val="accent3">
                    <a:lumMod val="75000"/>
                  </a:schemeClr>
                </a:solidFill>
                <a:latin typeface="GHEA Grapalat" panose="02000506050000020003" pitchFamily="50" charset="0"/>
              </a:rPr>
              <a:t>գազիֆիկացմա</a:t>
            </a:r>
            <a:r>
              <a:rPr lang="hy-AM" sz="1200" dirty="0" smtClean="0">
                <a:solidFill>
                  <a:schemeClr val="accent3">
                    <a:lumMod val="75000"/>
                  </a:schemeClr>
                </a:solidFill>
                <a:latin typeface="GHEA Grapalat" panose="02000506050000020003" pitchFamily="50" charset="0"/>
              </a:rPr>
              <a:t>մբ, այգիների, հրապարակների կառուցմամբ ու վերանորոգմամբ էներգախնայող լուսավորության անցկացմամբմ, հանրային և համայնքային շենքերի վերանորոգմամբ, բազմաբնակարան շենքերի ընդհանուր բաժնային սեփականության գույքի նորոգմամբ և այլն կբարելավվի ՀՀ համայնքների բնակչության կյանքի որակը և համայնքները ավելի գրավիչ կդառնան ներդրումային և զբոսաշրջային ծրագրերի իրականացման համար։</a:t>
            </a:r>
          </a:p>
          <a:p>
            <a:pPr algn="just">
              <a:lnSpc>
                <a:spcPct val="120000"/>
              </a:lnSpc>
              <a:spcBef>
                <a:spcPts val="0"/>
              </a:spcBef>
              <a:defRPr/>
            </a:pPr>
            <a:endParaRPr lang="hy-AM" sz="1200" dirty="0" smtClean="0">
              <a:solidFill>
                <a:schemeClr val="accent3">
                  <a:lumMod val="75000"/>
                </a:schemeClr>
              </a:solidFill>
              <a:latin typeface="GHEA Grapalat" panose="02000506050000020003" pitchFamily="50" charset="0"/>
            </a:endParaRPr>
          </a:p>
          <a:p>
            <a:pPr algn="just">
              <a:lnSpc>
                <a:spcPct val="120000"/>
              </a:lnSpc>
              <a:spcBef>
                <a:spcPts val="0"/>
              </a:spcBef>
              <a:defRPr/>
            </a:pPr>
            <a:endParaRPr lang="hy-AM" sz="1200" dirty="0" smtClean="0">
              <a:solidFill>
                <a:schemeClr val="accent3">
                  <a:lumMod val="75000"/>
                </a:schemeClr>
              </a:solidFill>
              <a:latin typeface="GHEA Grapalat" panose="02000506050000020003" pitchFamily="50" charset="0"/>
            </a:endParaRPr>
          </a:p>
          <a:p>
            <a:pPr algn="just">
              <a:lnSpc>
                <a:spcPct val="120000"/>
              </a:lnSpc>
              <a:spcBef>
                <a:spcPts val="0"/>
              </a:spcBef>
              <a:defRPr/>
            </a:pPr>
            <a:endParaRPr lang="hy-AM" sz="1200" dirty="0" smtClean="0">
              <a:solidFill>
                <a:schemeClr val="accent3">
                  <a:lumMod val="75000"/>
                </a:schemeClr>
              </a:solidFill>
              <a:latin typeface="GHEA Grapalat" panose="02000506050000020003" pitchFamily="50" charset="0"/>
            </a:endParaRPr>
          </a:p>
          <a:p>
            <a:pPr algn="just">
              <a:lnSpc>
                <a:spcPct val="120000"/>
              </a:lnSpc>
              <a:spcBef>
                <a:spcPts val="0"/>
              </a:spcBef>
              <a:defRPr/>
            </a:pPr>
            <a:endParaRPr lang="hy-AM" sz="1200" dirty="0" smtClean="0">
              <a:solidFill>
                <a:schemeClr val="accent3">
                  <a:lumMod val="75000"/>
                </a:schemeClr>
              </a:solidFill>
              <a:latin typeface="GHEA Grapalat" panose="02000506050000020003" pitchFamily="50" charset="0"/>
            </a:endParaRPr>
          </a:p>
          <a:p>
            <a:pPr algn="just">
              <a:lnSpc>
                <a:spcPct val="120000"/>
              </a:lnSpc>
              <a:spcBef>
                <a:spcPts val="0"/>
              </a:spcBef>
              <a:defRPr/>
            </a:pPr>
            <a:endParaRPr lang="hy-AM" sz="1200" b="1" u="sng" dirty="0" smtClean="0">
              <a:solidFill>
                <a:schemeClr val="accent3">
                  <a:lumMod val="75000"/>
                </a:schemeClr>
              </a:solidFill>
              <a:latin typeface="GHEA Grapalat" panose="02000506050000020003" pitchFamily="50" charset="0"/>
            </a:endParaRPr>
          </a:p>
          <a:p>
            <a:pPr algn="just">
              <a:lnSpc>
                <a:spcPct val="120000"/>
              </a:lnSpc>
              <a:spcBef>
                <a:spcPts val="0"/>
              </a:spcBef>
              <a:defRPr/>
            </a:pPr>
            <a:endParaRPr lang="hy-AM" sz="1200" b="1" u="sng" dirty="0" smtClean="0">
              <a:solidFill>
                <a:schemeClr val="accent3">
                  <a:lumMod val="75000"/>
                </a:schemeClr>
              </a:solidFill>
              <a:latin typeface="GHEA Grapalat" panose="02000506050000020003" pitchFamily="50" charset="0"/>
            </a:endParaRPr>
          </a:p>
          <a:p>
            <a:pPr algn="just">
              <a:lnSpc>
                <a:spcPct val="120000"/>
              </a:lnSpc>
              <a:spcBef>
                <a:spcPts val="0"/>
              </a:spcBef>
              <a:defRPr/>
            </a:pPr>
            <a:r>
              <a:rPr lang="hy-AM" sz="1200" b="1" u="sng" dirty="0" smtClean="0">
                <a:solidFill>
                  <a:schemeClr val="accent3">
                    <a:lumMod val="75000"/>
                  </a:schemeClr>
                </a:solidFill>
                <a:latin typeface="GHEA Grapalat" panose="02000506050000020003" pitchFamily="50" charset="0"/>
              </a:rPr>
              <a:t>Կապը ռազմավարական փաստաթղթերի հետ</a:t>
            </a:r>
            <a:r>
              <a:rPr lang="hy-AM" sz="1200" dirty="0" smtClean="0">
                <a:solidFill>
                  <a:schemeClr val="accent3">
                    <a:lumMod val="75000"/>
                  </a:schemeClr>
                </a:solidFill>
                <a:latin typeface="GHEA Grapalat" panose="02000506050000020003" pitchFamily="50" charset="0"/>
              </a:rPr>
              <a:t> </a:t>
            </a:r>
          </a:p>
          <a:p>
            <a:pPr marL="171450" lvl="0" indent="-171450">
              <a:lnSpc>
                <a:spcPct val="120000"/>
              </a:lnSpc>
              <a:spcBef>
                <a:spcPts val="0"/>
              </a:spcBef>
              <a:buClr>
                <a:schemeClr val="accent3">
                  <a:lumMod val="75000"/>
                </a:schemeClr>
              </a:buClr>
              <a:buFont typeface="Wingdings" panose="05000000000000000000" pitchFamily="2" charset="2"/>
              <a:buChar char="ü"/>
            </a:pPr>
            <a:r>
              <a:rPr lang="hy-AM" sz="1200" dirty="0" smtClean="0">
                <a:solidFill>
                  <a:schemeClr val="accent3">
                    <a:lumMod val="75000"/>
                  </a:schemeClr>
                </a:solidFill>
                <a:latin typeface="GHEA Grapalat" panose="02000506050000020003" pitchFamily="50" charset="0"/>
              </a:rPr>
              <a:t>ՀՀ կառավարության 2021-2026թթ. Գործունեության ծրագիր /6․6/</a:t>
            </a:r>
            <a:endParaRPr lang="ru-RU" sz="1200" dirty="0" smtClean="0">
              <a:solidFill>
                <a:schemeClr val="accent3">
                  <a:lumMod val="75000"/>
                </a:schemeClr>
              </a:solidFill>
              <a:latin typeface="GHEA Grapalat" panose="02000506050000020003" pitchFamily="50" charset="0"/>
            </a:endParaRPr>
          </a:p>
          <a:p>
            <a:pPr marL="171450" indent="-171450">
              <a:lnSpc>
                <a:spcPct val="120000"/>
              </a:lnSpc>
              <a:spcBef>
                <a:spcPts val="0"/>
              </a:spcBef>
              <a:buClr>
                <a:schemeClr val="accent3">
                  <a:lumMod val="75000"/>
                </a:schemeClr>
              </a:buClr>
              <a:buFont typeface="Wingdings" panose="05000000000000000000" pitchFamily="2" charset="2"/>
              <a:buChar char="ü"/>
            </a:pPr>
            <a:r>
              <a:rPr lang="hy-AM" sz="1200" dirty="0" smtClean="0">
                <a:solidFill>
                  <a:schemeClr val="accent3">
                    <a:lumMod val="75000"/>
                  </a:schemeClr>
                </a:solidFill>
                <a:latin typeface="GHEA Grapalat" panose="02000506050000020003" pitchFamily="50" charset="0"/>
              </a:rPr>
              <a:t> ՀՀ կառավարության 2006 թվականի նոյեմբերի 16-ի «Հայաստանի Հանրապետության պետական բյուջեից համայնքներին սուբվենցիաների տրամադրման կարգը հաստատելու մասին» N 1708-Ն որոշման 2-րդ կետով հաստատված ՀՀ պետական տարեկան բյուջեներով նախատեսված սուբվենցիաներից բացի Հայաստանի Հանրապետության համայնքների տնտեսական և սոցիալական ենթակառուցվածքների զարգացմանն ուղղված սուբվենցիայի տրամադրում» </a:t>
            </a:r>
          </a:p>
          <a:p>
            <a:pPr marL="171450" indent="-171450">
              <a:lnSpc>
                <a:spcPct val="120000"/>
              </a:lnSpc>
              <a:spcBef>
                <a:spcPts val="0"/>
              </a:spcBef>
              <a:buClr>
                <a:schemeClr val="accent3">
                  <a:lumMod val="75000"/>
                </a:schemeClr>
              </a:buClr>
              <a:buFont typeface="Wingdings" panose="05000000000000000000" pitchFamily="2" charset="2"/>
              <a:buChar char="ü"/>
            </a:pPr>
            <a:r>
              <a:rPr lang="hy-AM" sz="1200" dirty="0" smtClean="0">
                <a:solidFill>
                  <a:schemeClr val="accent3">
                    <a:lumMod val="75000"/>
                  </a:schemeClr>
                </a:solidFill>
                <a:latin typeface="GHEA Grapalat" panose="02000506050000020003" pitchFamily="50" charset="0"/>
              </a:rPr>
              <a:t> Հայաստանի վերափոխման 2050 ռազմավարություն </a:t>
            </a:r>
            <a:endParaRPr lang="hy-AM" sz="1600" dirty="0" smtClean="0">
              <a:solidFill>
                <a:schemeClr val="accent3">
                  <a:lumMod val="75000"/>
                </a:schemeClr>
              </a:solidFill>
              <a:latin typeface="GHEA Grapalat" panose="02000506050000020003" pitchFamily="50" charset="0"/>
            </a:endParaRPr>
          </a:p>
        </p:txBody>
      </p:sp>
      <p:pic>
        <p:nvPicPr>
          <p:cNvPr id="6" name="Picture 2" descr="https://www.construction.am/images/photo-gallery/127/370-asphalt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432" y="4459663"/>
            <a:ext cx="1481814" cy="12179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28" descr="https://userscontent2.emaze.com/images/dce4d690-9894-4f75-9bac-00a49191e1f3/79d0ab6a-a63d-4643-a5ee-313f5d16500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2829" y="4878840"/>
            <a:ext cx="1007968" cy="63769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8" name="Picture 24" descr="https://spektra-nsk.ru/images/ko-v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0797" y="4681292"/>
            <a:ext cx="1320109" cy="9225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8" descr="https://www.himnadram.org/files/original/l/2019/08/522090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9600" y="4607533"/>
            <a:ext cx="1690783" cy="10700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20" descr="https://www.construction.am/images/photo-gallery/3174/5182-arevayin-akumlyatorne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0383" y="4953932"/>
            <a:ext cx="632930" cy="56260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Picture 26" descr="https://ilkha.com/files/news/default/bingol-halki-kirli-su-iciyoreaa74708290a746f47fd.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8383" y="4265913"/>
            <a:ext cx="665759" cy="4811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4" name="Picture 30" descr="https://i.ytimg.com/vi/sETCa264QUY/maxresdefault.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44142" y="4747097"/>
            <a:ext cx="2076080" cy="11523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Номер слайда 1"/>
          <p:cNvSpPr>
            <a:spLocks noGrp="1"/>
          </p:cNvSpPr>
          <p:nvPr>
            <p:ph type="sldNum" sz="quarter" idx="12"/>
          </p:nvPr>
        </p:nvSpPr>
        <p:spPr>
          <a:xfrm>
            <a:off x="8441590" y="6926893"/>
            <a:ext cx="478632" cy="365125"/>
          </a:xfrm>
        </p:spPr>
        <p:txBody>
          <a:bodyPr/>
          <a:lstStyle/>
          <a:p>
            <a:fld id="{B6F15528-21DE-4FAA-801E-634DDDAF4B2B}" type="slidenum">
              <a:rPr lang="en-US" smtClean="0"/>
              <a:pPr/>
              <a:t>140</a:t>
            </a:fld>
            <a:endParaRPr lang="en-US" dirty="0"/>
          </a:p>
        </p:txBody>
      </p:sp>
    </p:spTree>
    <p:extLst>
      <p:ext uri="{BB962C8B-B14F-4D97-AF65-F5344CB8AC3E}">
        <p14:creationId xmlns:p14="http://schemas.microsoft.com/office/powerpoint/2010/main" val="395849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368"/>
            <a:ext cx="9144000" cy="6792629"/>
          </a:xfrm>
          <a:prstGeom prst="rect">
            <a:avLst/>
          </a:prstGeom>
          <a:gradFill flip="none" rotWithShape="1">
            <a:gsLst>
              <a:gs pos="0">
                <a:schemeClr val="accent1">
                  <a:lumMod val="5000"/>
                  <a:lumOff val="95000"/>
                </a:schemeClr>
              </a:gs>
              <a:gs pos="33000">
                <a:schemeClr val="accent1">
                  <a:lumMod val="45000"/>
                  <a:lumOff val="55000"/>
                </a:schemeClr>
              </a:gs>
              <a:gs pos="100000">
                <a:schemeClr val="accent1">
                  <a:lumMod val="30000"/>
                  <a:lumOff val="70000"/>
                </a:schemeClr>
              </a:gs>
            </a:gsLst>
            <a:lin ang="5400000" scaled="1"/>
            <a:tileRect/>
          </a:gradFill>
        </p:spPr>
        <p:txBody>
          <a:bodyPr wrap="square">
            <a:spAutoFit/>
          </a:bodyPr>
          <a:lstStyle/>
          <a:p>
            <a:pPr algn="ctr">
              <a:defRPr/>
            </a:pPr>
            <a:r>
              <a:rPr lang="en-US" sz="2000" b="1" u="sng" dirty="0" smtClean="0">
                <a:solidFill>
                  <a:schemeClr val="accent3">
                    <a:lumMod val="75000"/>
                  </a:schemeClr>
                </a:solidFill>
                <a:latin typeface="GHEA Grapalat" panose="02000506050000020003" pitchFamily="50" charset="0"/>
              </a:rPr>
              <a:t>«</a:t>
            </a:r>
            <a:r>
              <a:rPr lang="hy-AM" sz="2000" b="1" u="sng" dirty="0">
                <a:solidFill>
                  <a:schemeClr val="accent3">
                    <a:lumMod val="75000"/>
                  </a:schemeClr>
                </a:solidFill>
                <a:latin typeface="GHEA Grapalat" panose="02000506050000020003" pitchFamily="50" charset="0"/>
              </a:rPr>
              <a:t>Կապիտալ սուբվենցիաներ </a:t>
            </a:r>
            <a:r>
              <a:rPr lang="hy-AM" sz="2000" b="1" u="sng" dirty="0" smtClean="0">
                <a:solidFill>
                  <a:schemeClr val="accent3">
                    <a:lumMod val="75000"/>
                  </a:schemeClr>
                </a:solidFill>
                <a:latin typeface="GHEA Grapalat" panose="02000506050000020003" pitchFamily="50" charset="0"/>
              </a:rPr>
              <a:t>համայնքներին</a:t>
            </a:r>
            <a:r>
              <a:rPr lang="en-US" sz="2000" b="1" u="sng" dirty="0" smtClean="0">
                <a:solidFill>
                  <a:schemeClr val="accent3">
                    <a:lumMod val="75000"/>
                  </a:schemeClr>
                </a:solidFill>
                <a:latin typeface="GHEA Grapalat" panose="02000506050000020003" pitchFamily="50" charset="0"/>
              </a:rPr>
              <a:t>»</a:t>
            </a:r>
            <a:r>
              <a:rPr lang="hy-AM" sz="2000" b="1" u="sng" dirty="0" smtClean="0">
                <a:solidFill>
                  <a:schemeClr val="accent3">
                    <a:lumMod val="75000"/>
                  </a:schemeClr>
                </a:solidFill>
                <a:latin typeface="GHEA Grapalat" panose="02000506050000020003" pitchFamily="50" charset="0"/>
              </a:rPr>
              <a:t> </a:t>
            </a:r>
            <a:r>
              <a:rPr lang="hy-AM" sz="2000" b="1" u="sng" dirty="0">
                <a:solidFill>
                  <a:schemeClr val="accent3">
                    <a:lumMod val="75000"/>
                  </a:schemeClr>
                </a:solidFill>
                <a:latin typeface="GHEA Grapalat" panose="02000506050000020003" pitchFamily="50" charset="0"/>
              </a:rPr>
              <a:t>ծրագի</a:t>
            </a:r>
            <a:r>
              <a:rPr lang="en-US" sz="2000" b="1" u="sng" dirty="0" smtClean="0">
                <a:solidFill>
                  <a:schemeClr val="accent3">
                    <a:lumMod val="75000"/>
                  </a:schemeClr>
                </a:solidFill>
                <a:latin typeface="GHEA Grapalat" panose="02000506050000020003" pitchFamily="50" charset="0"/>
              </a:rPr>
              <a:t>ր</a:t>
            </a:r>
            <a:r>
              <a:rPr lang="hy-AM" sz="2000" b="1" u="sng" dirty="0" smtClean="0">
                <a:solidFill>
                  <a:schemeClr val="accent3">
                    <a:lumMod val="75000"/>
                  </a:schemeClr>
                </a:solidFill>
                <a:latin typeface="GHEA Grapalat" panose="02000506050000020003" pitchFamily="50" charset="0"/>
              </a:rPr>
              <a:t> </a:t>
            </a:r>
            <a:r>
              <a:rPr lang="ru-RU" sz="2000" b="1" u="sng" dirty="0" smtClean="0">
                <a:solidFill>
                  <a:schemeClr val="accent3">
                    <a:lumMod val="75000"/>
                  </a:schemeClr>
                </a:solidFill>
                <a:latin typeface="GHEA Grapalat" panose="02000506050000020003" pitchFamily="50" charset="0"/>
              </a:rPr>
              <a:t>(</a:t>
            </a:r>
            <a:r>
              <a:rPr lang="hy-AM" sz="2000" b="1" u="sng" dirty="0" smtClean="0">
                <a:solidFill>
                  <a:schemeClr val="accent3">
                    <a:lumMod val="75000"/>
                  </a:schemeClr>
                </a:solidFill>
                <a:latin typeface="GHEA Grapalat" panose="02000506050000020003" pitchFamily="50" charset="0"/>
              </a:rPr>
              <a:t>2</a:t>
            </a:r>
            <a:r>
              <a:rPr lang="ru-RU" sz="2000" b="1" u="sng" dirty="0" smtClean="0">
                <a:solidFill>
                  <a:schemeClr val="accent3">
                    <a:lumMod val="75000"/>
                  </a:schemeClr>
                </a:solidFill>
                <a:latin typeface="GHEA Grapalat" panose="02000506050000020003" pitchFamily="50" charset="0"/>
              </a:rPr>
              <a:t>)</a:t>
            </a:r>
            <a:endParaRPr lang="hy-AM" sz="2000" b="1" u="sng" dirty="0">
              <a:solidFill>
                <a:schemeClr val="accent3">
                  <a:lumMod val="75000"/>
                </a:schemeClr>
              </a:solidFill>
              <a:latin typeface="GHEA Grapalat" panose="02000506050000020003" pitchFamily="50" charset="0"/>
            </a:endParaRPr>
          </a:p>
          <a:p>
            <a:pPr algn="ctr">
              <a:defRPr/>
            </a:pPr>
            <a:endParaRPr lang="hy-AM" b="1" u="sng" dirty="0">
              <a:solidFill>
                <a:schemeClr val="accent3">
                  <a:lumMod val="75000"/>
                </a:schemeClr>
              </a:solidFill>
              <a:latin typeface="GHEA Grapalat" panose="02000506050000020003" pitchFamily="50" charset="0"/>
            </a:endParaRPr>
          </a:p>
          <a:p>
            <a:pPr algn="ctr">
              <a:defRPr/>
            </a:pPr>
            <a:endParaRPr lang="en-US" sz="1400" b="1" u="sng" dirty="0">
              <a:solidFill>
                <a:schemeClr val="accent3">
                  <a:lumMod val="60000"/>
                  <a:lumOff val="40000"/>
                </a:schemeClr>
              </a:solidFill>
              <a:latin typeface="GHEA Grapalat" panose="02000506050000020003" pitchFamily="50" charset="0"/>
            </a:endParaRPr>
          </a:p>
          <a:p>
            <a:pPr algn="just">
              <a:lnSpc>
                <a:spcPct val="120000"/>
              </a:lnSpc>
              <a:spcBef>
                <a:spcPts val="600"/>
              </a:spcBef>
              <a:defRPr/>
            </a:pPr>
            <a:r>
              <a:rPr lang="hy-AM" sz="1200" b="1" u="sng" dirty="0" smtClean="0">
                <a:solidFill>
                  <a:schemeClr val="accent3">
                    <a:lumMod val="75000"/>
                  </a:schemeClr>
                </a:solidFill>
                <a:latin typeface="GHEA Grapalat" panose="02000506050000020003" pitchFamily="50" charset="0"/>
              </a:rPr>
              <a:t>Ընթացքը</a:t>
            </a:r>
            <a:r>
              <a:rPr lang="en-US" sz="1200" u="sng" dirty="0" smtClean="0">
                <a:solidFill>
                  <a:schemeClr val="accent3">
                    <a:lumMod val="75000"/>
                  </a:schemeClr>
                </a:solidFill>
                <a:latin typeface="GHEA Grapalat" panose="02000506050000020003" pitchFamily="50" charset="0"/>
              </a:rPr>
              <a:t>-</a:t>
            </a:r>
            <a:r>
              <a:rPr lang="en-US" sz="1200" dirty="0" smtClean="0">
                <a:solidFill>
                  <a:schemeClr val="accent3">
                    <a:lumMod val="75000"/>
                  </a:schemeClr>
                </a:solidFill>
                <a:latin typeface="GHEA Grapalat" panose="02000506050000020003" pitchFamily="50" charset="0"/>
              </a:rPr>
              <a:t> </a:t>
            </a:r>
            <a:r>
              <a:rPr lang="hy-AM" sz="1200" dirty="0" smtClean="0">
                <a:solidFill>
                  <a:schemeClr val="accent3">
                    <a:lumMod val="75000"/>
                  </a:schemeClr>
                </a:solidFill>
                <a:latin typeface="GHEA Grapalat" panose="02000506050000020003" pitchFamily="50" charset="0"/>
              </a:rPr>
              <a:t>ՀՀ </a:t>
            </a:r>
            <a:r>
              <a:rPr lang="hy-AM" sz="1200" dirty="0">
                <a:solidFill>
                  <a:schemeClr val="accent3">
                    <a:lumMod val="75000"/>
                  </a:schemeClr>
                </a:solidFill>
                <a:latin typeface="GHEA Grapalat" panose="02000506050000020003" pitchFamily="50" charset="0"/>
              </a:rPr>
              <a:t>տարածքային համաչափ զարգացումն ապահովելու` ՀՀ համայնքների տնտեսական և սոցիալական ենթակառուցվածքների զարգացման նպատակով </a:t>
            </a:r>
            <a:r>
              <a:rPr lang="hy-AM" sz="1200" b="1" dirty="0">
                <a:solidFill>
                  <a:schemeClr val="accent3">
                    <a:lumMod val="75000"/>
                  </a:schemeClr>
                </a:solidFill>
                <a:latin typeface="GHEA Grapalat" panose="02000506050000020003" pitchFamily="50" charset="0"/>
              </a:rPr>
              <a:t>2018-2020</a:t>
            </a:r>
            <a:r>
              <a:rPr lang="hy-AM" sz="1200" dirty="0">
                <a:solidFill>
                  <a:schemeClr val="accent3">
                    <a:lumMod val="75000"/>
                  </a:schemeClr>
                </a:solidFill>
                <a:latin typeface="GHEA Grapalat" panose="02000506050000020003" pitchFamily="50" charset="0"/>
              </a:rPr>
              <a:t> թվականների ընթացքում սուբվենցիոն ծրագրերի շրջանակներում իրականացվել է </a:t>
            </a:r>
            <a:r>
              <a:rPr lang="hy-AM" sz="1200" b="1" u="sng" dirty="0">
                <a:solidFill>
                  <a:schemeClr val="accent3">
                    <a:lumMod val="75000"/>
                  </a:schemeClr>
                </a:solidFill>
                <a:latin typeface="GHEA Grapalat" panose="02000506050000020003" pitchFamily="50" charset="0"/>
              </a:rPr>
              <a:t>1192 </a:t>
            </a:r>
            <a:r>
              <a:rPr lang="hy-AM" sz="1200" b="1" u="sng" dirty="0" smtClean="0">
                <a:solidFill>
                  <a:schemeClr val="accent3">
                    <a:lumMod val="75000"/>
                  </a:schemeClr>
                </a:solidFill>
                <a:latin typeface="GHEA Grapalat" panose="02000506050000020003" pitchFamily="50" charset="0"/>
              </a:rPr>
              <a:t>ծրագիր</a:t>
            </a:r>
            <a:r>
              <a:rPr lang="hy-AM" sz="1200" b="1" dirty="0" smtClean="0">
                <a:solidFill>
                  <a:schemeClr val="accent3">
                    <a:lumMod val="75000"/>
                  </a:schemeClr>
                </a:solidFill>
                <a:latin typeface="GHEA Grapalat" panose="02000506050000020003" pitchFamily="50" charset="0"/>
              </a:rPr>
              <a:t>, </a:t>
            </a:r>
            <a:r>
              <a:rPr lang="hy-AM" sz="1200" b="1" u="sng" dirty="0" smtClean="0">
                <a:solidFill>
                  <a:schemeClr val="accent3">
                    <a:lumMod val="75000"/>
                  </a:schemeClr>
                </a:solidFill>
                <a:latin typeface="GHEA Grapalat" panose="02000506050000020003" pitchFamily="50" charset="0"/>
              </a:rPr>
              <a:t>47,5 </a:t>
            </a:r>
            <a:r>
              <a:rPr lang="hy-AM" sz="1200" b="1" u="sng" dirty="0">
                <a:solidFill>
                  <a:schemeClr val="accent3">
                    <a:lumMod val="75000"/>
                  </a:schemeClr>
                </a:solidFill>
                <a:latin typeface="GHEA Grapalat" panose="02000506050000020003" pitchFamily="50" charset="0"/>
              </a:rPr>
              <a:t>մլրդ </a:t>
            </a:r>
            <a:r>
              <a:rPr lang="hy-AM" sz="1200" dirty="0">
                <a:solidFill>
                  <a:schemeClr val="accent3">
                    <a:lumMod val="75000"/>
                  </a:schemeClr>
                </a:solidFill>
                <a:latin typeface="GHEA Grapalat" panose="02000506050000020003" pitchFamily="50" charset="0"/>
              </a:rPr>
              <a:t>դրամ ընդհանուր արժեքով, այդ թվում՝</a:t>
            </a:r>
            <a:endParaRPr lang="ru-RU" sz="1200" dirty="0">
              <a:solidFill>
                <a:schemeClr val="accent3">
                  <a:lumMod val="75000"/>
                </a:schemeClr>
              </a:solidFill>
              <a:latin typeface="GHEA Grapalat" panose="02000506050000020003" pitchFamily="50" charset="0"/>
            </a:endParaRPr>
          </a:p>
          <a:p>
            <a:pPr marL="171450" indent="-171450">
              <a:lnSpc>
                <a:spcPct val="120000"/>
              </a:lnSpc>
              <a:spcBef>
                <a:spcPts val="600"/>
              </a:spcBef>
              <a:buFont typeface="Wingdings" panose="05000000000000000000" pitchFamily="2" charset="2"/>
              <a:buChar char="Ø"/>
            </a:pPr>
            <a:r>
              <a:rPr lang="hy-AM" sz="1200" dirty="0">
                <a:solidFill>
                  <a:schemeClr val="accent3">
                    <a:lumMod val="75000"/>
                  </a:schemeClr>
                </a:solidFill>
                <a:latin typeface="GHEA Grapalat" panose="02000506050000020003" pitchFamily="50" charset="0"/>
              </a:rPr>
              <a:t>- </a:t>
            </a:r>
            <a:r>
              <a:rPr lang="hy-AM" sz="1200" b="1" dirty="0">
                <a:solidFill>
                  <a:schemeClr val="accent3">
                    <a:lumMod val="75000"/>
                  </a:schemeClr>
                </a:solidFill>
                <a:latin typeface="GHEA Grapalat" panose="02000506050000020003" pitchFamily="50" charset="0"/>
              </a:rPr>
              <a:t>25,6</a:t>
            </a:r>
            <a:r>
              <a:rPr lang="hy-AM" sz="1200" dirty="0">
                <a:solidFill>
                  <a:schemeClr val="accent3">
                    <a:lumMod val="75000"/>
                  </a:schemeClr>
                </a:solidFill>
                <a:latin typeface="GHEA Grapalat" panose="02000506050000020003" pitchFamily="50" charset="0"/>
              </a:rPr>
              <a:t> մլրդ դրամ ՀՀ պետական բյուջեի համաֆինանսավորմամբ</a:t>
            </a:r>
            <a:endParaRPr lang="ru-RU" sz="1200" dirty="0">
              <a:solidFill>
                <a:schemeClr val="accent3">
                  <a:lumMod val="75000"/>
                </a:schemeClr>
              </a:solidFill>
              <a:latin typeface="GHEA Grapalat" panose="02000506050000020003" pitchFamily="50" charset="0"/>
            </a:endParaRPr>
          </a:p>
          <a:p>
            <a:pPr marL="171450" indent="-171450">
              <a:lnSpc>
                <a:spcPct val="120000"/>
              </a:lnSpc>
              <a:spcBef>
                <a:spcPts val="600"/>
              </a:spcBef>
              <a:buFont typeface="Wingdings" panose="05000000000000000000" pitchFamily="2" charset="2"/>
              <a:buChar char="Ø"/>
            </a:pPr>
            <a:r>
              <a:rPr lang="hy-AM" sz="1200" dirty="0">
                <a:solidFill>
                  <a:schemeClr val="accent3">
                    <a:lumMod val="75000"/>
                  </a:schemeClr>
                </a:solidFill>
                <a:latin typeface="GHEA Grapalat" panose="02000506050000020003" pitchFamily="50" charset="0"/>
              </a:rPr>
              <a:t>- </a:t>
            </a:r>
            <a:r>
              <a:rPr lang="hy-AM" sz="1200" b="1" dirty="0">
                <a:solidFill>
                  <a:schemeClr val="accent3">
                    <a:lumMod val="75000"/>
                  </a:schemeClr>
                </a:solidFill>
                <a:latin typeface="GHEA Grapalat" panose="02000506050000020003" pitchFamily="50" charset="0"/>
              </a:rPr>
              <a:t>21,4 </a:t>
            </a:r>
            <a:r>
              <a:rPr lang="hy-AM" sz="1200" dirty="0">
                <a:solidFill>
                  <a:schemeClr val="accent3">
                    <a:lumMod val="75000"/>
                  </a:schemeClr>
                </a:solidFill>
                <a:latin typeface="GHEA Grapalat" panose="02000506050000020003" pitchFamily="50" charset="0"/>
              </a:rPr>
              <a:t>մլրդ դրամ համայնքների համաֆինանսավորմամբ</a:t>
            </a:r>
            <a:endParaRPr lang="ru-RU" sz="1200" dirty="0">
              <a:solidFill>
                <a:schemeClr val="accent3">
                  <a:lumMod val="75000"/>
                </a:schemeClr>
              </a:solidFill>
              <a:latin typeface="GHEA Grapalat" panose="02000506050000020003" pitchFamily="50" charset="0"/>
            </a:endParaRPr>
          </a:p>
          <a:p>
            <a:pPr marL="171450" indent="-171450">
              <a:lnSpc>
                <a:spcPct val="120000"/>
              </a:lnSpc>
              <a:spcBef>
                <a:spcPts val="600"/>
              </a:spcBef>
              <a:buFont typeface="Wingdings" panose="05000000000000000000" pitchFamily="2" charset="2"/>
              <a:buChar char="Ø"/>
            </a:pPr>
            <a:r>
              <a:rPr lang="hy-AM" sz="1200" b="1" dirty="0" smtClean="0">
                <a:solidFill>
                  <a:schemeClr val="accent3">
                    <a:lumMod val="75000"/>
                  </a:schemeClr>
                </a:solidFill>
                <a:latin typeface="GHEA Grapalat" panose="02000506050000020003" pitchFamily="50" charset="0"/>
              </a:rPr>
              <a:t>500 </a:t>
            </a:r>
            <a:r>
              <a:rPr lang="hy-AM" sz="1200" b="1" dirty="0">
                <a:solidFill>
                  <a:schemeClr val="accent3">
                    <a:lumMod val="75000"/>
                  </a:schemeClr>
                </a:solidFill>
                <a:latin typeface="GHEA Grapalat" panose="02000506050000020003" pitchFamily="50" charset="0"/>
              </a:rPr>
              <a:t>մ</a:t>
            </a:r>
            <a:r>
              <a:rPr lang="hy-AM" sz="1200" dirty="0">
                <a:solidFill>
                  <a:schemeClr val="accent3">
                    <a:lumMod val="75000"/>
                  </a:schemeClr>
                </a:solidFill>
                <a:latin typeface="GHEA Grapalat" panose="02000506050000020003" pitchFamily="50" charset="0"/>
              </a:rPr>
              <a:t>լն դրամ մասնավոր ներդրումների ներգրավմամբ</a:t>
            </a:r>
            <a:r>
              <a:rPr lang="hy-AM" sz="1200" dirty="0" smtClean="0">
                <a:solidFill>
                  <a:schemeClr val="accent3">
                    <a:lumMod val="75000"/>
                  </a:schemeClr>
                </a:solidFill>
                <a:latin typeface="GHEA Grapalat" panose="02000506050000020003" pitchFamily="50" charset="0"/>
              </a:rPr>
              <a:t>։</a:t>
            </a:r>
          </a:p>
          <a:p>
            <a:pPr marL="171450" indent="-171450">
              <a:buFontTx/>
              <a:buChar char="-"/>
            </a:pPr>
            <a:endParaRPr lang="hy-AM" sz="1200" dirty="0">
              <a:latin typeface="GHEA Grapalat" pitchFamily="50" charset="0"/>
            </a:endParaRPr>
          </a:p>
          <a:p>
            <a:pPr marL="171450" indent="-171450">
              <a:buFontTx/>
              <a:buChar char="-"/>
            </a:pPr>
            <a:endParaRPr lang="hy-AM" sz="1200" dirty="0" smtClean="0">
              <a:latin typeface="GHEA Grapalat" pitchFamily="50" charset="0"/>
            </a:endParaRPr>
          </a:p>
          <a:p>
            <a:pPr marL="171450" indent="-171450">
              <a:buFontTx/>
              <a:buChar char="-"/>
            </a:pPr>
            <a:endParaRPr lang="hy-AM" sz="1200" dirty="0">
              <a:latin typeface="GHEA Grapalat" pitchFamily="50" charset="0"/>
            </a:endParaRPr>
          </a:p>
          <a:p>
            <a:pPr marL="171450" indent="-171450">
              <a:buFontTx/>
              <a:buChar char="-"/>
            </a:pPr>
            <a:endParaRPr lang="hy-AM" sz="1200" dirty="0" smtClean="0">
              <a:latin typeface="GHEA Grapalat" pitchFamily="50" charset="0"/>
            </a:endParaRPr>
          </a:p>
          <a:p>
            <a:pPr marL="171450" indent="-171450">
              <a:buFontTx/>
              <a:buChar char="-"/>
            </a:pPr>
            <a:endParaRPr lang="hy-AM" sz="1200" dirty="0">
              <a:latin typeface="GHEA Grapalat" pitchFamily="50" charset="0"/>
            </a:endParaRPr>
          </a:p>
          <a:p>
            <a:pPr marL="171450" indent="-171450">
              <a:buFontTx/>
              <a:buChar char="-"/>
            </a:pPr>
            <a:endParaRPr lang="hy-AM" sz="1200" dirty="0" smtClean="0">
              <a:latin typeface="GHEA Grapalat" pitchFamily="50" charset="0"/>
            </a:endParaRPr>
          </a:p>
          <a:p>
            <a:pPr marL="171450" indent="-171450">
              <a:buFontTx/>
              <a:buChar char="-"/>
            </a:pPr>
            <a:endParaRPr lang="hy-AM" sz="1200" dirty="0">
              <a:latin typeface="GHEA Grapalat" pitchFamily="50" charset="0"/>
            </a:endParaRPr>
          </a:p>
          <a:p>
            <a:pPr marL="171450" indent="-171450">
              <a:lnSpc>
                <a:spcPct val="120000"/>
              </a:lnSpc>
              <a:spcBef>
                <a:spcPts val="600"/>
              </a:spcBef>
              <a:buClr>
                <a:schemeClr val="accent3">
                  <a:lumMod val="75000"/>
                </a:schemeClr>
              </a:buClr>
              <a:buFont typeface="Wingdings" panose="05000000000000000000" pitchFamily="2" charset="2"/>
              <a:buChar char="ü"/>
            </a:pPr>
            <a:endParaRPr lang="hy-AM" sz="1200" dirty="0" smtClean="0">
              <a:solidFill>
                <a:schemeClr val="accent3">
                  <a:lumMod val="75000"/>
                </a:schemeClr>
              </a:solidFill>
              <a:latin typeface="GHEA Grapalat" panose="02000506050000020003" pitchFamily="50" charset="0"/>
            </a:endParaRPr>
          </a:p>
          <a:p>
            <a:pPr marL="171450" indent="-171450">
              <a:lnSpc>
                <a:spcPct val="120000"/>
              </a:lnSpc>
              <a:spcBef>
                <a:spcPts val="600"/>
              </a:spcBef>
              <a:buClr>
                <a:schemeClr val="accent3">
                  <a:lumMod val="75000"/>
                </a:schemeClr>
              </a:buClr>
              <a:buFont typeface="Wingdings" panose="05000000000000000000" pitchFamily="2" charset="2"/>
              <a:buChar char="ü"/>
            </a:pPr>
            <a:endParaRPr lang="hy-AM" sz="1200" dirty="0" smtClean="0">
              <a:solidFill>
                <a:schemeClr val="accent3">
                  <a:lumMod val="75000"/>
                </a:schemeClr>
              </a:solidFill>
              <a:latin typeface="GHEA Grapalat" panose="02000506050000020003" pitchFamily="50" charset="0"/>
            </a:endParaRPr>
          </a:p>
          <a:p>
            <a:pPr marL="171450" indent="-171450">
              <a:lnSpc>
                <a:spcPct val="120000"/>
              </a:lnSpc>
              <a:spcBef>
                <a:spcPts val="600"/>
              </a:spcBef>
              <a:buClr>
                <a:schemeClr val="accent3">
                  <a:lumMod val="75000"/>
                </a:schemeClr>
              </a:buClr>
              <a:buFont typeface="Wingdings" panose="05000000000000000000" pitchFamily="2" charset="2"/>
              <a:buChar char="ü"/>
            </a:pPr>
            <a:endParaRPr lang="hy-AM" sz="1200" dirty="0">
              <a:solidFill>
                <a:schemeClr val="accent3">
                  <a:lumMod val="75000"/>
                </a:schemeClr>
              </a:solidFill>
              <a:latin typeface="GHEA Grapalat" panose="02000506050000020003" pitchFamily="50" charset="0"/>
            </a:endParaRPr>
          </a:p>
          <a:p>
            <a:pPr marL="171450" indent="-171450">
              <a:lnSpc>
                <a:spcPct val="120000"/>
              </a:lnSpc>
              <a:spcBef>
                <a:spcPts val="600"/>
              </a:spcBef>
              <a:buClr>
                <a:schemeClr val="accent3">
                  <a:lumMod val="75000"/>
                </a:schemeClr>
              </a:buClr>
              <a:buFont typeface="Wingdings" panose="05000000000000000000" pitchFamily="2" charset="2"/>
              <a:buChar char="ü"/>
            </a:pPr>
            <a:endParaRPr lang="ru-RU" sz="1200" dirty="0">
              <a:solidFill>
                <a:schemeClr val="accent3">
                  <a:lumMod val="75000"/>
                </a:schemeClr>
              </a:solidFill>
              <a:latin typeface="GHEA Grapalat" panose="02000506050000020003" pitchFamily="50" charset="0"/>
            </a:endParaRPr>
          </a:p>
          <a:p>
            <a:pPr marL="171450" indent="-171450">
              <a:lnSpc>
                <a:spcPct val="120000"/>
              </a:lnSpc>
              <a:spcBef>
                <a:spcPts val="600"/>
              </a:spcBef>
              <a:buClr>
                <a:schemeClr val="accent3">
                  <a:lumMod val="75000"/>
                </a:schemeClr>
              </a:buClr>
              <a:buFont typeface="Wingdings" panose="05000000000000000000" pitchFamily="2" charset="2"/>
              <a:buChar char="ü"/>
            </a:pPr>
            <a:endParaRPr lang="hy-AM" sz="1200" dirty="0">
              <a:solidFill>
                <a:schemeClr val="accent3">
                  <a:lumMod val="75000"/>
                </a:schemeClr>
              </a:solidFill>
              <a:latin typeface="GHEA Grapalat" panose="02000506050000020003" pitchFamily="50" charset="0"/>
            </a:endParaRPr>
          </a:p>
          <a:p>
            <a:pPr algn="just">
              <a:defRPr/>
            </a:pPr>
            <a:endParaRPr lang="hy-AM" sz="1600" dirty="0" smtClean="0">
              <a:solidFill>
                <a:schemeClr val="accent3">
                  <a:lumMod val="75000"/>
                </a:schemeClr>
              </a:solidFill>
              <a:latin typeface="GHEA Grapalat" panose="02000506050000020003" pitchFamily="50" charset="0"/>
            </a:endParaRPr>
          </a:p>
          <a:p>
            <a:pPr algn="just">
              <a:defRPr/>
            </a:pPr>
            <a:endParaRPr lang="hy-AM" sz="1600" dirty="0">
              <a:solidFill>
                <a:schemeClr val="accent3">
                  <a:lumMod val="75000"/>
                </a:schemeClr>
              </a:solidFill>
              <a:latin typeface="GHEA Grapalat" panose="02000506050000020003" pitchFamily="50" charset="0"/>
            </a:endParaRPr>
          </a:p>
          <a:p>
            <a:pPr algn="just">
              <a:defRPr/>
            </a:pPr>
            <a:endParaRPr lang="hy-AM" sz="1600" dirty="0" smtClean="0">
              <a:solidFill>
                <a:schemeClr val="accent3">
                  <a:lumMod val="75000"/>
                </a:schemeClr>
              </a:solidFill>
              <a:latin typeface="GHEA Grapalat" panose="02000506050000020003" pitchFamily="50" charset="0"/>
            </a:endParaRPr>
          </a:p>
          <a:p>
            <a:pPr algn="just">
              <a:defRPr/>
            </a:pPr>
            <a:endParaRPr lang="hy-AM" sz="1600" dirty="0">
              <a:solidFill>
                <a:schemeClr val="accent3">
                  <a:lumMod val="75000"/>
                </a:schemeClr>
              </a:solidFill>
              <a:latin typeface="GHEA Grapalat" panose="02000506050000020003" pitchFamily="50" charset="0"/>
            </a:endParaRPr>
          </a:p>
          <a:p>
            <a:pPr algn="just">
              <a:defRPr/>
            </a:pPr>
            <a:endParaRPr lang="hy-AM" sz="1600" dirty="0" smtClean="0">
              <a:solidFill>
                <a:schemeClr val="accent3">
                  <a:lumMod val="75000"/>
                </a:schemeClr>
              </a:solidFill>
              <a:latin typeface="GHEA Grapalat" panose="02000506050000020003" pitchFamily="50" charset="0"/>
            </a:endParaRPr>
          </a:p>
          <a:p>
            <a:pPr algn="just">
              <a:defRPr/>
            </a:pPr>
            <a:r>
              <a:rPr lang="hy-AM" sz="1600" dirty="0" smtClean="0">
                <a:solidFill>
                  <a:schemeClr val="accent3">
                    <a:lumMod val="75000"/>
                  </a:schemeClr>
                </a:solidFill>
                <a:latin typeface="GHEA Grapalat" panose="02000506050000020003" pitchFamily="50" charset="0"/>
              </a:rPr>
              <a:t> </a:t>
            </a:r>
            <a:endParaRPr lang="en-US" sz="1600" b="1" dirty="0">
              <a:solidFill>
                <a:schemeClr val="accent3">
                  <a:lumMod val="75000"/>
                </a:schemeClr>
              </a:solidFill>
              <a:latin typeface="GHEA Grapalat" panose="02000506050000020003" pitchFamily="50" charset="0"/>
            </a:endParaRPr>
          </a:p>
        </p:txBody>
      </p:sp>
      <p:graphicFrame>
        <p:nvGraphicFramePr>
          <p:cNvPr id="3" name="Chart 2"/>
          <p:cNvGraphicFramePr/>
          <p:nvPr>
            <p:extLst>
              <p:ext uri="{D42A27DB-BD31-4B8C-83A1-F6EECF244321}">
                <p14:modId xmlns:p14="http://schemas.microsoft.com/office/powerpoint/2010/main" val="1977872514"/>
              </p:ext>
            </p:extLst>
          </p:nvPr>
        </p:nvGraphicFramePr>
        <p:xfrm>
          <a:off x="109674" y="2422188"/>
          <a:ext cx="4158337" cy="43531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extLst>
              <p:ext uri="{D42A27DB-BD31-4B8C-83A1-F6EECF244321}">
                <p14:modId xmlns:p14="http://schemas.microsoft.com/office/powerpoint/2010/main" val="1744814460"/>
              </p:ext>
            </p:extLst>
          </p:nvPr>
        </p:nvGraphicFramePr>
        <p:xfrm>
          <a:off x="5055951" y="1566153"/>
          <a:ext cx="4088049" cy="4182894"/>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4034547" y="5593405"/>
            <a:ext cx="4953811" cy="812530"/>
          </a:xfrm>
          <a:prstGeom prst="rect">
            <a:avLst/>
          </a:prstGeom>
          <a:noFill/>
        </p:spPr>
        <p:txBody>
          <a:bodyPr wrap="square" rtlCol="0">
            <a:spAutoFit/>
          </a:bodyPr>
          <a:lstStyle/>
          <a:p>
            <a:pPr marL="171450" indent="-171450">
              <a:lnSpc>
                <a:spcPct val="130000"/>
              </a:lnSpc>
              <a:buFont typeface="Wingdings" panose="05000000000000000000" pitchFamily="2" charset="2"/>
              <a:buChar char="q"/>
            </a:pPr>
            <a:r>
              <a:rPr lang="hy-AM" sz="1200" dirty="0" smtClean="0">
                <a:solidFill>
                  <a:schemeClr val="accent3">
                    <a:lumMod val="75000"/>
                  </a:schemeClr>
                </a:solidFill>
                <a:latin typeface="GHEA Grapalat" panose="02000506050000020003" pitchFamily="50" charset="0"/>
              </a:rPr>
              <a:t>2021 թվականի ՀՀ պետական բյուջեից համաֆինանսավորվել է 6,005 մլրդ դրամ </a:t>
            </a:r>
            <a:r>
              <a:rPr lang="ru-RU" sz="1200" dirty="0" smtClean="0">
                <a:solidFill>
                  <a:schemeClr val="accent3">
                    <a:lumMod val="75000"/>
                  </a:schemeClr>
                </a:solidFill>
                <a:latin typeface="GHEA Grapalat" panose="02000506050000020003" pitchFamily="50" charset="0"/>
              </a:rPr>
              <a:t>(</a:t>
            </a:r>
            <a:r>
              <a:rPr lang="hy-AM" sz="1200" dirty="0" smtClean="0">
                <a:solidFill>
                  <a:schemeClr val="accent3">
                    <a:lumMod val="75000"/>
                  </a:schemeClr>
                </a:solidFill>
                <a:latin typeface="GHEA Grapalat" panose="02000506050000020003" pitchFamily="50" charset="0"/>
              </a:rPr>
              <a:t>227 ծրագիր</a:t>
            </a:r>
            <a:r>
              <a:rPr lang="ru-RU" sz="1200" dirty="0" smtClean="0">
                <a:solidFill>
                  <a:schemeClr val="accent3">
                    <a:lumMod val="75000"/>
                  </a:schemeClr>
                </a:solidFill>
                <a:latin typeface="GHEA Grapalat" panose="02000506050000020003" pitchFamily="50" charset="0"/>
              </a:rPr>
              <a:t>)</a:t>
            </a:r>
            <a:r>
              <a:rPr lang="hy-AM" sz="1200" dirty="0" smtClean="0">
                <a:solidFill>
                  <a:schemeClr val="accent3">
                    <a:lumMod val="75000"/>
                  </a:schemeClr>
                </a:solidFill>
                <a:latin typeface="GHEA Grapalat" panose="02000506050000020003" pitchFamily="50" charset="0"/>
              </a:rPr>
              <a:t>, որից 564,064 մլն դրամ 2021 թվականի սուբվենցիոն ծրագրերի համար </a:t>
            </a:r>
            <a:r>
              <a:rPr lang="ru-RU" sz="1200" dirty="0" smtClean="0">
                <a:solidFill>
                  <a:schemeClr val="accent3">
                    <a:lumMod val="75000"/>
                  </a:schemeClr>
                </a:solidFill>
                <a:latin typeface="GHEA Grapalat" panose="02000506050000020003" pitchFamily="50" charset="0"/>
              </a:rPr>
              <a:t>(</a:t>
            </a:r>
            <a:r>
              <a:rPr lang="hy-AM" sz="1200" dirty="0" smtClean="0">
                <a:solidFill>
                  <a:schemeClr val="accent3">
                    <a:lumMod val="75000"/>
                  </a:schemeClr>
                </a:solidFill>
                <a:latin typeface="GHEA Grapalat" panose="02000506050000020003" pitchFamily="50" charset="0"/>
              </a:rPr>
              <a:t>35</a:t>
            </a:r>
            <a:r>
              <a:rPr lang="en-US" sz="1200" dirty="0">
                <a:solidFill>
                  <a:schemeClr val="accent3">
                    <a:lumMod val="75000"/>
                  </a:schemeClr>
                </a:solidFill>
                <a:latin typeface="GHEA Grapalat" panose="02000506050000020003" pitchFamily="50" charset="0"/>
              </a:rPr>
              <a:t> </a:t>
            </a:r>
            <a:r>
              <a:rPr lang="hy-AM" sz="1200" dirty="0" smtClean="0">
                <a:solidFill>
                  <a:schemeClr val="accent3">
                    <a:lumMod val="75000"/>
                  </a:schemeClr>
                </a:solidFill>
                <a:latin typeface="GHEA Grapalat" panose="02000506050000020003" pitchFamily="50" charset="0"/>
              </a:rPr>
              <a:t>ծրագիր</a:t>
            </a:r>
            <a:r>
              <a:rPr lang="ru-RU" sz="1200" dirty="0" smtClean="0">
                <a:solidFill>
                  <a:schemeClr val="accent3">
                    <a:lumMod val="75000"/>
                  </a:schemeClr>
                </a:solidFill>
                <a:latin typeface="GHEA Grapalat" panose="02000506050000020003" pitchFamily="50" charset="0"/>
              </a:rPr>
              <a:t>)</a:t>
            </a:r>
            <a:endParaRPr lang="ru-RU" sz="1200" dirty="0">
              <a:solidFill>
                <a:schemeClr val="accent3">
                  <a:lumMod val="75000"/>
                </a:schemeClr>
              </a:solidFill>
              <a:latin typeface="GHEA Grapalat" panose="02000506050000020003" pitchFamily="50" charset="0"/>
            </a:endParaRPr>
          </a:p>
        </p:txBody>
      </p:sp>
      <p:sp>
        <p:nvSpPr>
          <p:cNvPr id="6" name="Номер слайда 5"/>
          <p:cNvSpPr>
            <a:spLocks noGrp="1"/>
          </p:cNvSpPr>
          <p:nvPr>
            <p:ph type="sldNum" sz="quarter" idx="12"/>
          </p:nvPr>
        </p:nvSpPr>
        <p:spPr>
          <a:xfrm>
            <a:off x="8534400" y="6407944"/>
            <a:ext cx="478632" cy="365125"/>
          </a:xfrm>
        </p:spPr>
        <p:txBody>
          <a:bodyPr/>
          <a:lstStyle/>
          <a:p>
            <a:fld id="{B6F15528-21DE-4FAA-801E-634DDDAF4B2B}" type="slidenum">
              <a:rPr lang="en-US" smtClean="0"/>
              <a:pPr/>
              <a:t>141</a:t>
            </a:fld>
            <a:endParaRPr lang="en-US" dirty="0"/>
          </a:p>
        </p:txBody>
      </p:sp>
    </p:spTree>
    <p:extLst>
      <p:ext uri="{BB962C8B-B14F-4D97-AF65-F5344CB8AC3E}">
        <p14:creationId xmlns:p14="http://schemas.microsoft.com/office/powerpoint/2010/main" val="3479092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13239"/>
            <a:ext cx="7886700" cy="5763725"/>
          </a:xfrm>
        </p:spPr>
        <p:txBody>
          <a:bodyPr>
            <a:normAutofit/>
          </a:bodyPr>
          <a:lstStyle/>
          <a:p>
            <a:endParaRPr lang="hy-AM" sz="1800" b="1" i="1" dirty="0" smtClean="0">
              <a:latin typeface="GHEA Grapalat" panose="02000506050000020003" pitchFamily="50" charset="0"/>
            </a:endParaRPr>
          </a:p>
          <a:p>
            <a:pPr marL="457200" lvl="1" indent="0" algn="just">
              <a:buNone/>
            </a:pPr>
            <a:endParaRPr lang="hy-AM" sz="1400" b="1" i="1" dirty="0">
              <a:latin typeface="GHEA Grapalat" panose="02000506050000020003" pitchFamily="50" charset="0"/>
            </a:endParaRPr>
          </a:p>
          <a:p>
            <a:pPr marL="457200" lvl="1" indent="0" algn="just">
              <a:buNone/>
            </a:pPr>
            <a:r>
              <a:rPr lang="hy-AM" sz="1400" i="1" dirty="0" smtClean="0">
                <a:latin typeface="GHEA Grapalat" panose="02000506050000020003" pitchFamily="50" charset="0"/>
              </a:rPr>
              <a:t>	</a:t>
            </a:r>
            <a:r>
              <a:rPr lang="hy-AM" sz="1400" i="1" dirty="0">
                <a:latin typeface="GHEA Grapalat" panose="02000506050000020003" pitchFamily="50" charset="0"/>
              </a:rPr>
              <a:t>Ծրագրի շրջանակներում կառուցվելիք Կապսի ջրամբարի կառուցման շինարարական աշխատանքների իրականացման համար 2020-2021թթ</a:t>
            </a:r>
            <a:r>
              <a:rPr lang="en-US" sz="1400" i="1" dirty="0">
                <a:latin typeface="GHEA Grapalat" panose="02000506050000020003" pitchFamily="50" charset="0"/>
              </a:rPr>
              <a:t>. </a:t>
            </a:r>
            <a:r>
              <a:rPr lang="hy-AM" sz="1400" i="1" dirty="0">
                <a:latin typeface="GHEA Grapalat" panose="02000506050000020003" pitchFamily="50" charset="0"/>
              </a:rPr>
              <a:t>ընթացող մրցութային գործընթացը վերջնականացման փուլում է, 2022թ</a:t>
            </a:r>
            <a:r>
              <a:rPr lang="en-US" sz="1400" i="1" dirty="0">
                <a:latin typeface="GHEA Grapalat" panose="02000506050000020003" pitchFamily="50" charset="0"/>
              </a:rPr>
              <a:t>. </a:t>
            </a:r>
            <a:r>
              <a:rPr lang="hy-AM" sz="1400" i="1" dirty="0">
                <a:latin typeface="GHEA Grapalat" panose="02000506050000020003" pitchFamily="50" charset="0"/>
              </a:rPr>
              <a:t>կկնքվի շինարարական աշխատանքների կատարման պայմանագիրը։ 2020-2021թթ</a:t>
            </a:r>
            <a:r>
              <a:rPr lang="en-US" sz="1400" i="1" dirty="0">
                <a:latin typeface="GHEA Grapalat" panose="02000506050000020003" pitchFamily="50" charset="0"/>
              </a:rPr>
              <a:t>. </a:t>
            </a:r>
            <a:r>
              <a:rPr lang="hy-AM" sz="1400" i="1" dirty="0">
                <a:latin typeface="GHEA Grapalat" panose="02000506050000020003" pitchFamily="50" charset="0"/>
              </a:rPr>
              <a:t>ծրագրի շրջանակներում ֆինանսավորվել</a:t>
            </a:r>
            <a:r>
              <a:rPr lang="ru-RU" sz="1400" i="1" dirty="0">
                <a:latin typeface="GHEA Grapalat" panose="02000506050000020003" pitchFamily="50" charset="0"/>
              </a:rPr>
              <a:t>(</a:t>
            </a:r>
            <a:r>
              <a:rPr lang="hy-AM" sz="1400" i="1" dirty="0">
                <a:latin typeface="GHEA Grapalat" panose="02000506050000020003" pitchFamily="50" charset="0"/>
              </a:rPr>
              <a:t>ու</a:t>
            </a:r>
            <a:r>
              <a:rPr lang="ru-RU" sz="1400" i="1" dirty="0">
                <a:latin typeface="GHEA Grapalat" panose="02000506050000020003" pitchFamily="50" charset="0"/>
              </a:rPr>
              <a:t>)</a:t>
            </a:r>
            <a:r>
              <a:rPr lang="hy-AM" sz="1400" i="1" dirty="0">
                <a:latin typeface="GHEA Grapalat" panose="02000506050000020003" pitchFamily="50" charset="0"/>
              </a:rPr>
              <a:t> են ջրամբարի նախագծահետազոտական, միջազգային խորհրդատուների, ինչպես նաև՝ ծրագրի և վերաբնակեցման գործընթացների կառավարման համար անհրաժեշտ պահպանման ծախսերը, մասնավորապես՝</a:t>
            </a:r>
          </a:p>
          <a:p>
            <a:pPr marL="457200" lvl="1" indent="0">
              <a:buNone/>
            </a:pPr>
            <a:endParaRPr lang="hy-AM" sz="1400" i="1" dirty="0">
              <a:latin typeface="GHEA Grapalat" panose="02000506050000020003" pitchFamily="50" charset="0"/>
            </a:endParaRPr>
          </a:p>
          <a:p>
            <a:pPr marL="0" indent="0">
              <a:buNone/>
            </a:pPr>
            <a:r>
              <a:rPr lang="hy-AM" sz="1400" b="1" i="1" dirty="0">
                <a:latin typeface="GHEA Grapalat" panose="02000506050000020003" pitchFamily="50" charset="0"/>
              </a:rPr>
              <a:t>	2020 թվական – 448</a:t>
            </a:r>
            <a:r>
              <a:rPr lang="en-US" sz="1400" b="1" i="1" dirty="0">
                <a:latin typeface="GHEA Grapalat" panose="02000506050000020003" pitchFamily="50" charset="0"/>
              </a:rPr>
              <a:t>.</a:t>
            </a:r>
            <a:r>
              <a:rPr lang="hy-AM" sz="1400" b="1" i="1" dirty="0">
                <a:latin typeface="GHEA Grapalat" panose="02000506050000020003" pitchFamily="50" charset="0"/>
              </a:rPr>
              <a:t>6</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r>
              <a:rPr lang="hy-AM" sz="1400" b="1" i="1" dirty="0">
                <a:latin typeface="GHEA Grapalat" panose="02000506050000020003" pitchFamily="50" charset="0"/>
              </a:rPr>
              <a:t>	2021 թվական - 894</a:t>
            </a:r>
            <a:r>
              <a:rPr lang="en-US" sz="1400" b="1" i="1" dirty="0">
                <a:latin typeface="GHEA Grapalat" panose="02000506050000020003" pitchFamily="50" charset="0"/>
              </a:rPr>
              <a:t>.</a:t>
            </a:r>
            <a:r>
              <a:rPr lang="hy-AM" sz="1400" b="1" i="1" dirty="0">
                <a:latin typeface="GHEA Grapalat" panose="02000506050000020003" pitchFamily="50" charset="0"/>
              </a:rPr>
              <a:t>7</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r>
              <a:rPr lang="hy-AM" sz="1400" b="1" i="1" dirty="0">
                <a:latin typeface="GHEA Grapalat" panose="02000506050000020003" pitchFamily="50" charset="0"/>
              </a:rPr>
              <a:t>	2022 թվական – 6,375</a:t>
            </a:r>
            <a:r>
              <a:rPr lang="en-US" sz="1400" b="1" i="1" dirty="0">
                <a:latin typeface="GHEA Grapalat" panose="02000506050000020003" pitchFamily="50" charset="0"/>
              </a:rPr>
              <a:t>.</a:t>
            </a:r>
            <a:r>
              <a:rPr lang="hy-AM" sz="1400" b="1" i="1" dirty="0">
                <a:latin typeface="GHEA Grapalat" panose="02000506050000020003" pitchFamily="50" charset="0"/>
              </a:rPr>
              <a:t>4</a:t>
            </a:r>
            <a:r>
              <a:rPr lang="en-US" sz="1400" b="1" i="1" dirty="0">
                <a:latin typeface="GHEA Grapalat" panose="02000506050000020003" pitchFamily="50" charset="0"/>
              </a:rPr>
              <a:t> </a:t>
            </a:r>
            <a:r>
              <a:rPr lang="hy-AM" sz="1400" b="1" i="1" dirty="0">
                <a:latin typeface="GHEA Grapalat" panose="02000506050000020003" pitchFamily="50" charset="0"/>
              </a:rPr>
              <a:t>մլն</a:t>
            </a:r>
            <a:r>
              <a:rPr lang="en-US" sz="1400" b="1" i="1" dirty="0">
                <a:latin typeface="GHEA Grapalat" panose="02000506050000020003" pitchFamily="50" charset="0"/>
              </a:rPr>
              <a:t> </a:t>
            </a:r>
            <a:r>
              <a:rPr lang="hy-AM" sz="1400" b="1" i="1" dirty="0">
                <a:latin typeface="GHEA Grapalat" panose="02000506050000020003" pitchFamily="50" charset="0"/>
              </a:rPr>
              <a:t>դրամ**։</a:t>
            </a:r>
          </a:p>
          <a:p>
            <a:pPr marL="0" indent="0">
              <a:buNone/>
            </a:pPr>
            <a:endParaRPr lang="hy-AM" sz="1400" b="1" i="1" dirty="0">
              <a:latin typeface="GHEA Grapalat" panose="02000506050000020003" pitchFamily="50" charset="0"/>
            </a:endParaRPr>
          </a:p>
          <a:p>
            <a:pPr marL="0" indent="0">
              <a:buNone/>
            </a:pPr>
            <a:r>
              <a:rPr lang="hy-AM" sz="1200" dirty="0" smtClean="0">
                <a:latin typeface="GHEA Grapalat" panose="02000506050000020003" pitchFamily="50" charset="0"/>
              </a:rPr>
              <a:t> Ոչ </a:t>
            </a:r>
            <a:r>
              <a:rPr lang="hy-AM" sz="1200" dirty="0">
                <a:latin typeface="GHEA Grapalat" panose="02000506050000020003" pitchFamily="50" charset="0"/>
              </a:rPr>
              <a:t>ֆինանսական ցուցանիշ շինարարական աշխատանքների մասով հաշվարկված չէ, քանի որ 2022թ</a:t>
            </a:r>
            <a:r>
              <a:rPr lang="en-US" sz="1200" dirty="0">
                <a:latin typeface="GHEA Grapalat" panose="02000506050000020003" pitchFamily="50" charset="0"/>
              </a:rPr>
              <a:t>. </a:t>
            </a:r>
            <a:r>
              <a:rPr lang="hy-AM" sz="1200" dirty="0">
                <a:latin typeface="GHEA Grapalat" panose="02000506050000020003" pitchFamily="50" charset="0"/>
              </a:rPr>
              <a:t>նախատեսված գումարներով հնարավոր կլինի վճարել միայն շինարարական պայմանագրով նախատեսվող կանխավճարի գումարի մի մասը</a:t>
            </a:r>
            <a:r>
              <a:rPr lang="hy-AM" sz="1200" dirty="0" smtClean="0">
                <a:latin typeface="GHEA Grapalat" panose="02000506050000020003" pitchFamily="50" charset="0"/>
              </a:rPr>
              <a:t>։ </a:t>
            </a:r>
            <a:endParaRPr lang="hy-AM" sz="1200" dirty="0">
              <a:latin typeface="GHEA Grapalat" panose="02000506050000020003" pitchFamily="50" charset="0"/>
            </a:endParaRPr>
          </a:p>
          <a:p>
            <a:pPr marL="0" indent="0">
              <a:buNone/>
            </a:pPr>
            <a:endParaRPr lang="hy-AM" sz="1800" b="1" i="1" dirty="0" smtClean="0">
              <a:latin typeface="GHEA Grapalat" panose="02000506050000020003" pitchFamily="50" charset="0"/>
            </a:endParaRPr>
          </a:p>
          <a:p>
            <a:pPr marL="0" indent="0">
              <a:buNone/>
            </a:pPr>
            <a:endParaRPr lang="hy-AM" sz="2000" b="1" i="1" dirty="0">
              <a:latin typeface="GHEA Grapalat" panose="02000506050000020003" pitchFamily="50" charset="0"/>
            </a:endParaRPr>
          </a:p>
          <a:p>
            <a:pPr marL="0" indent="0">
              <a:buNone/>
            </a:pPr>
            <a:endParaRPr lang="hy-AM" sz="2000" b="1" i="1" dirty="0" smtClean="0">
              <a:latin typeface="GHEA Grapalat" panose="02000506050000020003" pitchFamily="50" charset="0"/>
            </a:endParaRPr>
          </a:p>
        </p:txBody>
      </p:sp>
      <p:sp>
        <p:nvSpPr>
          <p:cNvPr id="2" name="Номер слайда 1"/>
          <p:cNvSpPr>
            <a:spLocks noGrp="1"/>
          </p:cNvSpPr>
          <p:nvPr>
            <p:ph type="sldNum" sz="quarter" idx="12"/>
          </p:nvPr>
        </p:nvSpPr>
        <p:spPr/>
        <p:txBody>
          <a:bodyPr/>
          <a:lstStyle/>
          <a:p>
            <a:fld id="{B6F15528-21DE-4FAA-801E-634DDDAF4B2B}" type="slidenum">
              <a:rPr lang="en-US" smtClean="0"/>
              <a:pPr/>
              <a:t>15</a:t>
            </a:fld>
            <a:endParaRPr lang="en-US" dirty="0"/>
          </a:p>
        </p:txBody>
      </p:sp>
    </p:spTree>
    <p:extLst>
      <p:ext uri="{BB962C8B-B14F-4D97-AF65-F5344CB8AC3E}">
        <p14:creationId xmlns:p14="http://schemas.microsoft.com/office/powerpoint/2010/main" val="4258930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47801"/>
            <a:ext cx="7886700" cy="4729164"/>
          </a:xfrm>
        </p:spPr>
        <p:txBody>
          <a:bodyPr>
            <a:normAutofit/>
          </a:bodyPr>
          <a:lstStyle/>
          <a:p>
            <a:pPr algn="just"/>
            <a:r>
              <a:rPr lang="hy-AM" sz="1500" b="1" i="1" dirty="0" smtClean="0">
                <a:latin typeface="GHEA Grapalat" panose="02000506050000020003" pitchFamily="50" charset="0"/>
              </a:rPr>
              <a:t>Ծրագիրն իրականացվում է Վերակառուցման վարկերի բանկի վարկային և ՀՀ կառավարության համաֆինանսավորման միջոցներով։ </a:t>
            </a:r>
            <a:endParaRPr lang="ru-RU" sz="1500" b="1" i="1" dirty="0" smtClean="0">
              <a:latin typeface="GHEA Grapalat" panose="02000506050000020003" pitchFamily="50" charset="0"/>
            </a:endParaRPr>
          </a:p>
          <a:p>
            <a:pPr algn="just"/>
            <a:r>
              <a:rPr lang="hy-AM" sz="1500" i="1" dirty="0" smtClean="0">
                <a:latin typeface="GHEA Grapalat" panose="02000506050000020003" pitchFamily="50" charset="0"/>
              </a:rPr>
              <a:t>ՀՀ կառավարության և Վերակառուցման վարկերի բանկի միջև բանակցություններ են վարվում Ախուրյան գետի ջրային ռեսուրսների ինտեգրացված կառավարում ծրագիր - Փուլ 2 ծրագրի ընդհանուր 22.2 մլն Եվրո գումարը </a:t>
            </a:r>
            <a:r>
              <a:rPr lang="ru-RU" sz="1500" i="1" dirty="0" smtClean="0">
                <a:latin typeface="GHEA Grapalat" panose="02000506050000020003" pitchFamily="50" charset="0"/>
              </a:rPr>
              <a:t>«</a:t>
            </a:r>
            <a:r>
              <a:rPr lang="hy-AM" sz="1500" i="1" dirty="0" smtClean="0">
                <a:latin typeface="GHEA Grapalat" panose="02000506050000020003" pitchFamily="50" charset="0"/>
              </a:rPr>
              <a:t>Ախուրյան գետի ջրային ռեսուրսների ինտեգրացված կառավարում ծրագիր - Փուլ 1</a:t>
            </a:r>
            <a:r>
              <a:rPr lang="ru-RU" sz="1500" i="1" dirty="0" smtClean="0">
                <a:latin typeface="GHEA Grapalat" panose="02000506050000020003" pitchFamily="50" charset="0"/>
              </a:rPr>
              <a:t>»</a:t>
            </a:r>
            <a:r>
              <a:rPr lang="hy-AM" sz="1500" i="1" dirty="0" smtClean="0">
                <a:latin typeface="GHEA Grapalat" panose="02000506050000020003" pitchFamily="50" charset="0"/>
              </a:rPr>
              <a:t> ծրագրի իրականացմանն ուղղելուն՝ </a:t>
            </a:r>
            <a:r>
              <a:rPr lang="hy-AM" sz="1500" b="1" i="1" dirty="0" smtClean="0">
                <a:latin typeface="GHEA Grapalat" panose="02000506050000020003" pitchFamily="50" charset="0"/>
              </a:rPr>
              <a:t>Կապսի 25 մլն </a:t>
            </a:r>
            <a:r>
              <a:rPr lang="hy-AM" sz="1500" b="1" dirty="0" smtClean="0"/>
              <a:t>մ</a:t>
            </a:r>
            <a:r>
              <a:rPr lang="hy-AM" sz="1500" b="1" baseline="30000" dirty="0" smtClean="0"/>
              <a:t>3</a:t>
            </a:r>
            <a:r>
              <a:rPr lang="hy-AM" sz="1500" b="1" i="1" dirty="0" smtClean="0">
                <a:latin typeface="GHEA Grapalat" panose="02000506050000020003" pitchFamily="50" charset="0"/>
              </a:rPr>
              <a:t> ջրամբարի փոխարեն 60 մլն </a:t>
            </a:r>
            <a:r>
              <a:rPr lang="hy-AM" sz="1500" b="1" dirty="0" smtClean="0"/>
              <a:t>մ</a:t>
            </a:r>
            <a:r>
              <a:rPr lang="hy-AM" sz="1500" b="1" baseline="30000" dirty="0" smtClean="0"/>
              <a:t>3</a:t>
            </a:r>
            <a:r>
              <a:rPr lang="hy-AM" sz="1500" b="1" i="1" dirty="0" smtClean="0">
                <a:latin typeface="GHEA Grapalat" panose="02000506050000020003" pitchFamily="50" charset="0"/>
              </a:rPr>
              <a:t> ծավալով ջրամբարի կառուցման համար</a:t>
            </a:r>
            <a:r>
              <a:rPr lang="hy-AM" sz="1500" i="1" dirty="0" smtClean="0">
                <a:latin typeface="GHEA Grapalat" panose="02000506050000020003" pitchFamily="50" charset="0"/>
              </a:rPr>
              <a:t>։ </a:t>
            </a:r>
            <a:endParaRPr lang="ru-RU" sz="1500" i="1" dirty="0" smtClean="0">
              <a:latin typeface="GHEA Grapalat" panose="02000506050000020003" pitchFamily="50" charset="0"/>
            </a:endParaRPr>
          </a:p>
          <a:p>
            <a:pPr algn="just"/>
            <a:r>
              <a:rPr lang="hy-AM" sz="1500" b="1" i="1" dirty="0" smtClean="0">
                <a:latin typeface="GHEA Grapalat" panose="02000506050000020003" pitchFamily="50" charset="0"/>
              </a:rPr>
              <a:t>Ծրագիրը ՀՀ պետական բյուջեում դեռևս ներկայացված է հետևյալ միջոցառմամբ</a:t>
            </a:r>
            <a:r>
              <a:rPr lang="en-US" sz="1500" b="1" i="1" dirty="0" smtClean="0">
                <a:latin typeface="GHEA Grapalat" panose="02000506050000020003" pitchFamily="50" charset="0"/>
              </a:rPr>
              <a:t>.</a:t>
            </a:r>
            <a:endParaRPr lang="hy-AM" sz="1500" b="1" i="1" dirty="0" smtClean="0">
              <a:latin typeface="GHEA Grapalat" panose="02000506050000020003" pitchFamily="50" charset="0"/>
            </a:endParaRPr>
          </a:p>
          <a:p>
            <a:pPr marL="0" indent="0">
              <a:buNone/>
            </a:pPr>
            <a:r>
              <a:rPr lang="hy-AM" sz="1500" b="1" i="1" dirty="0" smtClean="0">
                <a:latin typeface="GHEA Grapalat" panose="02000506050000020003" pitchFamily="50" charset="0"/>
              </a:rPr>
              <a:t>11008 - </a:t>
            </a:r>
            <a:r>
              <a:rPr lang="hy-AM" sz="1500" i="1" dirty="0" smtClean="0">
                <a:latin typeface="GHEA Grapalat" panose="02000506050000020003" pitchFamily="50" charset="0"/>
              </a:rPr>
              <a:t>Գերմանիայի զարգացման վարկերի բանկի աջակցությամբ իրականացվող Ախուրյան գետի ջրային ռեսուրսների ինտեգրացված կառավարման ծրագրի երկրորդ փուլի խորհրդատվություն և կառավարում </a:t>
            </a:r>
            <a:r>
              <a:rPr lang="hy-AM" sz="1500" b="1" dirty="0" smtClean="0">
                <a:latin typeface="GHEA Grapalat" panose="02000506050000020003" pitchFamily="50" charset="0"/>
              </a:rPr>
              <a:t>91</a:t>
            </a:r>
            <a:r>
              <a:rPr lang="en-US" sz="1500" b="1" dirty="0" smtClean="0">
                <a:latin typeface="GHEA Grapalat" panose="02000506050000020003" pitchFamily="50" charset="0"/>
              </a:rPr>
              <a:t>.</a:t>
            </a:r>
            <a:r>
              <a:rPr lang="hy-AM" sz="1500" b="1" dirty="0" smtClean="0">
                <a:latin typeface="GHEA Grapalat" panose="02000506050000020003" pitchFamily="50" charset="0"/>
              </a:rPr>
              <a:t>6 </a:t>
            </a:r>
            <a:r>
              <a:rPr lang="hy-AM" sz="1500" b="1" dirty="0">
                <a:latin typeface="GHEA Grapalat" panose="02000506050000020003" pitchFamily="50" charset="0"/>
              </a:rPr>
              <a:t>մլն </a:t>
            </a:r>
            <a:r>
              <a:rPr lang="hy-AM" sz="1500" b="1" dirty="0" smtClean="0">
                <a:latin typeface="GHEA Grapalat" panose="02000506050000020003" pitchFamily="50" charset="0"/>
              </a:rPr>
              <a:t>դրամ։</a:t>
            </a:r>
          </a:p>
          <a:p>
            <a:pPr marL="0" indent="0">
              <a:buNone/>
            </a:pPr>
            <a:r>
              <a:rPr lang="hy-AM" sz="1500" b="1" i="1" dirty="0" smtClean="0">
                <a:latin typeface="GHEA Grapalat" panose="02000506050000020003" pitchFamily="50" charset="0"/>
              </a:rPr>
              <a:t> </a:t>
            </a:r>
            <a:endParaRPr lang="hy-AM" sz="1500" dirty="0" smtClean="0">
              <a:latin typeface="GHEA Grapalat" panose="02000506050000020003" pitchFamily="50" charset="0"/>
            </a:endParaRPr>
          </a:p>
          <a:p>
            <a:pPr marL="0" indent="0">
              <a:buNone/>
            </a:pPr>
            <a:r>
              <a:rPr lang="hy-AM" sz="1500" b="1" i="1" dirty="0" smtClean="0">
                <a:latin typeface="GHEA Grapalat" panose="02000506050000020003" pitchFamily="50" charset="0"/>
              </a:rPr>
              <a:t>Ծրագիրը դեռևս ակտիվ չէ։</a:t>
            </a:r>
          </a:p>
          <a:p>
            <a:pPr marL="0" indent="0">
              <a:buNone/>
            </a:pPr>
            <a:endParaRPr lang="en-US" sz="1800" dirty="0">
              <a:latin typeface="GHEA Grapalat" panose="02000506050000020003" pitchFamily="50" charset="0"/>
            </a:endParaRPr>
          </a:p>
        </p:txBody>
      </p:sp>
      <p:sp>
        <p:nvSpPr>
          <p:cNvPr id="2" name="Title 1"/>
          <p:cNvSpPr>
            <a:spLocks noGrp="1"/>
          </p:cNvSpPr>
          <p:nvPr>
            <p:ph type="title"/>
          </p:nvPr>
        </p:nvSpPr>
        <p:spPr>
          <a:xfrm>
            <a:off x="762000" y="365125"/>
            <a:ext cx="7753350" cy="854075"/>
          </a:xfrm>
        </p:spPr>
        <p:txBody>
          <a:bodyPr>
            <a:normAutofit/>
          </a:bodyPr>
          <a:lstStyle/>
          <a:p>
            <a:pPr algn="ctr"/>
            <a:r>
              <a:rPr lang="hy-AM" sz="1400" b="1" i="1" dirty="0" smtClean="0">
                <a:solidFill>
                  <a:srgbClr val="002060"/>
                </a:solidFill>
                <a:latin typeface="GHEA Grapalat" panose="02000506050000020003" pitchFamily="50" charset="0"/>
              </a:rPr>
              <a:t>4</a:t>
            </a:r>
            <a:r>
              <a:rPr lang="ru-RU" sz="1400" b="1" i="1" dirty="0" smtClean="0">
                <a:solidFill>
                  <a:srgbClr val="002060"/>
                </a:solidFill>
                <a:latin typeface="GHEA Grapalat" panose="02000506050000020003" pitchFamily="50" charset="0"/>
              </a:rPr>
              <a:t>. </a:t>
            </a:r>
            <a:r>
              <a:rPr lang="hy-AM" sz="1400" b="1" i="1" dirty="0" smtClean="0">
                <a:solidFill>
                  <a:srgbClr val="002060"/>
                </a:solidFill>
                <a:latin typeface="GHEA Grapalat" panose="02000506050000020003" pitchFamily="50" charset="0"/>
              </a:rPr>
              <a:t>Ախուրյան գետի ջրային ռեսուրսների ինտեգրացված կառավարում ծրագիր - Փուլ 2 </a:t>
            </a:r>
            <a:endParaRPr lang="en-US" sz="1400" b="1" i="1" dirty="0">
              <a:solidFill>
                <a:srgbClr val="002060"/>
              </a:solidFill>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16</a:t>
            </a:fld>
            <a:endParaRPr lang="en-US" dirty="0"/>
          </a:p>
        </p:txBody>
      </p:sp>
    </p:spTree>
    <p:extLst>
      <p:ext uri="{BB962C8B-B14F-4D97-AF65-F5344CB8AC3E}">
        <p14:creationId xmlns:p14="http://schemas.microsoft.com/office/powerpoint/2010/main" val="4028683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143001"/>
            <a:ext cx="8229600" cy="4648200"/>
          </a:xfrm>
        </p:spPr>
        <p:txBody>
          <a:bodyPr>
            <a:normAutofit fontScale="85000" lnSpcReduction="10000"/>
          </a:bodyPr>
          <a:lstStyle/>
          <a:p>
            <a:pPr marL="450215" algn="just">
              <a:lnSpc>
                <a:spcPct val="115000"/>
              </a:lnSpc>
              <a:spcAft>
                <a:spcPts val="1000"/>
              </a:spcAft>
            </a:pPr>
            <a:r>
              <a:rPr lang="en-US" sz="1800" dirty="0">
                <a:latin typeface="GHEA Grapalat"/>
                <a:ea typeface="Calibri"/>
                <a:cs typeface="Times New Roman"/>
              </a:rPr>
              <a:t>2022 թվականի համար </a:t>
            </a:r>
            <a:r>
              <a:rPr lang="en-US" sz="1800" dirty="0" err="1">
                <a:latin typeface="GHEA Grapalat"/>
                <a:ea typeface="Calibri"/>
                <a:cs typeface="Times New Roman"/>
              </a:rPr>
              <a:t>Ծրագրի</a:t>
            </a:r>
            <a:r>
              <a:rPr lang="en-US" sz="1800" dirty="0">
                <a:latin typeface="GHEA Grapalat"/>
                <a:ea typeface="Calibri"/>
                <a:cs typeface="Times New Roman"/>
              </a:rPr>
              <a:t> գծով </a:t>
            </a:r>
            <a:r>
              <a:rPr lang="en-US" sz="1800" dirty="0" err="1">
                <a:latin typeface="GHEA Grapalat"/>
                <a:ea typeface="Calibri"/>
                <a:cs typeface="Times New Roman"/>
              </a:rPr>
              <a:t>ծախսը</a:t>
            </a:r>
            <a:r>
              <a:rPr lang="en-US" sz="1800" dirty="0">
                <a:latin typeface="GHEA Grapalat"/>
                <a:ea typeface="Calibri"/>
                <a:cs typeface="Times New Roman"/>
              </a:rPr>
              <a:t> </a:t>
            </a:r>
            <a:r>
              <a:rPr lang="en-US" sz="1800" dirty="0" err="1">
                <a:latin typeface="GHEA Grapalat"/>
                <a:ea typeface="Calibri"/>
                <a:cs typeface="Times New Roman"/>
              </a:rPr>
              <a:t>կազմում</a:t>
            </a:r>
            <a:r>
              <a:rPr lang="en-US" sz="1800" dirty="0">
                <a:latin typeface="GHEA Grapalat"/>
                <a:ea typeface="Calibri"/>
                <a:cs typeface="Times New Roman"/>
              </a:rPr>
              <a:t> է </a:t>
            </a:r>
            <a:r>
              <a:rPr lang="en-US" sz="1800" b="1" dirty="0">
                <a:latin typeface="GHEA Grapalat"/>
                <a:ea typeface="Calibri"/>
                <a:cs typeface="Times New Roman"/>
              </a:rPr>
              <a:t>1,715</a:t>
            </a:r>
            <a:r>
              <a:rPr lang="ru-RU" sz="1800" b="1" dirty="0">
                <a:latin typeface="GHEA Grapalat"/>
                <a:ea typeface="Calibri"/>
                <a:cs typeface="Times New Roman"/>
              </a:rPr>
              <a:t>.</a:t>
            </a:r>
            <a:r>
              <a:rPr lang="en-US" sz="1800" b="1" dirty="0">
                <a:latin typeface="GHEA Grapalat"/>
                <a:ea typeface="Calibri"/>
                <a:cs typeface="Times New Roman"/>
              </a:rPr>
              <a:t>1 </a:t>
            </a:r>
            <a:r>
              <a:rPr lang="en-US" sz="1800" b="1" dirty="0" err="1">
                <a:latin typeface="GHEA Grapalat"/>
                <a:ea typeface="Calibri"/>
                <a:cs typeface="Times New Roman"/>
              </a:rPr>
              <a:t>մլ</a:t>
            </a:r>
            <a:r>
              <a:rPr lang="ru-RU" sz="1800" b="1" dirty="0">
                <a:latin typeface="GHEA Grapalat"/>
                <a:ea typeface="Calibri"/>
                <a:cs typeface="Times New Roman"/>
              </a:rPr>
              <a:t>ն </a:t>
            </a:r>
            <a:r>
              <a:rPr lang="en-US" sz="1800" b="1" dirty="0" err="1" smtClean="0">
                <a:latin typeface="GHEA Grapalat"/>
                <a:ea typeface="Calibri"/>
                <a:cs typeface="Times New Roman"/>
              </a:rPr>
              <a:t>դրամ</a:t>
            </a:r>
            <a:r>
              <a:rPr lang="hy-AM" sz="1800" b="1" dirty="0" smtClean="0">
                <a:latin typeface="GHEA Grapalat"/>
                <a:ea typeface="Calibri"/>
                <a:cs typeface="Times New Roman"/>
              </a:rPr>
              <a:t>,</a:t>
            </a:r>
            <a:r>
              <a:rPr lang="en-US" sz="1800" dirty="0" smtClean="0">
                <a:latin typeface="GHEA Grapalat"/>
                <a:ea typeface="Calibri"/>
                <a:cs typeface="Times New Roman"/>
              </a:rPr>
              <a:t> </a:t>
            </a:r>
            <a:r>
              <a:rPr lang="en-US" sz="1800" dirty="0" err="1">
                <a:latin typeface="GHEA Grapalat"/>
                <a:ea typeface="Calibri"/>
                <a:cs typeface="Times New Roman"/>
              </a:rPr>
              <a:t>այդ</a:t>
            </a:r>
            <a:r>
              <a:rPr lang="en-US" sz="1800" dirty="0">
                <a:latin typeface="GHEA Grapalat"/>
                <a:ea typeface="Calibri"/>
                <a:cs typeface="Times New Roman"/>
              </a:rPr>
              <a:t> </a:t>
            </a:r>
            <a:r>
              <a:rPr lang="en-US" sz="1800" dirty="0" err="1">
                <a:latin typeface="GHEA Grapalat"/>
                <a:ea typeface="Calibri"/>
                <a:cs typeface="Times New Roman"/>
              </a:rPr>
              <a:t>թվում</a:t>
            </a:r>
            <a:r>
              <a:rPr lang="en-US" sz="1800" dirty="0" smtClean="0">
                <a:latin typeface="GHEA Grapalat"/>
                <a:ea typeface="Calibri"/>
                <a:cs typeface="Times New Roman"/>
              </a:rPr>
              <a:t>.</a:t>
            </a:r>
            <a:endParaRPr lang="hy-AM" sz="1800" dirty="0" smtClean="0">
              <a:latin typeface="GHEA Grapalat"/>
              <a:ea typeface="Calibri"/>
              <a:cs typeface="Times New Roman"/>
            </a:endParaRPr>
          </a:p>
          <a:p>
            <a:pPr marL="450215" algn="just">
              <a:lnSpc>
                <a:spcPct val="115000"/>
              </a:lnSpc>
              <a:spcAft>
                <a:spcPts val="1000"/>
              </a:spcAft>
            </a:pPr>
            <a:endParaRPr lang="en-US" sz="1800" dirty="0">
              <a:latin typeface="Calibri"/>
              <a:ea typeface="Calibri"/>
              <a:cs typeface="Times New Roman"/>
            </a:endParaRPr>
          </a:p>
          <a:p>
            <a:pPr marL="342900" lvl="0" indent="-342900" algn="just">
              <a:lnSpc>
                <a:spcPct val="115000"/>
              </a:lnSpc>
              <a:spcAft>
                <a:spcPts val="1000"/>
              </a:spcAft>
              <a:buFont typeface="+mj-lt"/>
              <a:buAutoNum type="arabicPeriod"/>
            </a:pPr>
            <a:r>
              <a:rPr lang="hy-AM" sz="1800" u="sng" dirty="0" smtClean="0">
                <a:latin typeface="GHEA Grapalat"/>
                <a:ea typeface="Calibri"/>
                <a:cs typeface="Times New Roman"/>
              </a:rPr>
              <a:t>1017-11001</a:t>
            </a:r>
            <a:r>
              <a:rPr lang="hy-AM" sz="1800" dirty="0" smtClean="0">
                <a:latin typeface="GHEA Grapalat"/>
                <a:ea typeface="Calibri"/>
                <a:cs typeface="Times New Roman"/>
              </a:rPr>
              <a:t> </a:t>
            </a:r>
            <a:r>
              <a:rPr lang="en-US" sz="1800" b="1" dirty="0" smtClean="0">
                <a:latin typeface="GHEA Grapalat"/>
                <a:ea typeface="Calibri"/>
                <a:cs typeface="Times New Roman"/>
              </a:rPr>
              <a:t>100 </a:t>
            </a:r>
            <a:r>
              <a:rPr lang="en-US" sz="1800" b="1" dirty="0" err="1">
                <a:latin typeface="GHEA Grapalat"/>
                <a:ea typeface="Calibri"/>
                <a:cs typeface="Times New Roman"/>
              </a:rPr>
              <a:t>մլն</a:t>
            </a:r>
            <a:r>
              <a:rPr lang="en-US" sz="1800" b="1" dirty="0">
                <a:latin typeface="GHEA Grapalat"/>
                <a:ea typeface="Calibri"/>
                <a:cs typeface="Times New Roman"/>
              </a:rPr>
              <a:t> </a:t>
            </a:r>
            <a:r>
              <a:rPr lang="en-US" sz="1800" b="1" dirty="0" err="1">
                <a:latin typeface="GHEA Grapalat"/>
                <a:ea typeface="Calibri"/>
                <a:cs typeface="Times New Roman"/>
              </a:rPr>
              <a:t>դրամը</a:t>
            </a:r>
            <a:r>
              <a:rPr lang="en-US" sz="1800" b="1" dirty="0">
                <a:latin typeface="GHEA Grapalat"/>
                <a:ea typeface="Calibri"/>
                <a:cs typeface="Times New Roman"/>
              </a:rPr>
              <a:t> </a:t>
            </a:r>
            <a:r>
              <a:rPr lang="en-US" sz="1800" dirty="0">
                <a:latin typeface="GHEA Grapalat"/>
                <a:ea typeface="Calibri"/>
                <a:cs typeface="Times New Roman"/>
              </a:rPr>
              <a:t>նախատեսվում է </a:t>
            </a:r>
            <a:r>
              <a:rPr lang="en-US" sz="1800" dirty="0" err="1">
                <a:latin typeface="GHEA Grapalat"/>
                <a:ea typeface="Calibri"/>
                <a:cs typeface="Times New Roman"/>
              </a:rPr>
              <a:t>Արփա-Սևան</a:t>
            </a:r>
            <a:r>
              <a:rPr lang="en-US" sz="1800" dirty="0">
                <a:latin typeface="GHEA Grapalat"/>
                <a:ea typeface="Calibri"/>
                <a:cs typeface="Times New Roman"/>
              </a:rPr>
              <a:t> </a:t>
            </a:r>
            <a:r>
              <a:rPr lang="en-US" sz="1800" dirty="0" err="1">
                <a:latin typeface="GHEA Grapalat"/>
                <a:ea typeface="Calibri"/>
                <a:cs typeface="Times New Roman"/>
              </a:rPr>
              <a:t>թունելի</a:t>
            </a:r>
            <a:r>
              <a:rPr lang="en-US" sz="1800" dirty="0">
                <a:latin typeface="GHEA Grapalat"/>
                <a:ea typeface="Calibri"/>
                <a:cs typeface="Times New Roman"/>
              </a:rPr>
              <a:t> ընթացիկ </a:t>
            </a:r>
            <a:r>
              <a:rPr lang="en-US" sz="1800" dirty="0" err="1">
                <a:latin typeface="GHEA Grapalat"/>
                <a:ea typeface="Calibri"/>
                <a:cs typeface="Times New Roman"/>
              </a:rPr>
              <a:t>շահագործման</a:t>
            </a:r>
            <a:r>
              <a:rPr lang="en-US" sz="1800" dirty="0">
                <a:latin typeface="GHEA Grapalat"/>
                <a:ea typeface="Calibri"/>
                <a:cs typeface="Times New Roman"/>
              </a:rPr>
              <a:t> և պահպանման նպատակով </a:t>
            </a:r>
            <a:r>
              <a:rPr lang="hy-AM" sz="1800" dirty="0">
                <a:latin typeface="GHEA Grapalat"/>
                <a:ea typeface="Calibri"/>
                <a:cs typeface="Times New Roman"/>
              </a:rPr>
              <a:t>նախատեսված ծառայությունների մատուցմ</a:t>
            </a:r>
            <a:r>
              <a:rPr lang="en-US" sz="1800" dirty="0" err="1">
                <a:latin typeface="GHEA Grapalat"/>
                <a:ea typeface="Calibri"/>
                <a:cs typeface="Times New Roman"/>
              </a:rPr>
              <a:t>ան</a:t>
            </a:r>
            <a:r>
              <a:rPr lang="hy-AM" sz="1800" dirty="0">
                <a:latin typeface="GHEA Grapalat"/>
                <a:ea typeface="Calibri"/>
                <a:cs typeface="Times New Roman"/>
              </a:rPr>
              <a:t>` 48 կմ երկարությամբ թունելի պահպան</a:t>
            </a:r>
            <a:r>
              <a:rPr lang="en-US" sz="1800" dirty="0">
                <a:latin typeface="GHEA Grapalat"/>
                <a:ea typeface="Calibri"/>
                <a:cs typeface="Times New Roman"/>
              </a:rPr>
              <a:t>ման </a:t>
            </a:r>
            <a:r>
              <a:rPr lang="hy-AM" sz="1800" dirty="0">
                <a:latin typeface="GHEA Grapalat"/>
                <a:ea typeface="Calibri"/>
                <a:cs typeface="Times New Roman"/>
              </a:rPr>
              <a:t>և շահագործմ</a:t>
            </a:r>
            <a:r>
              <a:rPr lang="en-US" sz="1800" dirty="0" err="1">
                <a:latin typeface="GHEA Grapalat"/>
                <a:ea typeface="Calibri"/>
                <a:cs typeface="Times New Roman"/>
              </a:rPr>
              <a:t>ան</a:t>
            </a:r>
            <a:r>
              <a:rPr lang="en-US" sz="1800" dirty="0">
                <a:latin typeface="GHEA Grapalat"/>
                <a:ea typeface="Calibri"/>
                <a:cs typeface="Times New Roman"/>
              </a:rPr>
              <a:t> համար</a:t>
            </a:r>
            <a:r>
              <a:rPr lang="hy-AM" sz="1800" dirty="0">
                <a:latin typeface="GHEA Grapalat"/>
                <a:ea typeface="Calibri"/>
                <a:cs typeface="Times New Roman"/>
              </a:rPr>
              <a:t>: </a:t>
            </a:r>
            <a:r>
              <a:rPr lang="en-US" sz="1800" dirty="0">
                <a:latin typeface="GHEA Grapalat"/>
                <a:ea typeface="Calibri"/>
                <a:cs typeface="Times New Roman"/>
              </a:rPr>
              <a:t>Նախորդ </a:t>
            </a:r>
            <a:r>
              <a:rPr lang="en-US" sz="1800" dirty="0" err="1">
                <a:latin typeface="GHEA Grapalat"/>
                <a:ea typeface="Calibri"/>
                <a:cs typeface="Times New Roman"/>
              </a:rPr>
              <a:t>տարիներին</a:t>
            </a:r>
            <a:r>
              <a:rPr lang="en-US" sz="1800" dirty="0">
                <a:latin typeface="GHEA Grapalat"/>
                <a:ea typeface="Calibri"/>
                <a:cs typeface="Times New Roman"/>
              </a:rPr>
              <a:t> </a:t>
            </a:r>
            <a:r>
              <a:rPr lang="en-US" sz="1800" dirty="0" err="1">
                <a:latin typeface="GHEA Grapalat"/>
                <a:ea typeface="Calibri"/>
                <a:cs typeface="Times New Roman"/>
              </a:rPr>
              <a:t>փաստացի</a:t>
            </a:r>
            <a:r>
              <a:rPr lang="en-US" sz="1800" dirty="0">
                <a:latin typeface="GHEA Grapalat"/>
                <a:ea typeface="Calibri"/>
                <a:cs typeface="Times New Roman"/>
              </a:rPr>
              <a:t> </a:t>
            </a:r>
            <a:r>
              <a:rPr lang="en-US" sz="1800" dirty="0" err="1">
                <a:latin typeface="GHEA Grapalat"/>
                <a:ea typeface="Calibri"/>
                <a:cs typeface="Times New Roman"/>
              </a:rPr>
              <a:t>ծախսը</a:t>
            </a:r>
            <a:r>
              <a:rPr lang="en-US" sz="1800" dirty="0">
                <a:latin typeface="GHEA Grapalat"/>
                <a:ea typeface="Calibri"/>
                <a:cs typeface="Times New Roman"/>
              </a:rPr>
              <a:t> </a:t>
            </a:r>
            <a:r>
              <a:rPr lang="en-US" sz="1800" dirty="0" err="1">
                <a:latin typeface="GHEA Grapalat"/>
                <a:ea typeface="Calibri"/>
                <a:cs typeface="Times New Roman"/>
              </a:rPr>
              <a:t>կազմել</a:t>
            </a:r>
            <a:r>
              <a:rPr lang="en-US" sz="1800" dirty="0">
                <a:latin typeface="GHEA Grapalat"/>
                <a:ea typeface="Calibri"/>
                <a:cs typeface="Times New Roman"/>
              </a:rPr>
              <a:t> է 2019թ. 205.8 </a:t>
            </a:r>
            <a:r>
              <a:rPr lang="en-US" sz="1800" dirty="0" err="1">
                <a:latin typeface="GHEA Grapalat"/>
                <a:ea typeface="Calibri"/>
                <a:cs typeface="Times New Roman"/>
              </a:rPr>
              <a:t>մլն</a:t>
            </a:r>
            <a:r>
              <a:rPr lang="en-US" sz="1800" dirty="0">
                <a:latin typeface="GHEA Grapalat"/>
                <a:ea typeface="Calibri"/>
                <a:cs typeface="Times New Roman"/>
              </a:rPr>
              <a:t> </a:t>
            </a:r>
            <a:r>
              <a:rPr lang="en-US" sz="1800" dirty="0" err="1">
                <a:latin typeface="GHEA Grapalat"/>
                <a:ea typeface="Calibri"/>
                <a:cs typeface="Times New Roman"/>
              </a:rPr>
              <a:t>դրամ</a:t>
            </a:r>
            <a:r>
              <a:rPr lang="en-US" sz="1800" dirty="0">
                <a:latin typeface="GHEA Grapalat"/>
                <a:ea typeface="Calibri"/>
                <a:cs typeface="Times New Roman"/>
              </a:rPr>
              <a:t>, 2020թ.` 205.8 </a:t>
            </a:r>
            <a:r>
              <a:rPr lang="en-US" sz="1800" dirty="0" err="1">
                <a:latin typeface="GHEA Grapalat"/>
                <a:ea typeface="Calibri"/>
                <a:cs typeface="Times New Roman"/>
              </a:rPr>
              <a:t>մլն</a:t>
            </a:r>
            <a:r>
              <a:rPr lang="en-US" sz="1800" dirty="0">
                <a:latin typeface="GHEA Grapalat"/>
                <a:ea typeface="Calibri"/>
                <a:cs typeface="Times New Roman"/>
              </a:rPr>
              <a:t> </a:t>
            </a:r>
            <a:r>
              <a:rPr lang="en-US" sz="1800" dirty="0" err="1">
                <a:latin typeface="GHEA Grapalat"/>
                <a:ea typeface="Calibri"/>
                <a:cs typeface="Times New Roman"/>
              </a:rPr>
              <a:t>դրամ</a:t>
            </a:r>
            <a:r>
              <a:rPr lang="en-US" sz="1800" dirty="0">
                <a:latin typeface="GHEA Grapalat"/>
                <a:ea typeface="Calibri"/>
                <a:cs typeface="Times New Roman"/>
              </a:rPr>
              <a:t> իսկ 2021թ. </a:t>
            </a:r>
            <a:r>
              <a:rPr lang="en-US" sz="1800" dirty="0" err="1">
                <a:latin typeface="GHEA Grapalat"/>
                <a:ea typeface="Calibri"/>
                <a:cs typeface="Times New Roman"/>
              </a:rPr>
              <a:t>սպասվող</a:t>
            </a:r>
            <a:r>
              <a:rPr lang="en-US" sz="1800" dirty="0">
                <a:latin typeface="GHEA Grapalat"/>
                <a:ea typeface="Calibri"/>
                <a:cs typeface="Times New Roman"/>
              </a:rPr>
              <a:t> </a:t>
            </a:r>
            <a:r>
              <a:rPr lang="en-US" sz="1800" dirty="0" err="1">
                <a:latin typeface="GHEA Grapalat"/>
                <a:ea typeface="Calibri"/>
                <a:cs typeface="Times New Roman"/>
              </a:rPr>
              <a:t>ծախսը</a:t>
            </a:r>
            <a:r>
              <a:rPr lang="en-US" sz="1800" dirty="0">
                <a:latin typeface="GHEA Grapalat"/>
                <a:ea typeface="Calibri"/>
                <a:cs typeface="Times New Roman"/>
              </a:rPr>
              <a:t> </a:t>
            </a:r>
            <a:r>
              <a:rPr lang="en-US" sz="1800" dirty="0" err="1">
                <a:latin typeface="GHEA Grapalat"/>
                <a:ea typeface="Calibri"/>
                <a:cs typeface="Times New Roman"/>
              </a:rPr>
              <a:t>կազմում</a:t>
            </a:r>
            <a:r>
              <a:rPr lang="en-US" sz="1800" dirty="0">
                <a:latin typeface="GHEA Grapalat"/>
                <a:ea typeface="Calibri"/>
                <a:cs typeface="Times New Roman"/>
              </a:rPr>
              <a:t> է </a:t>
            </a:r>
            <a:r>
              <a:rPr lang="en-US" sz="1800" dirty="0" smtClean="0">
                <a:latin typeface="GHEA Grapalat"/>
                <a:ea typeface="Calibri"/>
                <a:cs typeface="Times New Roman"/>
              </a:rPr>
              <a:t>205.8</a:t>
            </a:r>
            <a:r>
              <a:rPr lang="hy-AM" sz="1800" dirty="0" smtClean="0">
                <a:latin typeface="GHEA Grapalat"/>
                <a:ea typeface="Calibri"/>
                <a:cs typeface="Times New Roman"/>
              </a:rPr>
              <a:t> </a:t>
            </a:r>
            <a:r>
              <a:rPr lang="en-US" sz="1800" dirty="0" err="1" smtClean="0">
                <a:latin typeface="GHEA Grapalat"/>
                <a:ea typeface="Calibri"/>
                <a:cs typeface="Times New Roman"/>
              </a:rPr>
              <a:t>մլն</a:t>
            </a:r>
            <a:r>
              <a:rPr lang="en-US" sz="1800" dirty="0" smtClean="0">
                <a:latin typeface="GHEA Grapalat"/>
                <a:ea typeface="Calibri"/>
                <a:cs typeface="Times New Roman"/>
              </a:rPr>
              <a:t> </a:t>
            </a:r>
            <a:r>
              <a:rPr lang="en-US" sz="1800" dirty="0" err="1">
                <a:latin typeface="GHEA Grapalat"/>
                <a:ea typeface="Calibri"/>
                <a:cs typeface="Times New Roman"/>
              </a:rPr>
              <a:t>դրամ</a:t>
            </a:r>
            <a:r>
              <a:rPr lang="en-US" sz="1800" dirty="0">
                <a:latin typeface="GHEA Grapalat"/>
                <a:ea typeface="Calibri"/>
                <a:cs typeface="Times New Roman"/>
              </a:rPr>
              <a:t>:</a:t>
            </a:r>
            <a:endParaRPr lang="en-US" sz="1800" dirty="0">
              <a:latin typeface="Calibri"/>
              <a:ea typeface="Calibri"/>
              <a:cs typeface="Times New Roman"/>
            </a:endParaRPr>
          </a:p>
          <a:p>
            <a:pPr marL="342900" lvl="0" indent="-342900" algn="just">
              <a:lnSpc>
                <a:spcPct val="115000"/>
              </a:lnSpc>
              <a:spcAft>
                <a:spcPts val="1000"/>
              </a:spcAft>
              <a:buFont typeface="+mj-lt"/>
              <a:buAutoNum type="arabicPeriod"/>
            </a:pPr>
            <a:r>
              <a:rPr lang="hy-AM" sz="1800" u="sng" dirty="0" smtClean="0">
                <a:latin typeface="GHEA Grapalat"/>
                <a:ea typeface="Calibri"/>
                <a:cs typeface="Times New Roman"/>
              </a:rPr>
              <a:t>1017-21001</a:t>
            </a:r>
            <a:r>
              <a:rPr lang="hy-AM" sz="1800" dirty="0" smtClean="0">
                <a:latin typeface="GHEA Grapalat"/>
                <a:ea typeface="Calibri"/>
                <a:cs typeface="Times New Roman"/>
              </a:rPr>
              <a:t> </a:t>
            </a:r>
            <a:r>
              <a:rPr lang="en-US" sz="1800" b="1" dirty="0" smtClean="0">
                <a:latin typeface="GHEA Grapalat"/>
                <a:ea typeface="Calibri"/>
                <a:cs typeface="Times New Roman"/>
              </a:rPr>
              <a:t>1,615.1 </a:t>
            </a:r>
            <a:r>
              <a:rPr lang="en-US" sz="1800" b="1" dirty="0" err="1">
                <a:latin typeface="GHEA Grapalat"/>
                <a:ea typeface="Calibri"/>
                <a:cs typeface="Times New Roman"/>
              </a:rPr>
              <a:t>մլն</a:t>
            </a:r>
            <a:r>
              <a:rPr lang="en-US" sz="1800" b="1" dirty="0">
                <a:latin typeface="GHEA Grapalat"/>
                <a:ea typeface="Calibri"/>
                <a:cs typeface="Times New Roman"/>
              </a:rPr>
              <a:t> </a:t>
            </a:r>
            <a:r>
              <a:rPr lang="en-US" sz="1800" b="1" dirty="0" err="1">
                <a:latin typeface="GHEA Grapalat"/>
                <a:ea typeface="Calibri"/>
                <a:cs typeface="Times New Roman"/>
              </a:rPr>
              <a:t>դրամը</a:t>
            </a:r>
            <a:r>
              <a:rPr lang="en-US" sz="1800" b="1" dirty="0">
                <a:latin typeface="GHEA Grapalat"/>
                <a:ea typeface="Calibri"/>
                <a:cs typeface="Times New Roman"/>
              </a:rPr>
              <a:t> </a:t>
            </a:r>
            <a:r>
              <a:rPr lang="en-US" sz="1800" dirty="0">
                <a:latin typeface="GHEA Grapalat"/>
                <a:ea typeface="Calibri"/>
                <a:cs typeface="Times New Roman"/>
              </a:rPr>
              <a:t>նախատեսված է </a:t>
            </a:r>
            <a:r>
              <a:rPr lang="en-US" sz="1800" dirty="0" err="1">
                <a:latin typeface="GHEA Grapalat"/>
                <a:ea typeface="Calibri"/>
                <a:cs typeface="Times New Roman"/>
              </a:rPr>
              <a:t>Արփա-Սևան</a:t>
            </a:r>
            <a:r>
              <a:rPr lang="en-US" sz="1800" dirty="0">
                <a:latin typeface="GHEA Grapalat"/>
                <a:ea typeface="Calibri"/>
                <a:cs typeface="Times New Roman"/>
              </a:rPr>
              <a:t> </a:t>
            </a:r>
            <a:r>
              <a:rPr lang="en-US" sz="1800" dirty="0" err="1">
                <a:latin typeface="GHEA Grapalat"/>
                <a:ea typeface="Calibri"/>
                <a:cs typeface="Times New Roman"/>
              </a:rPr>
              <a:t>թունելի</a:t>
            </a:r>
            <a:r>
              <a:rPr lang="en-US" sz="1800" dirty="0">
                <a:latin typeface="GHEA Grapalat"/>
                <a:ea typeface="Calibri"/>
                <a:cs typeface="Times New Roman"/>
              </a:rPr>
              <a:t> առանձին </a:t>
            </a:r>
            <a:r>
              <a:rPr lang="en-US" sz="1800" dirty="0" err="1">
                <a:latin typeface="GHEA Grapalat"/>
                <a:ea typeface="Calibri"/>
                <a:cs typeface="Times New Roman"/>
              </a:rPr>
              <a:t>վթարային</a:t>
            </a:r>
            <a:r>
              <a:rPr lang="en-US" sz="1800" dirty="0">
                <a:latin typeface="GHEA Grapalat"/>
                <a:ea typeface="Calibri"/>
                <a:cs typeface="Times New Roman"/>
              </a:rPr>
              <a:t> </a:t>
            </a:r>
            <a:r>
              <a:rPr lang="en-US" sz="1800" dirty="0" err="1">
                <a:latin typeface="GHEA Grapalat"/>
                <a:ea typeface="Calibri"/>
                <a:cs typeface="Times New Roman"/>
              </a:rPr>
              <a:t>հատվածների</a:t>
            </a:r>
            <a:r>
              <a:rPr lang="en-US" sz="1800" dirty="0">
                <a:latin typeface="GHEA Grapalat"/>
                <a:ea typeface="Calibri"/>
                <a:cs typeface="Times New Roman"/>
              </a:rPr>
              <a:t>՝ </a:t>
            </a:r>
            <a:r>
              <a:rPr lang="en-US" sz="1800" dirty="0" err="1">
                <a:latin typeface="GHEA Grapalat"/>
                <a:ea typeface="Calibri"/>
                <a:cs typeface="Times New Roman"/>
              </a:rPr>
              <a:t>շուրջ</a:t>
            </a:r>
            <a:r>
              <a:rPr lang="en-US" sz="1800" dirty="0">
                <a:latin typeface="GHEA Grapalat"/>
                <a:ea typeface="Calibri"/>
                <a:cs typeface="Times New Roman"/>
              </a:rPr>
              <a:t> 220.1 մ </a:t>
            </a:r>
            <a:r>
              <a:rPr lang="en-US" sz="1800" dirty="0" err="1">
                <a:latin typeface="GHEA Grapalat"/>
                <a:ea typeface="Calibri"/>
                <a:cs typeface="Times New Roman"/>
              </a:rPr>
              <a:t>երեսարկների</a:t>
            </a:r>
            <a:r>
              <a:rPr lang="en-US" sz="1800" dirty="0">
                <a:latin typeface="GHEA Grapalat"/>
                <a:ea typeface="Calibri"/>
                <a:cs typeface="Times New Roman"/>
              </a:rPr>
              <a:t> </a:t>
            </a:r>
            <a:r>
              <a:rPr lang="en-US" sz="1800" dirty="0" err="1">
                <a:latin typeface="GHEA Grapalat"/>
                <a:ea typeface="Calibri"/>
                <a:cs typeface="Times New Roman"/>
              </a:rPr>
              <a:t>վերակառուցման</a:t>
            </a:r>
            <a:r>
              <a:rPr lang="en-US" sz="1800" dirty="0">
                <a:latin typeface="GHEA Grapalat"/>
                <a:ea typeface="Calibri"/>
                <a:cs typeface="Times New Roman"/>
              </a:rPr>
              <a:t> աշխատանքների համար: </a:t>
            </a:r>
            <a:r>
              <a:rPr lang="en-US" sz="1800" dirty="0" err="1">
                <a:latin typeface="GHEA Grapalat"/>
                <a:ea typeface="Calibri"/>
                <a:cs typeface="Times New Roman"/>
              </a:rPr>
              <a:t>Միջոցառումը</a:t>
            </a:r>
            <a:r>
              <a:rPr lang="en-US" sz="1800" dirty="0">
                <a:latin typeface="GHEA Grapalat"/>
                <a:ea typeface="Calibri"/>
                <a:cs typeface="Times New Roman"/>
              </a:rPr>
              <a:t> </a:t>
            </a:r>
            <a:r>
              <a:rPr lang="en-US" sz="1800" dirty="0" err="1">
                <a:latin typeface="GHEA Grapalat"/>
                <a:ea typeface="Calibri"/>
                <a:cs typeface="Times New Roman"/>
              </a:rPr>
              <a:t>բխում</a:t>
            </a:r>
            <a:r>
              <a:rPr lang="en-US" sz="1800" dirty="0">
                <a:latin typeface="GHEA Grapalat"/>
                <a:ea typeface="Calibri"/>
                <a:cs typeface="Times New Roman"/>
              </a:rPr>
              <a:t> է նաև ՀՀ կառավարության 2021 թվականի </a:t>
            </a:r>
            <a:r>
              <a:rPr lang="en-US" sz="1800" dirty="0" err="1">
                <a:latin typeface="GHEA Grapalat"/>
                <a:ea typeface="Calibri"/>
                <a:cs typeface="Times New Roman"/>
              </a:rPr>
              <a:t>օգոստոսի</a:t>
            </a:r>
            <a:r>
              <a:rPr lang="en-US" sz="1800" dirty="0">
                <a:latin typeface="GHEA Grapalat"/>
                <a:ea typeface="Calibri"/>
                <a:cs typeface="Times New Roman"/>
              </a:rPr>
              <a:t> 18-ի «Հայաստանի </a:t>
            </a:r>
            <a:r>
              <a:rPr lang="en-US" sz="1800" dirty="0" err="1">
                <a:latin typeface="GHEA Grapalat"/>
                <a:ea typeface="Calibri"/>
                <a:cs typeface="Times New Roman"/>
              </a:rPr>
              <a:t>Հանրապետության</a:t>
            </a:r>
            <a:r>
              <a:rPr lang="en-US" sz="1800" dirty="0">
                <a:latin typeface="GHEA Grapalat"/>
                <a:ea typeface="Calibri"/>
                <a:cs typeface="Times New Roman"/>
              </a:rPr>
              <a:t> կառավարության </a:t>
            </a:r>
            <a:r>
              <a:rPr lang="en-US" sz="1800" dirty="0" err="1">
                <a:latin typeface="GHEA Grapalat"/>
                <a:ea typeface="Calibri"/>
                <a:cs typeface="Times New Roman"/>
              </a:rPr>
              <a:t>ծրագրի</a:t>
            </a:r>
            <a:r>
              <a:rPr lang="en-US" sz="1800" dirty="0">
                <a:latin typeface="GHEA Grapalat"/>
                <a:ea typeface="Calibri"/>
                <a:cs typeface="Times New Roman"/>
              </a:rPr>
              <a:t> մասին» N 1363-Ա </a:t>
            </a:r>
            <a:r>
              <a:rPr lang="en-US" sz="1800" dirty="0" err="1">
                <a:latin typeface="GHEA Grapalat"/>
                <a:ea typeface="Calibri"/>
                <a:cs typeface="Times New Roman"/>
              </a:rPr>
              <a:t>որոշմամբ</a:t>
            </a:r>
            <a:r>
              <a:rPr lang="en-US" sz="1800" dirty="0">
                <a:latin typeface="GHEA Grapalat"/>
                <a:ea typeface="Calibri"/>
                <a:cs typeface="Times New Roman"/>
              </a:rPr>
              <a:t> հաստատված Հավելվածի «3.3 </a:t>
            </a:r>
            <a:r>
              <a:rPr lang="en-US" sz="1800" dirty="0" err="1">
                <a:latin typeface="GHEA Grapalat"/>
                <a:ea typeface="Calibri"/>
                <a:cs typeface="Times New Roman"/>
              </a:rPr>
              <a:t>Ջրային</a:t>
            </a:r>
            <a:r>
              <a:rPr lang="en-US" sz="1800" dirty="0">
                <a:latin typeface="GHEA Grapalat"/>
                <a:ea typeface="Calibri"/>
                <a:cs typeface="Times New Roman"/>
              </a:rPr>
              <a:t> </a:t>
            </a:r>
            <a:r>
              <a:rPr lang="en-US" sz="1800" dirty="0" err="1">
                <a:latin typeface="GHEA Grapalat"/>
                <a:ea typeface="Calibri"/>
                <a:cs typeface="Times New Roman"/>
              </a:rPr>
              <a:t>տնտեսության</a:t>
            </a:r>
            <a:r>
              <a:rPr lang="en-US" sz="1800" dirty="0">
                <a:latin typeface="GHEA Grapalat"/>
                <a:ea typeface="Calibri"/>
                <a:cs typeface="Times New Roman"/>
              </a:rPr>
              <a:t>» </a:t>
            </a:r>
            <a:r>
              <a:rPr lang="en-US" sz="1800" dirty="0" err="1">
                <a:latin typeface="GHEA Grapalat"/>
                <a:ea typeface="Calibri"/>
                <a:cs typeface="Times New Roman"/>
              </a:rPr>
              <a:t>բաժնից</a:t>
            </a:r>
            <a:r>
              <a:rPr lang="en-US" sz="1800" dirty="0">
                <a:latin typeface="GHEA Grapalat"/>
                <a:ea typeface="Calibri"/>
                <a:cs typeface="Times New Roman"/>
              </a:rPr>
              <a:t>: Նախորդ </a:t>
            </a:r>
            <a:r>
              <a:rPr lang="en-US" sz="1800" dirty="0" err="1">
                <a:latin typeface="GHEA Grapalat"/>
                <a:ea typeface="Calibri"/>
                <a:cs typeface="Times New Roman"/>
              </a:rPr>
              <a:t>տարիներին</a:t>
            </a:r>
            <a:r>
              <a:rPr lang="en-US" sz="1800" dirty="0">
                <a:latin typeface="GHEA Grapalat"/>
                <a:ea typeface="Calibri"/>
                <a:cs typeface="Times New Roman"/>
              </a:rPr>
              <a:t> </a:t>
            </a:r>
            <a:r>
              <a:rPr lang="en-US" sz="1800" dirty="0" err="1">
                <a:latin typeface="GHEA Grapalat"/>
                <a:ea typeface="Calibri"/>
                <a:cs typeface="Times New Roman"/>
              </a:rPr>
              <a:t>փաստացի</a:t>
            </a:r>
            <a:r>
              <a:rPr lang="en-US" sz="1800" dirty="0">
                <a:latin typeface="GHEA Grapalat"/>
                <a:ea typeface="Calibri"/>
                <a:cs typeface="Times New Roman"/>
              </a:rPr>
              <a:t> </a:t>
            </a:r>
            <a:r>
              <a:rPr lang="en-US" sz="1800" dirty="0" err="1">
                <a:latin typeface="GHEA Grapalat"/>
                <a:ea typeface="Calibri"/>
                <a:cs typeface="Times New Roman"/>
              </a:rPr>
              <a:t>ծախսը</a:t>
            </a:r>
            <a:r>
              <a:rPr lang="en-US" sz="1800" dirty="0">
                <a:latin typeface="GHEA Grapalat"/>
                <a:ea typeface="Calibri"/>
                <a:cs typeface="Times New Roman"/>
              </a:rPr>
              <a:t> </a:t>
            </a:r>
            <a:r>
              <a:rPr lang="en-US" sz="1800" dirty="0" err="1">
                <a:latin typeface="GHEA Grapalat"/>
                <a:ea typeface="Calibri"/>
                <a:cs typeface="Times New Roman"/>
              </a:rPr>
              <a:t>կազմել</a:t>
            </a:r>
            <a:r>
              <a:rPr lang="en-US" sz="1800" dirty="0">
                <a:latin typeface="GHEA Grapalat"/>
                <a:ea typeface="Calibri"/>
                <a:cs typeface="Times New Roman"/>
              </a:rPr>
              <a:t> է 2019թ. 1,786.5 </a:t>
            </a:r>
            <a:r>
              <a:rPr lang="en-US" sz="1800" dirty="0" err="1">
                <a:latin typeface="GHEA Grapalat"/>
                <a:ea typeface="Calibri"/>
                <a:cs typeface="Times New Roman"/>
              </a:rPr>
              <a:t>մլն</a:t>
            </a:r>
            <a:r>
              <a:rPr lang="en-US" sz="1800" dirty="0">
                <a:latin typeface="GHEA Grapalat"/>
                <a:ea typeface="Calibri"/>
                <a:cs typeface="Times New Roman"/>
              </a:rPr>
              <a:t> </a:t>
            </a:r>
            <a:r>
              <a:rPr lang="en-US" sz="1800" dirty="0" err="1">
                <a:latin typeface="GHEA Grapalat"/>
                <a:ea typeface="Calibri"/>
                <a:cs typeface="Times New Roman"/>
              </a:rPr>
              <a:t>դրամ</a:t>
            </a:r>
            <a:r>
              <a:rPr lang="en-US" sz="1800" dirty="0">
                <a:latin typeface="GHEA Grapalat"/>
                <a:ea typeface="Calibri"/>
                <a:cs typeface="Times New Roman"/>
              </a:rPr>
              <a:t>, 2020թ.` 8.4 </a:t>
            </a:r>
            <a:r>
              <a:rPr lang="en-US" sz="1800" dirty="0" err="1">
                <a:latin typeface="GHEA Grapalat"/>
                <a:ea typeface="Calibri"/>
                <a:cs typeface="Times New Roman"/>
              </a:rPr>
              <a:t>մլն</a:t>
            </a:r>
            <a:r>
              <a:rPr lang="en-US" sz="1800" dirty="0">
                <a:latin typeface="GHEA Grapalat"/>
                <a:ea typeface="Calibri"/>
                <a:cs typeface="Times New Roman"/>
              </a:rPr>
              <a:t> </a:t>
            </a:r>
            <a:r>
              <a:rPr lang="en-US" sz="1800" dirty="0" err="1">
                <a:latin typeface="GHEA Grapalat"/>
                <a:ea typeface="Calibri"/>
                <a:cs typeface="Times New Roman"/>
              </a:rPr>
              <a:t>դրամ</a:t>
            </a:r>
            <a:r>
              <a:rPr lang="en-US" sz="1800" dirty="0">
                <a:latin typeface="GHEA Grapalat"/>
                <a:ea typeface="Calibri"/>
                <a:cs typeface="Times New Roman"/>
              </a:rPr>
              <a:t>:</a:t>
            </a:r>
            <a:endParaRPr lang="en-US" sz="1800" dirty="0">
              <a:latin typeface="Calibri"/>
              <a:ea typeface="Calibri"/>
              <a:cs typeface="Times New Roman"/>
            </a:endParaRPr>
          </a:p>
          <a:p>
            <a:endParaRPr lang="en-US" dirty="0"/>
          </a:p>
        </p:txBody>
      </p:sp>
      <p:sp>
        <p:nvSpPr>
          <p:cNvPr id="3" name="Номер слайда 2"/>
          <p:cNvSpPr>
            <a:spLocks noGrp="1"/>
          </p:cNvSpPr>
          <p:nvPr>
            <p:ph type="sldNum" sz="quarter" idx="12"/>
          </p:nvPr>
        </p:nvSpPr>
        <p:spPr/>
        <p:txBody>
          <a:bodyPr/>
          <a:lstStyle/>
          <a:p>
            <a:fld id="{B6F15528-21DE-4FAA-801E-634DDDAF4B2B}" type="slidenum">
              <a:rPr lang="en-US" smtClean="0"/>
              <a:pPr/>
              <a:t>17</a:t>
            </a:fld>
            <a:endParaRPr lang="en-US" dirty="0"/>
          </a:p>
        </p:txBody>
      </p:sp>
      <p:sp>
        <p:nvSpPr>
          <p:cNvPr id="4" name="Заголовок 3"/>
          <p:cNvSpPr>
            <a:spLocks noGrp="1"/>
          </p:cNvSpPr>
          <p:nvPr>
            <p:ph type="title"/>
          </p:nvPr>
        </p:nvSpPr>
        <p:spPr>
          <a:xfrm>
            <a:off x="457200" y="274638"/>
            <a:ext cx="8229600" cy="715962"/>
          </a:xfrm>
        </p:spPr>
        <p:txBody>
          <a:bodyPr>
            <a:normAutofit/>
          </a:bodyPr>
          <a:lstStyle/>
          <a:p>
            <a:r>
              <a:rPr lang="hy-AM" sz="1600" dirty="0">
                <a:effectLst/>
                <a:latin typeface="GHEA Grapalat" pitchFamily="50" charset="0"/>
              </a:rPr>
              <a:t>1017 Որոտան-Արփա-Սևան թունելի ջրային համակարգի </a:t>
            </a:r>
            <a:r>
              <a:rPr lang="hy-AM" sz="1600" dirty="0" smtClean="0">
                <a:effectLst/>
                <a:latin typeface="GHEA Grapalat" pitchFamily="50" charset="0"/>
              </a:rPr>
              <a:t>կառավարում</a:t>
            </a:r>
            <a:endParaRPr lang="en-US" sz="1600" dirty="0">
              <a:latin typeface="GHEA Grapalat" pitchFamily="50" charset="0"/>
            </a:endParaRPr>
          </a:p>
        </p:txBody>
      </p:sp>
    </p:spTree>
    <p:extLst>
      <p:ext uri="{BB962C8B-B14F-4D97-AF65-F5344CB8AC3E}">
        <p14:creationId xmlns:p14="http://schemas.microsoft.com/office/powerpoint/2010/main" val="1379025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5983" y="609600"/>
            <a:ext cx="8564239" cy="5969881"/>
          </a:xfrm>
        </p:spPr>
        <p:txBody>
          <a:bodyPr>
            <a:normAutofit fontScale="25000" lnSpcReduction="20000"/>
          </a:bodyPr>
          <a:lstStyle/>
          <a:p>
            <a:pPr marL="0" indent="0" hangingPunct="0">
              <a:lnSpc>
                <a:spcPct val="170000"/>
              </a:lnSpc>
              <a:buNone/>
            </a:pPr>
            <a:r>
              <a:rPr lang="en-US" sz="5600" b="1" dirty="0" smtClean="0">
                <a:latin typeface="GHEA Grapalat" pitchFamily="50" charset="0"/>
                <a:ea typeface="+mj-ea"/>
                <a:cs typeface="Arial" panose="020B0604020202020204" pitchFamily="34" charset="0"/>
              </a:rPr>
              <a:t>ՆՊԱՏԱԿԸ. </a:t>
            </a:r>
            <a:r>
              <a:rPr lang="hy-AM" sz="5600" dirty="0" smtClean="0">
                <a:latin typeface="GHEA Grapalat" pitchFamily="50" charset="0"/>
                <a:cs typeface="Arial" panose="020B0604020202020204" pitchFamily="34" charset="0"/>
              </a:rPr>
              <a:t>Սոցիալական </a:t>
            </a:r>
            <a:r>
              <a:rPr lang="hy-AM" sz="5600" dirty="0">
                <a:latin typeface="GHEA Grapalat" pitchFamily="50" charset="0"/>
                <a:cs typeface="Arial" panose="020B0604020202020204" pitchFamily="34" charset="0"/>
              </a:rPr>
              <a:t>ներդրումների և տեղական զարգացման </a:t>
            </a:r>
            <a:r>
              <a:rPr lang="pt-BR" sz="5600" dirty="0">
                <a:latin typeface="GHEA Grapalat" pitchFamily="50" charset="0"/>
                <a:cs typeface="Arial" panose="020B0604020202020204" pitchFamily="34" charset="0"/>
              </a:rPr>
              <a:t>(</a:t>
            </a:r>
            <a:r>
              <a:rPr lang="hy-AM" sz="5600" dirty="0">
                <a:latin typeface="GHEA Grapalat" pitchFamily="50" charset="0"/>
                <a:cs typeface="Arial" panose="020B0604020202020204" pitchFamily="34" charset="0"/>
              </a:rPr>
              <a:t>ՍՆՏԶ</a:t>
            </a:r>
            <a:r>
              <a:rPr lang="pt-BR" sz="5600" dirty="0">
                <a:latin typeface="GHEA Grapalat" pitchFamily="50" charset="0"/>
                <a:cs typeface="Arial" panose="020B0604020202020204" pitchFamily="34" charset="0"/>
              </a:rPr>
              <a:t>) </a:t>
            </a:r>
            <a:r>
              <a:rPr lang="hy-AM" sz="5600" dirty="0" smtClean="0">
                <a:latin typeface="GHEA Grapalat" pitchFamily="50" charset="0"/>
                <a:cs typeface="Arial" panose="020B0604020202020204" pitchFamily="34" charset="0"/>
              </a:rPr>
              <a:t>Ծրագրի </a:t>
            </a:r>
            <a:r>
              <a:rPr lang="hy-AM" sz="5600" dirty="0">
                <a:latin typeface="GHEA Grapalat" pitchFamily="50" charset="0"/>
                <a:cs typeface="Arial" panose="020B0604020202020204" pitchFamily="34" charset="0"/>
              </a:rPr>
              <a:t>նպատակը համայնքային և միջհամայնքային ենթակառուցվածքների որակի և հասանելության բարելավումն է</a:t>
            </a:r>
            <a:r>
              <a:rPr lang="hy-AM" sz="5600" dirty="0" smtClean="0">
                <a:latin typeface="GHEA Grapalat" pitchFamily="50" charset="0"/>
                <a:cs typeface="Arial" panose="020B0604020202020204" pitchFamily="34" charset="0"/>
              </a:rPr>
              <a:t>:</a:t>
            </a:r>
            <a:endParaRPr lang="en-US" sz="5600" dirty="0">
              <a:latin typeface="GHEA Grapalat" pitchFamily="50" charset="0"/>
              <a:cs typeface="Arial" panose="020B0604020202020204" pitchFamily="34" charset="0"/>
            </a:endParaRPr>
          </a:p>
          <a:p>
            <a:pPr marL="0" indent="0" hangingPunct="0">
              <a:lnSpc>
                <a:spcPct val="170000"/>
              </a:lnSpc>
              <a:spcBef>
                <a:spcPts val="0"/>
              </a:spcBef>
              <a:buNone/>
            </a:pPr>
            <a:r>
              <a:rPr lang="en-US" sz="5600" dirty="0" err="1" smtClean="0">
                <a:latin typeface="GHEA Grapalat" pitchFamily="50" charset="0"/>
                <a:cs typeface="Arial" panose="020B0604020202020204" pitchFamily="34" charset="0"/>
              </a:rPr>
              <a:t>Ծրագիրն</a:t>
            </a:r>
            <a:r>
              <a:rPr lang="en-US" sz="5600" dirty="0" smtClean="0">
                <a:latin typeface="GHEA Grapalat" pitchFamily="50" charset="0"/>
                <a:cs typeface="Arial" panose="020B0604020202020204" pitchFamily="34" charset="0"/>
              </a:rPr>
              <a:t> </a:t>
            </a:r>
            <a:r>
              <a:rPr lang="en-US" sz="5600" dirty="0" err="1">
                <a:latin typeface="GHEA Grapalat" pitchFamily="50" charset="0"/>
                <a:cs typeface="Arial" panose="020B0604020202020204" pitchFamily="34" charset="0"/>
              </a:rPr>
              <a:t>ունի</a:t>
            </a:r>
            <a:r>
              <a:rPr lang="en-US" sz="5600" dirty="0">
                <a:latin typeface="GHEA Grapalat" pitchFamily="50" charset="0"/>
                <a:cs typeface="Arial" panose="020B0604020202020204" pitchFamily="34" charset="0"/>
              </a:rPr>
              <a:t> 3 </a:t>
            </a:r>
            <a:r>
              <a:rPr lang="en-US" sz="5600" dirty="0" err="1">
                <a:latin typeface="GHEA Grapalat" pitchFamily="50" charset="0"/>
                <a:cs typeface="Arial" panose="020B0604020202020204" pitchFamily="34" charset="0"/>
              </a:rPr>
              <a:t>բաղադրիչ</a:t>
            </a:r>
            <a:r>
              <a:rPr lang="en-US" sz="5600" dirty="0">
                <a:latin typeface="GHEA Grapalat" pitchFamily="50" charset="0"/>
                <a:cs typeface="Arial" panose="020B0604020202020204" pitchFamily="34" charset="0"/>
              </a:rPr>
              <a:t>.</a:t>
            </a:r>
          </a:p>
          <a:p>
            <a:pPr hangingPunct="0">
              <a:lnSpc>
                <a:spcPct val="170000"/>
              </a:lnSpc>
              <a:spcBef>
                <a:spcPts val="0"/>
              </a:spcBef>
            </a:pPr>
            <a:r>
              <a:rPr lang="en-US" sz="5600" dirty="0" err="1">
                <a:latin typeface="GHEA Grapalat" pitchFamily="50" charset="0"/>
                <a:cs typeface="Arial" panose="020B0604020202020204" pitchFamily="34" charset="0"/>
              </a:rPr>
              <a:t>Բաղադրիչ</a:t>
            </a:r>
            <a:r>
              <a:rPr lang="en-US" sz="5600" dirty="0">
                <a:latin typeface="GHEA Grapalat" pitchFamily="50" charset="0"/>
                <a:cs typeface="Arial" panose="020B0604020202020204" pitchFamily="34" charset="0"/>
              </a:rPr>
              <a:t> 1</a:t>
            </a:r>
            <a:r>
              <a:rPr lang="hy-AM" sz="5600" dirty="0">
                <a:latin typeface="GHEA Grapalat" pitchFamily="50" charset="0"/>
                <a:cs typeface="Arial" panose="020B0604020202020204" pitchFamily="34" charset="0"/>
              </a:rPr>
              <a:t>. Տեղական մակարդակով սոցիալ-տնտեսական զարգացմանն ու կարողությունների ստեղծմանն օժանդակություն</a:t>
            </a:r>
            <a:endParaRPr lang="en-US" sz="5600" dirty="0">
              <a:latin typeface="GHEA Grapalat" pitchFamily="50" charset="0"/>
              <a:cs typeface="Arial" panose="020B0604020202020204" pitchFamily="34" charset="0"/>
            </a:endParaRPr>
          </a:p>
          <a:p>
            <a:pPr hangingPunct="0">
              <a:lnSpc>
                <a:spcPct val="170000"/>
              </a:lnSpc>
              <a:spcBef>
                <a:spcPts val="0"/>
              </a:spcBef>
            </a:pPr>
            <a:r>
              <a:rPr lang="en-US" sz="5600" dirty="0" err="1">
                <a:latin typeface="GHEA Grapalat" pitchFamily="50" charset="0"/>
                <a:cs typeface="Arial" panose="020B0604020202020204" pitchFamily="34" charset="0"/>
              </a:rPr>
              <a:t>Բաղադրիչ</a:t>
            </a:r>
            <a:r>
              <a:rPr lang="en-US" sz="5600" dirty="0">
                <a:latin typeface="GHEA Grapalat" pitchFamily="50" charset="0"/>
                <a:cs typeface="Arial" panose="020B0604020202020204" pitchFamily="34" charset="0"/>
              </a:rPr>
              <a:t> 2</a:t>
            </a:r>
            <a:r>
              <a:rPr lang="hy-AM" sz="5600" dirty="0" smtClean="0">
                <a:latin typeface="GHEA Grapalat" pitchFamily="50" charset="0"/>
                <a:cs typeface="Arial" panose="020B0604020202020204" pitchFamily="34" charset="0"/>
              </a:rPr>
              <a:t>. Միջհամայնքային </a:t>
            </a:r>
            <a:r>
              <a:rPr lang="hy-AM" sz="5600" dirty="0">
                <a:latin typeface="GHEA Grapalat" pitchFamily="50" charset="0"/>
                <a:cs typeface="Arial" panose="020B0604020202020204" pitchFamily="34" charset="0"/>
              </a:rPr>
              <a:t>սոցիալ-տնտեսական զարգացման նախաձեռնություններին օժանդակություն</a:t>
            </a:r>
            <a:endParaRPr lang="en-US" sz="5600" dirty="0">
              <a:latin typeface="GHEA Grapalat" pitchFamily="50" charset="0"/>
              <a:cs typeface="Arial" panose="020B0604020202020204" pitchFamily="34" charset="0"/>
            </a:endParaRPr>
          </a:p>
          <a:p>
            <a:pPr hangingPunct="0">
              <a:lnSpc>
                <a:spcPct val="170000"/>
              </a:lnSpc>
              <a:spcBef>
                <a:spcPts val="0"/>
              </a:spcBef>
            </a:pPr>
            <a:r>
              <a:rPr lang="en-US" sz="5600" dirty="0" err="1">
                <a:latin typeface="GHEA Grapalat" pitchFamily="50" charset="0"/>
                <a:cs typeface="Arial" panose="020B0604020202020204" pitchFamily="34" charset="0"/>
              </a:rPr>
              <a:t>Բաղադրիչ</a:t>
            </a:r>
            <a:r>
              <a:rPr lang="en-US" sz="5600" dirty="0">
                <a:latin typeface="GHEA Grapalat" pitchFamily="50" charset="0"/>
                <a:cs typeface="Arial" panose="020B0604020202020204" pitchFamily="34" charset="0"/>
              </a:rPr>
              <a:t> 3</a:t>
            </a:r>
            <a:r>
              <a:rPr lang="hy-AM" sz="5600" dirty="0">
                <a:latin typeface="GHEA Grapalat" pitchFamily="50" charset="0"/>
                <a:cs typeface="Arial" panose="020B0604020202020204" pitchFamily="34" charset="0"/>
              </a:rPr>
              <a:t>. Ինստիտուցիոնալ հզորացում և ծրագրի կառավարում</a:t>
            </a:r>
            <a:endParaRPr lang="en-US" sz="5600" dirty="0">
              <a:latin typeface="GHEA Grapalat" pitchFamily="50" charset="0"/>
              <a:cs typeface="Arial" panose="020B0604020202020204" pitchFamily="34" charset="0"/>
            </a:endParaRPr>
          </a:p>
          <a:p>
            <a:pPr marL="0" indent="0">
              <a:lnSpc>
                <a:spcPct val="120000"/>
              </a:lnSpc>
              <a:buNone/>
            </a:pPr>
            <a:r>
              <a:rPr lang="hy-AM" sz="5600" dirty="0" smtClean="0">
                <a:latin typeface="GHEA Grapalat" pitchFamily="50" charset="0"/>
                <a:cs typeface="Arial" panose="020B0604020202020204" pitchFamily="34" charset="0"/>
              </a:rPr>
              <a:t> ՍՆՏԶ ծրագիրը </a:t>
            </a:r>
            <a:r>
              <a:rPr lang="hy-AM" sz="5600" dirty="0">
                <a:latin typeface="GHEA Grapalat" pitchFamily="50" charset="0"/>
                <a:cs typeface="Arial" panose="020B0604020202020204" pitchFamily="34" charset="0"/>
              </a:rPr>
              <a:t>սկսվել է </a:t>
            </a:r>
            <a:r>
              <a:rPr lang="hy-AM" sz="5600" dirty="0" smtClean="0">
                <a:latin typeface="GHEA Grapalat" pitchFamily="50" charset="0"/>
                <a:cs typeface="Arial" panose="020B0604020202020204" pitchFamily="34" charset="0"/>
              </a:rPr>
              <a:t>2015թ</a:t>
            </a:r>
            <a:r>
              <a:rPr lang="en-US" sz="5600" dirty="0" smtClean="0">
                <a:latin typeface="GHEA Grapalat" pitchFamily="50" charset="0"/>
                <a:cs typeface="Arial" panose="020B0604020202020204" pitchFamily="34" charset="0"/>
              </a:rPr>
              <a:t>.</a:t>
            </a:r>
            <a:r>
              <a:rPr lang="hy-AM" sz="5600" dirty="0" smtClean="0">
                <a:latin typeface="GHEA Grapalat" pitchFamily="50" charset="0"/>
                <a:cs typeface="Arial" panose="020B0604020202020204" pitchFamily="34" charset="0"/>
              </a:rPr>
              <a:t> </a:t>
            </a:r>
            <a:r>
              <a:rPr lang="hy-AM" sz="5600" dirty="0">
                <a:latin typeface="GHEA Grapalat" pitchFamily="50" charset="0"/>
                <a:cs typeface="Arial" panose="020B0604020202020204" pitchFamily="34" charset="0"/>
              </a:rPr>
              <a:t>և կշարունակվի մինչև 2023 </a:t>
            </a:r>
            <a:r>
              <a:rPr lang="hy-AM" sz="5600" dirty="0" smtClean="0">
                <a:latin typeface="GHEA Grapalat" pitchFamily="50" charset="0"/>
                <a:cs typeface="Arial" panose="020B0604020202020204" pitchFamily="34" charset="0"/>
              </a:rPr>
              <a:t>թ</a:t>
            </a:r>
            <a:r>
              <a:rPr lang="en-US" sz="5600" dirty="0" smtClean="0">
                <a:latin typeface="GHEA Grapalat" pitchFamily="50" charset="0"/>
                <a:cs typeface="Arial" panose="020B0604020202020204" pitchFamily="34" charset="0"/>
              </a:rPr>
              <a:t>.</a:t>
            </a:r>
            <a:r>
              <a:rPr lang="hy-AM" sz="5600" dirty="0" smtClean="0">
                <a:latin typeface="GHEA Grapalat" pitchFamily="50" charset="0"/>
                <a:cs typeface="Arial" panose="020B0604020202020204" pitchFamily="34" charset="0"/>
              </a:rPr>
              <a:t> </a:t>
            </a:r>
            <a:r>
              <a:rPr lang="hy-AM" sz="5600" dirty="0">
                <a:latin typeface="GHEA Grapalat" pitchFamily="50" charset="0"/>
                <a:cs typeface="Arial" panose="020B0604020202020204" pitchFamily="34" charset="0"/>
              </a:rPr>
              <a:t>հունիսը</a:t>
            </a:r>
            <a:r>
              <a:rPr lang="pt-BR" sz="5600" dirty="0">
                <a:latin typeface="GHEA Grapalat" pitchFamily="50" charset="0"/>
                <a:cs typeface="Arial" panose="020B0604020202020204" pitchFamily="34" charset="0"/>
              </a:rPr>
              <a:t>: </a:t>
            </a:r>
            <a:r>
              <a:rPr lang="hy-AM" sz="5600" dirty="0">
                <a:latin typeface="GHEA Grapalat" pitchFamily="50" charset="0"/>
                <a:cs typeface="Arial" panose="020B0604020202020204" pitchFamily="34" charset="0"/>
              </a:rPr>
              <a:t>Այն իրականացվում է երկու վարկային և մեկ դրամաշնորհային համաձայնագրերի </a:t>
            </a:r>
            <a:r>
              <a:rPr lang="hy-AM" sz="5600" dirty="0" smtClean="0">
                <a:latin typeface="GHEA Grapalat" pitchFamily="50" charset="0"/>
                <a:cs typeface="Arial" panose="020B0604020202020204" pitchFamily="34" charset="0"/>
              </a:rPr>
              <a:t>շրջանակներում</a:t>
            </a:r>
            <a:r>
              <a:rPr lang="en-US" sz="5600" dirty="0" smtClean="0">
                <a:latin typeface="GHEA Grapalat" pitchFamily="50" charset="0"/>
                <a:cs typeface="Arial" panose="020B0604020202020204" pitchFamily="34" charset="0"/>
              </a:rPr>
              <a:t>.</a:t>
            </a:r>
          </a:p>
          <a:p>
            <a:pPr>
              <a:lnSpc>
                <a:spcPct val="120000"/>
              </a:lnSpc>
              <a:buFont typeface="Wingdings" panose="05000000000000000000" pitchFamily="2" charset="2"/>
              <a:buChar char="§"/>
            </a:pPr>
            <a:r>
              <a:rPr lang="en-US" sz="5600" dirty="0" smtClean="0">
                <a:latin typeface="GHEA Grapalat" pitchFamily="50" charset="0"/>
                <a:cs typeface="Arial" panose="020B0604020202020204" pitchFamily="34" charset="0"/>
              </a:rPr>
              <a:t>ՀՀ </a:t>
            </a:r>
            <a:r>
              <a:rPr lang="hy-AM" sz="5600" dirty="0" smtClean="0">
                <a:latin typeface="GHEA Grapalat" pitchFamily="50" charset="0"/>
                <a:cs typeface="Arial" panose="020B0604020202020204" pitchFamily="34" charset="0"/>
              </a:rPr>
              <a:t>և </a:t>
            </a:r>
            <a:r>
              <a:rPr lang="en-US" sz="5600" dirty="0" smtClean="0">
                <a:latin typeface="GHEA Grapalat" pitchFamily="50" charset="0"/>
                <a:cs typeface="Arial" panose="020B0604020202020204" pitchFamily="34" charset="0"/>
              </a:rPr>
              <a:t>ՀԲ </a:t>
            </a:r>
            <a:r>
              <a:rPr lang="hy-AM" sz="5600" dirty="0" smtClean="0">
                <a:latin typeface="GHEA Grapalat" pitchFamily="50" charset="0"/>
                <a:cs typeface="Arial" panose="020B0604020202020204" pitchFamily="34" charset="0"/>
              </a:rPr>
              <a:t>միջև </a:t>
            </a:r>
            <a:r>
              <a:rPr lang="hy-AM" sz="5600" dirty="0">
                <a:latin typeface="GHEA Grapalat" pitchFamily="50" charset="0"/>
                <a:cs typeface="Arial" panose="020B0604020202020204" pitchFamily="34" charset="0"/>
              </a:rPr>
              <a:t>2015թ ապրիլի 8-ին կնքված </a:t>
            </a:r>
            <a:r>
              <a:rPr lang="pt-BR" sz="5600" dirty="0">
                <a:latin typeface="GHEA Grapalat" pitchFamily="50" charset="0"/>
                <a:cs typeface="Arial" panose="020B0604020202020204" pitchFamily="34" charset="0"/>
              </a:rPr>
              <a:t>No IBRD 8483-AM </a:t>
            </a:r>
            <a:r>
              <a:rPr lang="hy-AM" sz="5600" dirty="0">
                <a:latin typeface="GHEA Grapalat" pitchFamily="50" charset="0"/>
                <a:cs typeface="Arial" panose="020B0604020202020204" pitchFamily="34" charset="0"/>
              </a:rPr>
              <a:t>վարկային համաձայնագիր, որի ավարտը նախատեսված է 2021 </a:t>
            </a:r>
            <a:r>
              <a:rPr lang="hy-AM" sz="5600" dirty="0" smtClean="0">
                <a:latin typeface="GHEA Grapalat" pitchFamily="50" charset="0"/>
                <a:cs typeface="Arial" panose="020B0604020202020204" pitchFamily="34" charset="0"/>
              </a:rPr>
              <a:t>թ</a:t>
            </a:r>
            <a:r>
              <a:rPr lang="en-US" sz="5600" dirty="0" smtClean="0">
                <a:latin typeface="GHEA Grapalat" pitchFamily="50" charset="0"/>
                <a:cs typeface="Arial" panose="020B0604020202020204" pitchFamily="34" charset="0"/>
              </a:rPr>
              <a:t>.</a:t>
            </a:r>
            <a:r>
              <a:rPr lang="hy-AM" sz="5600" dirty="0" smtClean="0">
                <a:latin typeface="GHEA Grapalat" pitchFamily="50" charset="0"/>
                <a:cs typeface="Arial" panose="020B0604020202020204" pitchFamily="34" charset="0"/>
              </a:rPr>
              <a:t> դեկտեմբերին</a:t>
            </a:r>
            <a:r>
              <a:rPr lang="en-US" sz="5600" dirty="0" smtClean="0">
                <a:latin typeface="GHEA Grapalat" pitchFamily="50" charset="0"/>
                <a:cs typeface="Arial" panose="020B0604020202020204" pitchFamily="34" charset="0"/>
              </a:rPr>
              <a:t>.</a:t>
            </a:r>
          </a:p>
          <a:p>
            <a:pPr>
              <a:lnSpc>
                <a:spcPct val="120000"/>
              </a:lnSpc>
              <a:buFont typeface="Wingdings" panose="05000000000000000000" pitchFamily="2" charset="2"/>
              <a:buChar char="§"/>
            </a:pPr>
            <a:r>
              <a:rPr lang="en-US" sz="5600" dirty="0">
                <a:latin typeface="GHEA Grapalat" pitchFamily="50" charset="0"/>
                <a:cs typeface="Arial" panose="020B0604020202020204" pitchFamily="34" charset="0"/>
              </a:rPr>
              <a:t>ՀՀ </a:t>
            </a:r>
            <a:r>
              <a:rPr lang="hy-AM" sz="5600" dirty="0">
                <a:latin typeface="GHEA Grapalat" pitchFamily="50" charset="0"/>
                <a:cs typeface="Arial" panose="020B0604020202020204" pitchFamily="34" charset="0"/>
              </a:rPr>
              <a:t>և </a:t>
            </a:r>
            <a:r>
              <a:rPr lang="en-US" sz="5600" dirty="0">
                <a:latin typeface="GHEA Grapalat" pitchFamily="50" charset="0"/>
                <a:cs typeface="Arial" panose="020B0604020202020204" pitchFamily="34" charset="0"/>
              </a:rPr>
              <a:t>ՀԲ </a:t>
            </a:r>
            <a:r>
              <a:rPr lang="hy-AM" sz="5600" dirty="0">
                <a:latin typeface="GHEA Grapalat" pitchFamily="50" charset="0"/>
                <a:cs typeface="Arial" panose="020B0604020202020204" pitchFamily="34" charset="0"/>
              </a:rPr>
              <a:t>միջև </a:t>
            </a:r>
            <a:r>
              <a:rPr lang="hy-AM" sz="5600" dirty="0" smtClean="0">
                <a:latin typeface="GHEA Grapalat" pitchFamily="50" charset="0"/>
                <a:cs typeface="Arial" panose="020B0604020202020204" pitchFamily="34" charset="0"/>
              </a:rPr>
              <a:t>2020թ </a:t>
            </a:r>
            <a:r>
              <a:rPr lang="hy-AM" sz="5600" dirty="0">
                <a:latin typeface="GHEA Grapalat" pitchFamily="50" charset="0"/>
                <a:cs typeface="Arial" panose="020B0604020202020204" pitchFamily="34" charset="0"/>
              </a:rPr>
              <a:t>ապրիլի 21-ին կնքված </a:t>
            </a:r>
            <a:r>
              <a:rPr lang="pt-BR" sz="5600" dirty="0">
                <a:latin typeface="GHEA Grapalat" pitchFamily="50" charset="0"/>
                <a:cs typeface="Arial" panose="020B0604020202020204" pitchFamily="34" charset="0"/>
              </a:rPr>
              <a:t>No IBRD </a:t>
            </a:r>
            <a:r>
              <a:rPr lang="hy-AM" sz="5600" dirty="0">
                <a:latin typeface="GHEA Grapalat" pitchFamily="50" charset="0"/>
                <a:cs typeface="Arial" panose="020B0604020202020204" pitchFamily="34" charset="0"/>
              </a:rPr>
              <a:t>9060</a:t>
            </a:r>
            <a:r>
              <a:rPr lang="pt-BR" sz="5600" dirty="0">
                <a:latin typeface="GHEA Grapalat" pitchFamily="50" charset="0"/>
                <a:cs typeface="Arial" panose="020B0604020202020204" pitchFamily="34" charset="0"/>
              </a:rPr>
              <a:t>-AM </a:t>
            </a:r>
            <a:r>
              <a:rPr lang="hy-AM" sz="5600" dirty="0">
                <a:latin typeface="GHEA Grapalat" pitchFamily="50" charset="0"/>
                <a:cs typeface="Arial" panose="020B0604020202020204" pitchFamily="34" charset="0"/>
              </a:rPr>
              <a:t>վարկային համաձայնագիր (Լրացուցիչ ֆինանսավորում), որի ավարտը նախատեսված է 2023 թ</a:t>
            </a:r>
            <a:r>
              <a:rPr lang="en-US" sz="5600" dirty="0">
                <a:latin typeface="GHEA Grapalat" pitchFamily="50" charset="0"/>
                <a:cs typeface="Arial" panose="020B0604020202020204" pitchFamily="34" charset="0"/>
              </a:rPr>
              <a:t>.</a:t>
            </a:r>
            <a:r>
              <a:rPr lang="hy-AM" sz="5600" dirty="0">
                <a:latin typeface="GHEA Grapalat" pitchFamily="50" charset="0"/>
                <a:cs typeface="Arial" panose="020B0604020202020204" pitchFamily="34" charset="0"/>
              </a:rPr>
              <a:t> հունիսին</a:t>
            </a:r>
            <a:r>
              <a:rPr lang="en-US" sz="5600" dirty="0">
                <a:latin typeface="GHEA Grapalat" pitchFamily="50" charset="0"/>
                <a:cs typeface="Arial" panose="020B0604020202020204" pitchFamily="34" charset="0"/>
              </a:rPr>
              <a:t>.</a:t>
            </a:r>
          </a:p>
          <a:p>
            <a:pPr>
              <a:lnSpc>
                <a:spcPct val="120000"/>
              </a:lnSpc>
              <a:buFont typeface="Wingdings" panose="05000000000000000000" pitchFamily="2" charset="2"/>
              <a:buChar char="§"/>
            </a:pPr>
            <a:r>
              <a:rPr lang="en-US" sz="5600" dirty="0">
                <a:latin typeface="GHEA Grapalat" pitchFamily="50" charset="0"/>
                <a:cs typeface="Arial" panose="020B0604020202020204" pitchFamily="34" charset="0"/>
              </a:rPr>
              <a:t>ՀՀ-ի </a:t>
            </a:r>
            <a:r>
              <a:rPr lang="hy-AM" sz="5600" dirty="0">
                <a:latin typeface="GHEA Grapalat" pitchFamily="50" charset="0"/>
                <a:cs typeface="Arial" panose="020B0604020202020204" pitchFamily="34" charset="0"/>
              </a:rPr>
              <a:t>և ԱՄՆ Մ</a:t>
            </a:r>
            <a:r>
              <a:rPr lang="en-US" sz="5600" dirty="0">
                <a:latin typeface="GHEA Grapalat" pitchFamily="50" charset="0"/>
                <a:cs typeface="Arial" panose="020B0604020202020204" pitchFamily="34" charset="0"/>
              </a:rPr>
              <a:t>ԶԳ-ի </a:t>
            </a:r>
            <a:r>
              <a:rPr lang="hy-AM" sz="5600" dirty="0">
                <a:latin typeface="GHEA Grapalat" pitchFamily="50" charset="0"/>
                <a:cs typeface="Arial" panose="020B0604020202020204" pitchFamily="34" charset="0"/>
              </a:rPr>
              <a:t>միջև 2015թ օգոստոսի 10-ին կնքված No 111-IL-15-0003 դրամաշնորհի Իրականացման նամակ, որի ավարտը նախատեսված է 2022 թ</a:t>
            </a:r>
            <a:r>
              <a:rPr lang="en-US" sz="5600" dirty="0">
                <a:latin typeface="GHEA Grapalat" pitchFamily="50" charset="0"/>
                <a:cs typeface="Arial" panose="020B0604020202020204" pitchFamily="34" charset="0"/>
              </a:rPr>
              <a:t>.</a:t>
            </a:r>
            <a:r>
              <a:rPr lang="hy-AM" sz="5600" dirty="0">
                <a:latin typeface="GHEA Grapalat" pitchFamily="50" charset="0"/>
                <a:cs typeface="Arial" panose="020B0604020202020204" pitchFamily="34" charset="0"/>
              </a:rPr>
              <a:t> հունիսին</a:t>
            </a:r>
            <a:r>
              <a:rPr lang="en-US" sz="5600" dirty="0">
                <a:latin typeface="GHEA Grapalat" pitchFamily="50" charset="0"/>
                <a:cs typeface="Arial" panose="020B0604020202020204" pitchFamily="34" charset="0"/>
              </a:rPr>
              <a:t>:</a:t>
            </a: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t>18</a:t>
            </a:fld>
            <a:endParaRPr lang="en-US"/>
          </a:p>
        </p:txBody>
      </p:sp>
      <p:sp>
        <p:nvSpPr>
          <p:cNvPr id="2" name="Заголовок 1"/>
          <p:cNvSpPr>
            <a:spLocks noGrp="1"/>
          </p:cNvSpPr>
          <p:nvPr>
            <p:ph type="title"/>
          </p:nvPr>
        </p:nvSpPr>
        <p:spPr>
          <a:xfrm>
            <a:off x="76200" y="0"/>
            <a:ext cx="8728841" cy="533400"/>
          </a:xfrm>
        </p:spPr>
        <p:txBody>
          <a:bodyPr>
            <a:noAutofit/>
          </a:bodyPr>
          <a:lstStyle/>
          <a:p>
            <a:pPr algn="ctr"/>
            <a:r>
              <a:rPr lang="hy-AM" sz="1400" b="1" dirty="0" smtClean="0">
                <a:solidFill>
                  <a:schemeClr val="tx1"/>
                </a:solidFill>
                <a:latin typeface="Arial" panose="020B0604020202020204" pitchFamily="34" charset="0"/>
                <a:cs typeface="Arial" panose="020B0604020202020204" pitchFamily="34" charset="0"/>
              </a:rPr>
              <a:t>ՍՈՑԻԱԼԱԿԱՆ ՆԵՐԴՐՈՒՄՆԵՐԻ և ՏԵՂԱԿԱՆ ԶԱՐԳԱՑՄԱՆ ԾՐԱԳԻՐ </a:t>
            </a:r>
            <a:r>
              <a:rPr lang="en-US" sz="1400" b="1" dirty="0" smtClean="0">
                <a:solidFill>
                  <a:schemeClr val="tx1"/>
                </a:solidFill>
                <a:latin typeface="Arial" panose="020B0604020202020204" pitchFamily="34" charset="0"/>
                <a:cs typeface="Arial" panose="020B0604020202020204" pitchFamily="34" charset="0"/>
              </a:rPr>
              <a:t>(</a:t>
            </a:r>
            <a:r>
              <a:rPr lang="ru-RU" sz="1400" b="1" dirty="0">
                <a:solidFill>
                  <a:schemeClr val="tx1"/>
                </a:solidFill>
                <a:latin typeface="Arial" panose="020B0604020202020204" pitchFamily="34" charset="0"/>
                <a:cs typeface="Arial" panose="020B0604020202020204" pitchFamily="34" charset="0"/>
              </a:rPr>
              <a:t>1019</a:t>
            </a:r>
            <a:r>
              <a:rPr lang="en-US" sz="1400" b="1" dirty="0" smtClean="0">
                <a:solidFill>
                  <a:schemeClr val="tx1"/>
                </a:solidFill>
                <a:latin typeface="Arial" panose="020B0604020202020204" pitchFamily="34" charset="0"/>
                <a:cs typeface="Arial" panose="020B0604020202020204" pitchFamily="34" charset="0"/>
              </a:rPr>
              <a:t>)</a:t>
            </a:r>
            <a:endParaRPr lang="en-US" sz="14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1165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97071" y="995490"/>
            <a:ext cx="8600090" cy="5468373"/>
          </a:xfrm>
        </p:spPr>
        <p:txBody>
          <a:bodyPr>
            <a:noAutofit/>
          </a:bodyPr>
          <a:lstStyle/>
          <a:p>
            <a:pPr marL="0" lvl="0" indent="0">
              <a:lnSpc>
                <a:spcPct val="150000"/>
              </a:lnSpc>
              <a:spcBef>
                <a:spcPts val="300"/>
              </a:spcBef>
              <a:buNone/>
            </a:pPr>
            <a:r>
              <a:rPr lang="hy-AM" sz="1300" b="1" dirty="0">
                <a:latin typeface="GHEA Grapalat" pitchFamily="50" charset="0"/>
                <a:cs typeface="Arial" panose="020B0604020202020204" pitchFamily="34" charset="0"/>
              </a:rPr>
              <a:t>Համաշխարհային բանկի աջակցությամբ </a:t>
            </a:r>
            <a:r>
              <a:rPr lang="hy-AM" sz="1300" b="1" dirty="0" smtClean="0">
                <a:latin typeface="GHEA Grapalat" pitchFamily="50" charset="0"/>
                <a:cs typeface="Arial" panose="020B0604020202020204" pitchFamily="34" charset="0"/>
              </a:rPr>
              <a:t>իրականացվող</a:t>
            </a:r>
            <a:r>
              <a:rPr lang="en-US" sz="1300" b="1" dirty="0" smtClean="0">
                <a:latin typeface="GHEA Grapalat" pitchFamily="50" charset="0"/>
                <a:cs typeface="Arial" panose="020B0604020202020204" pitchFamily="34" charset="0"/>
              </a:rPr>
              <a:t>.</a:t>
            </a:r>
            <a:r>
              <a:rPr lang="hy-AM" sz="1300" b="1" dirty="0" smtClean="0">
                <a:latin typeface="GHEA Grapalat" pitchFamily="50" charset="0"/>
                <a:cs typeface="Arial" panose="020B0604020202020204" pitchFamily="34" charset="0"/>
              </a:rPr>
              <a:t> </a:t>
            </a:r>
            <a:endParaRPr lang="en-US" sz="1300" b="1" dirty="0" smtClean="0">
              <a:latin typeface="GHEA Grapalat" pitchFamily="50" charset="0"/>
              <a:cs typeface="Arial" panose="020B0604020202020204" pitchFamily="34" charset="0"/>
            </a:endParaRPr>
          </a:p>
          <a:p>
            <a:pPr lvl="1">
              <a:lnSpc>
                <a:spcPct val="150000"/>
              </a:lnSpc>
              <a:spcBef>
                <a:spcPts val="300"/>
              </a:spcBef>
              <a:buFont typeface="Wingdings" panose="05000000000000000000" pitchFamily="2" charset="2"/>
              <a:buChar char="ü"/>
            </a:pPr>
            <a:r>
              <a:rPr lang="hy-AM" sz="1300" dirty="0" smtClean="0">
                <a:latin typeface="GHEA Grapalat" pitchFamily="50" charset="0"/>
                <a:cs typeface="Arial" panose="020B0604020202020204" pitchFamily="34" charset="0"/>
              </a:rPr>
              <a:t>(</a:t>
            </a:r>
            <a:r>
              <a:rPr lang="hy-AM" sz="1300" dirty="0">
                <a:latin typeface="GHEA Grapalat" pitchFamily="50" charset="0"/>
                <a:cs typeface="Arial" panose="020B0604020202020204" pitchFamily="34" charset="0"/>
              </a:rPr>
              <a:t>11001) </a:t>
            </a:r>
            <a:r>
              <a:rPr lang="hy-AM" sz="1300" dirty="0" smtClean="0">
                <a:latin typeface="GHEA Grapalat" pitchFamily="50" charset="0"/>
                <a:cs typeface="Arial" panose="020B0604020202020204" pitchFamily="34" charset="0"/>
              </a:rPr>
              <a:t>Տարածքային </a:t>
            </a:r>
            <a:r>
              <a:rPr lang="hy-AM" sz="1300" dirty="0">
                <a:latin typeface="GHEA Grapalat" pitchFamily="50" charset="0"/>
                <a:cs typeface="Arial" panose="020B0604020202020204" pitchFamily="34" charset="0"/>
              </a:rPr>
              <a:t>զարգացման հիմնադրամի ծրագրի </a:t>
            </a:r>
            <a:r>
              <a:rPr lang="hy-AM" sz="1300" dirty="0" smtClean="0">
                <a:latin typeface="GHEA Grapalat" pitchFamily="50" charset="0"/>
                <a:cs typeface="Arial" panose="020B0604020202020204" pitchFamily="34" charset="0"/>
              </a:rPr>
              <a:t>կառավարում՝ </a:t>
            </a:r>
            <a:r>
              <a:rPr lang="hy-AM" sz="1300" b="1" dirty="0" smtClean="0">
                <a:latin typeface="GHEA Grapalat"/>
                <a:ea typeface="Calibri"/>
                <a:cs typeface="Times New Roman"/>
              </a:rPr>
              <a:t>49</a:t>
            </a:r>
            <a:r>
              <a:rPr lang="en-US" sz="1300" b="1" dirty="0" smtClean="0">
                <a:latin typeface="GHEA Grapalat"/>
                <a:ea typeface="Calibri"/>
                <a:cs typeface="Times New Roman"/>
              </a:rPr>
              <a:t>.</a:t>
            </a:r>
            <a:r>
              <a:rPr lang="hy-AM" sz="1300" b="1" dirty="0" smtClean="0">
                <a:latin typeface="GHEA Grapalat"/>
                <a:ea typeface="Calibri"/>
                <a:cs typeface="Times New Roman"/>
              </a:rPr>
              <a:t>3</a:t>
            </a:r>
            <a:r>
              <a:rPr lang="en-US" sz="1300" b="1" dirty="0" smtClean="0">
                <a:latin typeface="GHEA Grapalat"/>
                <a:ea typeface="Calibri"/>
                <a:cs typeface="Times New Roman"/>
              </a:rPr>
              <a:t> </a:t>
            </a:r>
            <a:r>
              <a:rPr lang="en-US" sz="1300" b="1" dirty="0" err="1">
                <a:latin typeface="GHEA Grapalat"/>
                <a:ea typeface="Calibri"/>
                <a:cs typeface="Times New Roman"/>
              </a:rPr>
              <a:t>մլն</a:t>
            </a:r>
            <a:r>
              <a:rPr lang="en-US" sz="1300" b="1" dirty="0">
                <a:latin typeface="GHEA Grapalat"/>
                <a:ea typeface="Calibri"/>
                <a:cs typeface="Times New Roman"/>
              </a:rPr>
              <a:t> </a:t>
            </a:r>
            <a:r>
              <a:rPr lang="en-US" sz="1300" b="1" dirty="0" err="1" smtClean="0">
                <a:latin typeface="GHEA Grapalat"/>
                <a:ea typeface="Calibri"/>
                <a:cs typeface="Times New Roman"/>
              </a:rPr>
              <a:t>դրամ</a:t>
            </a:r>
            <a:r>
              <a:rPr lang="hy-AM" sz="1300" dirty="0" smtClean="0">
                <a:latin typeface="GHEA Grapalat" pitchFamily="50" charset="0"/>
                <a:cs typeface="Arial" panose="020B0604020202020204" pitchFamily="34" charset="0"/>
              </a:rPr>
              <a:t>,</a:t>
            </a:r>
            <a:endParaRPr lang="en-US" sz="1300" dirty="0">
              <a:latin typeface="GHEA Grapalat" pitchFamily="50" charset="0"/>
              <a:cs typeface="Arial" panose="020B0604020202020204" pitchFamily="34" charset="0"/>
            </a:endParaRPr>
          </a:p>
          <a:p>
            <a:pPr lvl="1">
              <a:lnSpc>
                <a:spcPct val="150000"/>
              </a:lnSpc>
              <a:spcBef>
                <a:spcPts val="300"/>
              </a:spcBef>
              <a:buFont typeface="Wingdings" panose="05000000000000000000" pitchFamily="2" charset="2"/>
              <a:buChar char="ü"/>
            </a:pPr>
            <a:r>
              <a:rPr lang="hy-AM" sz="1300" dirty="0">
                <a:latin typeface="GHEA Grapalat" pitchFamily="50" charset="0"/>
                <a:cs typeface="Arial" panose="020B0604020202020204" pitchFamily="34" charset="0"/>
              </a:rPr>
              <a:t>(12001) </a:t>
            </a:r>
            <a:r>
              <a:rPr lang="hy-AM" sz="1300" dirty="0" smtClean="0">
                <a:latin typeface="GHEA Grapalat" pitchFamily="50" charset="0"/>
                <a:cs typeface="Arial" panose="020B0604020202020204" pitchFamily="34" charset="0"/>
              </a:rPr>
              <a:t>Տարածքային </a:t>
            </a:r>
            <a:r>
              <a:rPr lang="hy-AM" sz="1300" dirty="0">
                <a:latin typeface="GHEA Grapalat" pitchFamily="50" charset="0"/>
                <a:cs typeface="Arial" panose="020B0604020202020204" pitchFamily="34" charset="0"/>
              </a:rPr>
              <a:t>զարգացման հիմնադրամի ծրագրի շրջանակներում ՀՀ տարածքներում ջրագծերի, առողջապահության, կրթության, մշակույթի, հատուկ խնամքի </a:t>
            </a:r>
            <a:r>
              <a:rPr lang="hy-AM" sz="1300" dirty="0" smtClean="0">
                <a:latin typeface="GHEA Grapalat" pitchFamily="50" charset="0"/>
                <a:cs typeface="Arial" panose="020B0604020202020204" pitchFamily="34" charset="0"/>
              </a:rPr>
              <a:t>և ենթակառուցվածքների </a:t>
            </a:r>
            <a:r>
              <a:rPr lang="hy-AM" sz="1300" dirty="0">
                <a:latin typeface="GHEA Grapalat" pitchFamily="50" charset="0"/>
                <a:cs typeface="Arial" panose="020B0604020202020204" pitchFamily="34" charset="0"/>
              </a:rPr>
              <a:t>ոլորտի վերականգնման </a:t>
            </a:r>
            <a:r>
              <a:rPr lang="hy-AM" sz="1300" dirty="0" smtClean="0">
                <a:latin typeface="GHEA Grapalat" pitchFamily="50" charset="0"/>
                <a:cs typeface="Arial" panose="020B0604020202020204" pitchFamily="34" charset="0"/>
              </a:rPr>
              <a:t>և շինարարության աշխատանքներ՝ </a:t>
            </a:r>
            <a:r>
              <a:rPr lang="hy-AM" sz="1300" b="1" dirty="0" smtClean="0">
                <a:latin typeface="GHEA Grapalat"/>
                <a:ea typeface="Calibri"/>
                <a:cs typeface="Times New Roman"/>
              </a:rPr>
              <a:t>2</a:t>
            </a:r>
            <a:r>
              <a:rPr lang="en-US" sz="1300" b="1" dirty="0" smtClean="0">
                <a:latin typeface="GHEA Grapalat"/>
                <a:ea typeface="Calibri"/>
                <a:cs typeface="Times New Roman"/>
              </a:rPr>
              <a:t>,</a:t>
            </a:r>
            <a:r>
              <a:rPr lang="hy-AM" sz="1300" b="1" dirty="0" smtClean="0">
                <a:latin typeface="GHEA Grapalat"/>
                <a:ea typeface="Calibri"/>
                <a:cs typeface="Times New Roman"/>
              </a:rPr>
              <a:t>124</a:t>
            </a:r>
            <a:r>
              <a:rPr lang="en-US" sz="1300" b="1" dirty="0" smtClean="0">
                <a:latin typeface="GHEA Grapalat"/>
                <a:ea typeface="Calibri"/>
                <a:cs typeface="Times New Roman"/>
              </a:rPr>
              <a:t>.</a:t>
            </a:r>
            <a:r>
              <a:rPr lang="hy-AM" sz="1300" b="1" dirty="0" smtClean="0">
                <a:latin typeface="GHEA Grapalat"/>
                <a:ea typeface="Calibri"/>
                <a:cs typeface="Times New Roman"/>
              </a:rPr>
              <a:t>2</a:t>
            </a:r>
            <a:r>
              <a:rPr lang="en-US" sz="1300" b="1" dirty="0" smtClean="0">
                <a:latin typeface="GHEA Grapalat"/>
                <a:ea typeface="Calibri"/>
                <a:cs typeface="Times New Roman"/>
              </a:rPr>
              <a:t> </a:t>
            </a:r>
            <a:r>
              <a:rPr lang="en-US" sz="1300" b="1" dirty="0" err="1">
                <a:latin typeface="GHEA Grapalat"/>
                <a:ea typeface="Calibri"/>
                <a:cs typeface="Times New Roman"/>
              </a:rPr>
              <a:t>մլն</a:t>
            </a:r>
            <a:r>
              <a:rPr lang="en-US" sz="1300" b="1" dirty="0">
                <a:latin typeface="GHEA Grapalat"/>
                <a:ea typeface="Calibri"/>
                <a:cs typeface="Times New Roman"/>
              </a:rPr>
              <a:t> </a:t>
            </a:r>
            <a:r>
              <a:rPr lang="en-US" sz="1300" b="1" dirty="0" err="1" smtClean="0">
                <a:latin typeface="GHEA Grapalat"/>
                <a:ea typeface="Calibri"/>
                <a:cs typeface="Times New Roman"/>
              </a:rPr>
              <a:t>դրամ</a:t>
            </a:r>
            <a:r>
              <a:rPr lang="hy-AM" sz="1300" dirty="0" smtClean="0">
                <a:latin typeface="GHEA Grapalat" pitchFamily="50" charset="0"/>
                <a:cs typeface="Arial" panose="020B0604020202020204" pitchFamily="34" charset="0"/>
              </a:rPr>
              <a:t>,</a:t>
            </a:r>
            <a:endParaRPr lang="en-US" sz="1300" dirty="0">
              <a:latin typeface="GHEA Grapalat" pitchFamily="50" charset="0"/>
              <a:cs typeface="Arial" panose="020B0604020202020204" pitchFamily="34" charset="0"/>
            </a:endParaRPr>
          </a:p>
          <a:p>
            <a:pPr lvl="1">
              <a:lnSpc>
                <a:spcPct val="150000"/>
              </a:lnSpc>
              <a:spcBef>
                <a:spcPts val="300"/>
              </a:spcBef>
              <a:buFont typeface="Wingdings" panose="05000000000000000000" pitchFamily="2" charset="2"/>
              <a:buChar char="ü"/>
            </a:pPr>
            <a:r>
              <a:rPr lang="hy-AM" sz="1300" dirty="0">
                <a:latin typeface="GHEA Grapalat" pitchFamily="50" charset="0"/>
                <a:cs typeface="Arial" panose="020B0604020202020204" pitchFamily="34" charset="0"/>
              </a:rPr>
              <a:t> (11003) </a:t>
            </a:r>
            <a:r>
              <a:rPr lang="hy-AM" sz="1300" dirty="0" smtClean="0">
                <a:latin typeface="GHEA Grapalat" pitchFamily="50" charset="0"/>
                <a:cs typeface="Arial" panose="020B0604020202020204" pitchFamily="34" charset="0"/>
              </a:rPr>
              <a:t>Տարածքային </a:t>
            </a:r>
            <a:r>
              <a:rPr lang="hy-AM" sz="1300" dirty="0">
                <a:latin typeface="GHEA Grapalat" pitchFamily="50" charset="0"/>
                <a:cs typeface="Arial" panose="020B0604020202020204" pitchFamily="34" charset="0"/>
              </a:rPr>
              <a:t>զարգացման հիմնադրամի Լրացուցիչ ֆինանսավորման ծրագրի </a:t>
            </a:r>
            <a:r>
              <a:rPr lang="hy-AM" sz="1300" dirty="0" smtClean="0">
                <a:latin typeface="GHEA Grapalat" pitchFamily="50" charset="0"/>
                <a:cs typeface="Arial" panose="020B0604020202020204" pitchFamily="34" charset="0"/>
              </a:rPr>
              <a:t>կառավարում՝ </a:t>
            </a:r>
            <a:r>
              <a:rPr lang="hy-AM" sz="1300" b="1" dirty="0" smtClean="0">
                <a:latin typeface="GHEA Grapalat"/>
                <a:ea typeface="Calibri"/>
                <a:cs typeface="Times New Roman"/>
              </a:rPr>
              <a:t>320</a:t>
            </a:r>
            <a:r>
              <a:rPr lang="en-US" sz="1300" b="1" dirty="0" smtClean="0">
                <a:latin typeface="GHEA Grapalat"/>
                <a:ea typeface="Calibri"/>
                <a:cs typeface="Times New Roman"/>
              </a:rPr>
              <a:t>.</a:t>
            </a:r>
            <a:r>
              <a:rPr lang="hy-AM" sz="1300" b="1" dirty="0" smtClean="0">
                <a:latin typeface="GHEA Grapalat"/>
                <a:ea typeface="Calibri"/>
                <a:cs typeface="Times New Roman"/>
              </a:rPr>
              <a:t>1</a:t>
            </a:r>
            <a:r>
              <a:rPr lang="en-US" sz="1300" b="1" dirty="0" smtClean="0">
                <a:latin typeface="GHEA Grapalat"/>
                <a:ea typeface="Calibri"/>
                <a:cs typeface="Times New Roman"/>
              </a:rPr>
              <a:t> </a:t>
            </a:r>
            <a:r>
              <a:rPr lang="en-US" sz="1300" b="1" dirty="0" err="1">
                <a:latin typeface="GHEA Grapalat"/>
                <a:ea typeface="Calibri"/>
                <a:cs typeface="Times New Roman"/>
              </a:rPr>
              <a:t>մլն</a:t>
            </a:r>
            <a:r>
              <a:rPr lang="en-US" sz="1300" b="1" dirty="0">
                <a:latin typeface="GHEA Grapalat"/>
                <a:ea typeface="Calibri"/>
                <a:cs typeface="Times New Roman"/>
              </a:rPr>
              <a:t> </a:t>
            </a:r>
            <a:r>
              <a:rPr lang="en-US" sz="1300" b="1" dirty="0" err="1" smtClean="0">
                <a:latin typeface="GHEA Grapalat"/>
                <a:ea typeface="Calibri"/>
                <a:cs typeface="Times New Roman"/>
              </a:rPr>
              <a:t>դրամ</a:t>
            </a:r>
            <a:r>
              <a:rPr lang="hy-AM" sz="1300" dirty="0" smtClean="0">
                <a:latin typeface="GHEA Grapalat" pitchFamily="50" charset="0"/>
                <a:cs typeface="Arial" panose="020B0604020202020204" pitchFamily="34" charset="0"/>
              </a:rPr>
              <a:t>,</a:t>
            </a:r>
            <a:endParaRPr lang="en-US" sz="1300" dirty="0">
              <a:latin typeface="GHEA Grapalat" pitchFamily="50" charset="0"/>
              <a:cs typeface="Arial" panose="020B0604020202020204" pitchFamily="34" charset="0"/>
            </a:endParaRPr>
          </a:p>
          <a:p>
            <a:pPr lvl="1">
              <a:lnSpc>
                <a:spcPct val="150000"/>
              </a:lnSpc>
              <a:spcBef>
                <a:spcPts val="300"/>
              </a:spcBef>
              <a:buFont typeface="Wingdings" panose="05000000000000000000" pitchFamily="2" charset="2"/>
              <a:buChar char="ü"/>
            </a:pPr>
            <a:r>
              <a:rPr lang="hy-AM" sz="1300" dirty="0">
                <a:latin typeface="GHEA Grapalat" pitchFamily="50" charset="0"/>
                <a:cs typeface="Arial" panose="020B0604020202020204" pitchFamily="34" charset="0"/>
              </a:rPr>
              <a:t>(12004) </a:t>
            </a:r>
            <a:r>
              <a:rPr lang="hy-AM" sz="1300" dirty="0" smtClean="0">
                <a:latin typeface="GHEA Grapalat" pitchFamily="50" charset="0"/>
                <a:cs typeface="Arial" panose="020B0604020202020204" pitchFamily="34" charset="0"/>
              </a:rPr>
              <a:t>Տարածքային </a:t>
            </a:r>
            <a:r>
              <a:rPr lang="hy-AM" sz="1300" dirty="0">
                <a:latin typeface="GHEA Grapalat" pitchFamily="50" charset="0"/>
                <a:cs typeface="Arial" panose="020B0604020202020204" pitchFamily="34" charset="0"/>
              </a:rPr>
              <a:t>զարգացման հիմնադրամի ծրագրի Լրացուցիչ ֆինանսավորման ծրագրի շրջանակներում ՀՀ տարածքներում ջրագծերի, առողջապահության, կրթության, մշակույթի, հատուկ խնամքի </a:t>
            </a:r>
            <a:r>
              <a:rPr lang="hy-AM" sz="1300" dirty="0" smtClean="0">
                <a:latin typeface="GHEA Grapalat" pitchFamily="50" charset="0"/>
                <a:cs typeface="Arial" panose="020B0604020202020204" pitchFamily="34" charset="0"/>
              </a:rPr>
              <a:t>և ենթակառուցվածքների </a:t>
            </a:r>
            <a:r>
              <a:rPr lang="hy-AM" sz="1300" dirty="0">
                <a:latin typeface="GHEA Grapalat" pitchFamily="50" charset="0"/>
                <a:cs typeface="Arial" panose="020B0604020202020204" pitchFamily="34" charset="0"/>
              </a:rPr>
              <a:t>ոլորտի վերականգնման </a:t>
            </a:r>
            <a:r>
              <a:rPr lang="hy-AM" sz="1300" dirty="0" smtClean="0">
                <a:latin typeface="GHEA Grapalat" pitchFamily="50" charset="0"/>
                <a:cs typeface="Arial" panose="020B0604020202020204" pitchFamily="34" charset="0"/>
              </a:rPr>
              <a:t>և շինարարության աշխատանքներ</a:t>
            </a:r>
            <a:r>
              <a:rPr lang="en-US" sz="1300" dirty="0" smtClean="0">
                <a:latin typeface="GHEA Grapalat" pitchFamily="50" charset="0"/>
                <a:cs typeface="Arial" panose="020B0604020202020204" pitchFamily="34" charset="0"/>
              </a:rPr>
              <a:t>` </a:t>
            </a:r>
            <a:r>
              <a:rPr lang="en-US" sz="1400" b="1" dirty="0" smtClean="0">
                <a:latin typeface="GHEA Grapalat"/>
                <a:ea typeface="Calibri"/>
                <a:cs typeface="Times New Roman"/>
              </a:rPr>
              <a:t>1,290.6 </a:t>
            </a:r>
            <a:r>
              <a:rPr lang="en-US" sz="1400" b="1" dirty="0" err="1">
                <a:latin typeface="GHEA Grapalat"/>
                <a:ea typeface="Calibri"/>
                <a:cs typeface="Times New Roman"/>
              </a:rPr>
              <a:t>մլն</a:t>
            </a:r>
            <a:r>
              <a:rPr lang="en-US" sz="1400" b="1" dirty="0">
                <a:latin typeface="GHEA Grapalat"/>
                <a:ea typeface="Calibri"/>
                <a:cs typeface="Times New Roman"/>
              </a:rPr>
              <a:t> </a:t>
            </a:r>
            <a:r>
              <a:rPr lang="en-US" sz="1400" b="1" dirty="0" err="1" smtClean="0">
                <a:latin typeface="GHEA Grapalat"/>
                <a:ea typeface="Calibri"/>
                <a:cs typeface="Times New Roman"/>
              </a:rPr>
              <a:t>դրամ</a:t>
            </a:r>
            <a:r>
              <a:rPr lang="en-US" sz="1400" b="1" dirty="0" smtClean="0">
                <a:latin typeface="GHEA Grapalat"/>
                <a:ea typeface="Calibri"/>
                <a:cs typeface="Times New Roman"/>
              </a:rPr>
              <a:t>: </a:t>
            </a:r>
            <a:endParaRPr lang="en-US" sz="1300" dirty="0">
              <a:latin typeface="GHEA Grapalat" pitchFamily="50" charset="0"/>
              <a:cs typeface="Arial" panose="020B0604020202020204" pitchFamily="34" charset="0"/>
            </a:endParaRPr>
          </a:p>
          <a:p>
            <a:pPr marL="0" lvl="0" indent="0">
              <a:lnSpc>
                <a:spcPct val="150000"/>
              </a:lnSpc>
              <a:spcBef>
                <a:spcPts val="300"/>
              </a:spcBef>
              <a:buNone/>
            </a:pPr>
            <a:r>
              <a:rPr lang="hy-AM" sz="1300" b="1" dirty="0" smtClean="0">
                <a:latin typeface="GHEA Grapalat" pitchFamily="50" charset="0"/>
                <a:cs typeface="Arial" panose="020B0604020202020204" pitchFamily="34" charset="0"/>
              </a:rPr>
              <a:t>ԱՄՆ </a:t>
            </a:r>
            <a:r>
              <a:rPr lang="hy-AM" sz="1300" b="1" dirty="0">
                <a:latin typeface="GHEA Grapalat" pitchFamily="50" charset="0"/>
                <a:cs typeface="Arial" panose="020B0604020202020204" pitchFamily="34" charset="0"/>
              </a:rPr>
              <a:t>ՄԶԳ աջակցությամբ իրականացվող </a:t>
            </a:r>
            <a:r>
              <a:rPr lang="en-US" sz="1300" b="1" dirty="0" smtClean="0">
                <a:latin typeface="GHEA Grapalat" pitchFamily="50" charset="0"/>
                <a:cs typeface="Arial" panose="020B0604020202020204" pitchFamily="34" charset="0"/>
              </a:rPr>
              <a:t>.</a:t>
            </a:r>
          </a:p>
          <a:p>
            <a:pPr lvl="1">
              <a:lnSpc>
                <a:spcPct val="150000"/>
              </a:lnSpc>
              <a:spcBef>
                <a:spcPts val="300"/>
              </a:spcBef>
              <a:buFont typeface="Wingdings" panose="05000000000000000000" pitchFamily="2" charset="2"/>
              <a:buChar char="ü"/>
            </a:pPr>
            <a:r>
              <a:rPr lang="hy-AM" sz="1300" dirty="0" smtClean="0">
                <a:latin typeface="GHEA Grapalat" pitchFamily="50" charset="0"/>
                <a:cs typeface="Arial" panose="020B0604020202020204" pitchFamily="34" charset="0"/>
              </a:rPr>
              <a:t>(</a:t>
            </a:r>
            <a:r>
              <a:rPr lang="hy-AM" sz="1300" dirty="0">
                <a:latin typeface="GHEA Grapalat" pitchFamily="50" charset="0"/>
                <a:cs typeface="Arial" panose="020B0604020202020204" pitchFamily="34" charset="0"/>
              </a:rPr>
              <a:t>11002) </a:t>
            </a:r>
            <a:r>
              <a:rPr lang="hy-AM" sz="1300" dirty="0" smtClean="0">
                <a:latin typeface="GHEA Grapalat" pitchFamily="50" charset="0"/>
                <a:cs typeface="Arial" panose="020B0604020202020204" pitchFamily="34" charset="0"/>
              </a:rPr>
              <a:t>Տեղական </a:t>
            </a:r>
            <a:r>
              <a:rPr lang="hy-AM" sz="1300" dirty="0">
                <a:latin typeface="GHEA Grapalat" pitchFamily="50" charset="0"/>
                <a:cs typeface="Arial" panose="020B0604020202020204" pitchFamily="34" charset="0"/>
              </a:rPr>
              <a:t>ինքնակառավարման բարեփոխումների դրամաշնորհային </a:t>
            </a:r>
            <a:r>
              <a:rPr lang="hy-AM" sz="1300" dirty="0" smtClean="0">
                <a:latin typeface="GHEA Grapalat" pitchFamily="50" charset="0"/>
                <a:cs typeface="Arial" panose="020B0604020202020204" pitchFamily="34" charset="0"/>
              </a:rPr>
              <a:t>ծրագիր</a:t>
            </a:r>
            <a:r>
              <a:rPr lang="en-US" sz="1300" dirty="0" smtClean="0">
                <a:latin typeface="GHEA Grapalat" pitchFamily="50" charset="0"/>
                <a:cs typeface="Arial" panose="020B0604020202020204" pitchFamily="34" charset="0"/>
              </a:rPr>
              <a:t>` </a:t>
            </a:r>
            <a:r>
              <a:rPr lang="en-US" sz="1300" b="1" dirty="0" smtClean="0">
                <a:latin typeface="GHEA Grapalat"/>
                <a:ea typeface="Calibri"/>
                <a:cs typeface="Times New Roman"/>
              </a:rPr>
              <a:t>4.1 </a:t>
            </a:r>
            <a:r>
              <a:rPr lang="en-US" sz="1300" b="1" dirty="0" err="1">
                <a:latin typeface="GHEA Grapalat"/>
                <a:ea typeface="Calibri"/>
                <a:cs typeface="Times New Roman"/>
              </a:rPr>
              <a:t>մլն</a:t>
            </a:r>
            <a:r>
              <a:rPr lang="en-US" sz="1300" b="1" dirty="0">
                <a:latin typeface="GHEA Grapalat"/>
                <a:ea typeface="Calibri"/>
                <a:cs typeface="Times New Roman"/>
              </a:rPr>
              <a:t> </a:t>
            </a:r>
            <a:r>
              <a:rPr lang="en-US" sz="1300" b="1" dirty="0" err="1" smtClean="0">
                <a:latin typeface="GHEA Grapalat"/>
                <a:ea typeface="Calibri"/>
                <a:cs typeface="Times New Roman"/>
              </a:rPr>
              <a:t>դրամ</a:t>
            </a:r>
            <a:r>
              <a:rPr lang="en-US" sz="1300" b="1" dirty="0" smtClean="0">
                <a:latin typeface="GHEA Grapalat"/>
                <a:ea typeface="Calibri"/>
                <a:cs typeface="Times New Roman"/>
              </a:rPr>
              <a:t>, </a:t>
            </a:r>
            <a:endParaRPr lang="en-US" sz="1300" dirty="0">
              <a:latin typeface="GHEA Grapalat" pitchFamily="50" charset="0"/>
              <a:cs typeface="Arial" panose="020B0604020202020204" pitchFamily="34" charset="0"/>
            </a:endParaRPr>
          </a:p>
          <a:p>
            <a:pPr lvl="1">
              <a:lnSpc>
                <a:spcPct val="150000"/>
              </a:lnSpc>
              <a:spcBef>
                <a:spcPts val="300"/>
              </a:spcBef>
              <a:buFont typeface="Wingdings" panose="05000000000000000000" pitchFamily="2" charset="2"/>
              <a:buChar char="ü"/>
            </a:pPr>
            <a:r>
              <a:rPr lang="hy-AM" sz="1300" dirty="0">
                <a:latin typeface="GHEA Grapalat" pitchFamily="50" charset="0"/>
                <a:cs typeface="Arial" panose="020B0604020202020204" pitchFamily="34" charset="0"/>
              </a:rPr>
              <a:t>(12003) </a:t>
            </a:r>
            <a:r>
              <a:rPr lang="hy-AM" sz="1300" dirty="0" smtClean="0">
                <a:latin typeface="GHEA Grapalat" pitchFamily="50" charset="0"/>
                <a:cs typeface="Arial" panose="020B0604020202020204" pitchFamily="34" charset="0"/>
              </a:rPr>
              <a:t>Տեղական </a:t>
            </a:r>
            <a:r>
              <a:rPr lang="hy-AM" sz="1300" dirty="0">
                <a:latin typeface="GHEA Grapalat" pitchFamily="50" charset="0"/>
                <a:cs typeface="Arial" panose="020B0604020202020204" pitchFamily="34" charset="0"/>
              </a:rPr>
              <a:t>ինքնակառավարման բարեփոխումների դրամաշնորհային ծրագրի շրջանակներում ՀՀ խոշորացվող համայնքներում հանրային ծառայությունների բարելավում, ընդլայնում, միջհամայնքային ենթածրագրերի նախագծում, ընտրություն </a:t>
            </a:r>
            <a:r>
              <a:rPr lang="hy-AM" sz="1400" dirty="0">
                <a:latin typeface="GHEA Grapalat" pitchFamily="50" charset="0"/>
                <a:cs typeface="Arial" panose="020B0604020202020204" pitchFamily="34" charset="0"/>
              </a:rPr>
              <a:t>և </a:t>
            </a:r>
            <a:r>
              <a:rPr lang="hy-AM" sz="1400" dirty="0" smtClean="0">
                <a:latin typeface="GHEA Grapalat" pitchFamily="50" charset="0"/>
                <a:cs typeface="Arial" panose="020B0604020202020204" pitchFamily="34" charset="0"/>
              </a:rPr>
              <a:t>իրականացում</a:t>
            </a:r>
            <a:r>
              <a:rPr lang="en-US" sz="1400" dirty="0" smtClean="0">
                <a:latin typeface="GHEA Grapalat" pitchFamily="50" charset="0"/>
                <a:cs typeface="Arial" panose="020B0604020202020204" pitchFamily="34" charset="0"/>
              </a:rPr>
              <a:t>` </a:t>
            </a:r>
            <a:r>
              <a:rPr lang="en-US" sz="1400" b="1" dirty="0" smtClean="0">
                <a:latin typeface="GHEA Grapalat"/>
                <a:ea typeface="Calibri"/>
                <a:cs typeface="Times New Roman"/>
              </a:rPr>
              <a:t>507.1 </a:t>
            </a:r>
            <a:r>
              <a:rPr lang="en-US" sz="1400" b="1" dirty="0" err="1">
                <a:latin typeface="GHEA Grapalat"/>
                <a:ea typeface="Calibri"/>
                <a:cs typeface="Times New Roman"/>
              </a:rPr>
              <a:t>մլն</a:t>
            </a:r>
            <a:r>
              <a:rPr lang="en-US" sz="1400" b="1" dirty="0">
                <a:latin typeface="GHEA Grapalat"/>
                <a:ea typeface="Calibri"/>
                <a:cs typeface="Times New Roman"/>
              </a:rPr>
              <a:t> </a:t>
            </a:r>
            <a:r>
              <a:rPr lang="en-US" sz="1400" b="1" dirty="0" err="1">
                <a:latin typeface="GHEA Grapalat"/>
                <a:ea typeface="Calibri"/>
                <a:cs typeface="Times New Roman"/>
              </a:rPr>
              <a:t>դրամը</a:t>
            </a:r>
            <a:r>
              <a:rPr lang="en-US" sz="1400" b="1" dirty="0">
                <a:latin typeface="GHEA Grapalat"/>
                <a:ea typeface="Calibri"/>
                <a:cs typeface="Times New Roman"/>
              </a:rPr>
              <a:t> </a:t>
            </a:r>
            <a:endParaRPr lang="en-US" sz="1400" dirty="0">
              <a:latin typeface="GHEA Grapalat" pitchFamily="50" charset="0"/>
              <a:cs typeface="Arial" panose="020B0604020202020204" pitchFamily="34"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t>19</a:t>
            </a:fld>
            <a:endParaRPr lang="en-US"/>
          </a:p>
        </p:txBody>
      </p:sp>
      <p:sp>
        <p:nvSpPr>
          <p:cNvPr id="2" name="Заголовок 1"/>
          <p:cNvSpPr>
            <a:spLocks noGrp="1"/>
          </p:cNvSpPr>
          <p:nvPr>
            <p:ph type="title"/>
          </p:nvPr>
        </p:nvSpPr>
        <p:spPr>
          <a:xfrm>
            <a:off x="609600" y="304800"/>
            <a:ext cx="7811156" cy="381000"/>
          </a:xfrm>
        </p:spPr>
        <p:txBody>
          <a:bodyPr>
            <a:noAutofit/>
          </a:bodyPr>
          <a:lstStyle/>
          <a:p>
            <a:pPr algn="ctr"/>
            <a:r>
              <a:rPr lang="en-US" sz="1400" b="1" dirty="0" smtClean="0">
                <a:solidFill>
                  <a:srgbClr val="0070C0"/>
                </a:solidFill>
                <a:latin typeface="Arial" panose="020B0604020202020204" pitchFamily="34" charset="0"/>
                <a:cs typeface="Arial" panose="020B0604020202020204" pitchFamily="34" charset="0"/>
              </a:rPr>
              <a:t>ՍՆՏԶ </a:t>
            </a:r>
            <a:r>
              <a:rPr lang="hy-AM" sz="1400" b="1" dirty="0" smtClean="0">
                <a:solidFill>
                  <a:srgbClr val="0070C0"/>
                </a:solidFill>
                <a:latin typeface="Arial" panose="020B0604020202020204" pitchFamily="34" charset="0"/>
                <a:cs typeface="Arial" panose="020B0604020202020204" pitchFamily="34" charset="0"/>
              </a:rPr>
              <a:t>ԾՐԱԳ</a:t>
            </a:r>
            <a:r>
              <a:rPr lang="en-US" sz="1400" b="1" dirty="0" smtClean="0">
                <a:solidFill>
                  <a:srgbClr val="0070C0"/>
                </a:solidFill>
                <a:latin typeface="Arial" panose="020B0604020202020204" pitchFamily="34" charset="0"/>
                <a:cs typeface="Arial" panose="020B0604020202020204" pitchFamily="34" charset="0"/>
              </a:rPr>
              <a:t>ՐԻ ՖԻՆԱՆՍԱՎՈՐՄԱՆ ՄԻՋՈՑԱՌՈՒՄՆԵՐԸ</a:t>
            </a:r>
            <a:endParaRPr lang="en-US" sz="1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2344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6F15528-21DE-4FAA-801E-634DDDAF4B2B}" type="slidenum">
              <a:rPr lang="en-US" smtClean="0"/>
              <a:pPr/>
              <a:t>2</a:t>
            </a:fld>
            <a:endParaRPr lang="en-US" dirty="0"/>
          </a:p>
        </p:txBody>
      </p:sp>
      <p:sp>
        <p:nvSpPr>
          <p:cNvPr id="4" name="Заголовок 3"/>
          <p:cNvSpPr>
            <a:spLocks noGrp="1"/>
          </p:cNvSpPr>
          <p:nvPr>
            <p:ph type="title"/>
          </p:nvPr>
        </p:nvSpPr>
        <p:spPr/>
        <p:txBody>
          <a:bodyPr>
            <a:normAutofit/>
          </a:bodyPr>
          <a:lstStyle/>
          <a:p>
            <a:pPr algn="ctr"/>
            <a:r>
              <a:rPr lang="en-US" sz="1800" dirty="0" smtClean="0">
                <a:effectLst/>
                <a:latin typeface="GHEA Grapalat" pitchFamily="50" charset="0"/>
              </a:rPr>
              <a:t>ՀՀ ՏԱՐԱԾՔԱՅԻՆ ԿԱՌԱՎԱՐՄԱՆ ԵՎ ԵՆԹԱԿԱՌՈՒՑՎԱԾՔՆԵՐԻ ՆԱԽԱՐԱՐՈՒԹՅԱՆԸ ՀՀ 2022Թ. ՊԵՏԱԿԱՆ ԲՅՈՒՋԵԻ ՆԱԽԱԳԾՈՎ ՆԱԽԱՏԵՍՎԱԾ ՀԱՏԿԱՑՈՒՄՆԵՐԻ ՎԵՐԱԲԵՐՅԱԼ</a:t>
            </a:r>
            <a:endParaRPr lang="en-US" sz="3600" dirty="0"/>
          </a:p>
        </p:txBody>
      </p:sp>
      <p:pic>
        <p:nvPicPr>
          <p:cNvPr id="5" name="Content Placeholder 4" descr="Возможно, это изображение (1 человек, сидит и стоит)"/>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1447800"/>
            <a:ext cx="2132215" cy="135081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717115" y="1296443"/>
            <a:ext cx="8001000" cy="4616648"/>
          </a:xfrm>
          <a:prstGeom prst="rect">
            <a:avLst/>
          </a:prstGeom>
        </p:spPr>
        <p:txBody>
          <a:bodyPr wrap="square">
            <a:spAutoFit/>
          </a:bodyPr>
          <a:lstStyle/>
          <a:p>
            <a:r>
              <a:rPr lang="hy-AM" sz="1400" b="1" dirty="0" smtClean="0">
                <a:latin typeface="GHEA Grapalat" pitchFamily="50" charset="0"/>
              </a:rPr>
              <a:t>Հ</a:t>
            </a:r>
            <a:r>
              <a:rPr lang="en-US" sz="1400" b="1" dirty="0" smtClean="0">
                <a:latin typeface="GHEA Grapalat" pitchFamily="50" charset="0"/>
              </a:rPr>
              <a:t>Հ տարածքային </a:t>
            </a:r>
            <a:r>
              <a:rPr lang="en-US" sz="1400" b="1" dirty="0">
                <a:latin typeface="GHEA Grapalat" pitchFamily="50" charset="0"/>
              </a:rPr>
              <a:t>կառավարման և </a:t>
            </a:r>
            <a:r>
              <a:rPr lang="en-US" sz="1400" b="1" dirty="0" err="1">
                <a:latin typeface="GHEA Grapalat" pitchFamily="50" charset="0"/>
              </a:rPr>
              <a:t>ենթակառուցվածքների</a:t>
            </a:r>
            <a:r>
              <a:rPr lang="en-US" sz="1400" b="1" dirty="0">
                <a:latin typeface="GHEA Grapalat" pitchFamily="50" charset="0"/>
              </a:rPr>
              <a:t> </a:t>
            </a:r>
            <a:endParaRPr lang="en-US" sz="1400" b="1" dirty="0" smtClean="0">
              <a:latin typeface="GHEA Grapalat" pitchFamily="50" charset="0"/>
            </a:endParaRPr>
          </a:p>
          <a:p>
            <a:r>
              <a:rPr lang="en-US" sz="1400" b="1" dirty="0" smtClean="0">
                <a:latin typeface="GHEA Grapalat" pitchFamily="50" charset="0"/>
              </a:rPr>
              <a:t>նախարարության </a:t>
            </a:r>
            <a:r>
              <a:rPr lang="af-ZA" sz="1400" dirty="0" smtClean="0">
                <a:latin typeface="GHEA Grapalat" pitchFamily="50" charset="0"/>
              </a:rPr>
              <a:t>գծով </a:t>
            </a:r>
            <a:r>
              <a:rPr lang="en-US" sz="1400" dirty="0">
                <a:latin typeface="GHEA Grapalat" pitchFamily="50" charset="0"/>
              </a:rPr>
              <a:t>ՀՀ 2022թ. պետական բյուջեից </a:t>
            </a:r>
            <a:endParaRPr lang="en-US" sz="1400" dirty="0" smtClean="0">
              <a:latin typeface="GHEA Grapalat" pitchFamily="50" charset="0"/>
            </a:endParaRPr>
          </a:p>
          <a:p>
            <a:r>
              <a:rPr lang="en-US" sz="1400" dirty="0" err="1" smtClean="0">
                <a:latin typeface="GHEA Grapalat" pitchFamily="50" charset="0"/>
              </a:rPr>
              <a:t>ֆինանսավորվող</a:t>
            </a:r>
            <a:r>
              <a:rPr lang="en-US" sz="1400" dirty="0" smtClean="0">
                <a:latin typeface="GHEA Grapalat" pitchFamily="50" charset="0"/>
              </a:rPr>
              <a:t> </a:t>
            </a:r>
            <a:r>
              <a:rPr lang="en-US" sz="1400" dirty="0">
                <a:latin typeface="GHEA Grapalat" pitchFamily="50" charset="0"/>
              </a:rPr>
              <a:t>ծախսերի </a:t>
            </a:r>
            <a:r>
              <a:rPr lang="en-US" sz="1400" dirty="0" err="1">
                <a:latin typeface="GHEA Grapalat" pitchFamily="50" charset="0"/>
              </a:rPr>
              <a:t>մասով</a:t>
            </a:r>
            <a:r>
              <a:rPr lang="en-US" sz="1400" dirty="0">
                <a:latin typeface="GHEA Grapalat" pitchFamily="50" charset="0"/>
              </a:rPr>
              <a:t> </a:t>
            </a:r>
            <a:r>
              <a:rPr lang="en-US" sz="1400" b="1" dirty="0">
                <a:latin typeface="GHEA Grapalat" pitchFamily="50" charset="0"/>
              </a:rPr>
              <a:t>22 </a:t>
            </a:r>
            <a:r>
              <a:rPr lang="en-US" sz="1400" b="1" dirty="0" err="1">
                <a:latin typeface="GHEA Grapalat" pitchFamily="50" charset="0"/>
              </a:rPr>
              <a:t>ծրագրերում</a:t>
            </a:r>
            <a:r>
              <a:rPr lang="en-US" sz="1400" dirty="0">
                <a:latin typeface="GHEA Grapalat" pitchFamily="50" charset="0"/>
              </a:rPr>
              <a:t> </a:t>
            </a:r>
            <a:r>
              <a:rPr lang="en-US" sz="1400" dirty="0" err="1">
                <a:latin typeface="GHEA Grapalat" pitchFamily="50" charset="0"/>
              </a:rPr>
              <a:t>ընդգրկված</a:t>
            </a:r>
            <a:r>
              <a:rPr lang="en-US" sz="1400" dirty="0">
                <a:latin typeface="GHEA Grapalat" pitchFamily="50" charset="0"/>
              </a:rPr>
              <a:t> են </a:t>
            </a:r>
            <a:endParaRPr lang="en-US" sz="1400" dirty="0" smtClean="0">
              <a:latin typeface="GHEA Grapalat" pitchFamily="50" charset="0"/>
            </a:endParaRPr>
          </a:p>
          <a:p>
            <a:r>
              <a:rPr lang="en-US" sz="1400" dirty="0" smtClean="0">
                <a:latin typeface="GHEA Grapalat" pitchFamily="50" charset="0"/>
              </a:rPr>
              <a:t>թվով </a:t>
            </a:r>
            <a:r>
              <a:rPr lang="en-US" sz="1400" b="1" dirty="0">
                <a:latin typeface="GHEA Grapalat" pitchFamily="50" charset="0"/>
              </a:rPr>
              <a:t>140 </a:t>
            </a:r>
            <a:r>
              <a:rPr lang="en-US" sz="1400" b="1" dirty="0" err="1">
                <a:latin typeface="GHEA Grapalat" pitchFamily="50" charset="0"/>
              </a:rPr>
              <a:t>միջոցառումներ</a:t>
            </a:r>
            <a:r>
              <a:rPr lang="en-US" sz="1400" dirty="0">
                <a:latin typeface="GHEA Grapalat" pitchFamily="50" charset="0"/>
              </a:rPr>
              <a:t>, </a:t>
            </a:r>
            <a:r>
              <a:rPr lang="en-US" sz="1400" dirty="0" err="1">
                <a:latin typeface="GHEA Grapalat" pitchFamily="50" charset="0"/>
              </a:rPr>
              <a:t>որոնց</a:t>
            </a:r>
            <a:r>
              <a:rPr lang="en-US" sz="1400" dirty="0">
                <a:latin typeface="GHEA Grapalat" pitchFamily="50" charset="0"/>
              </a:rPr>
              <a:t> </a:t>
            </a:r>
            <a:r>
              <a:rPr lang="en-US" sz="1400" dirty="0" err="1">
                <a:latin typeface="GHEA Grapalat" pitchFamily="50" charset="0"/>
              </a:rPr>
              <a:t>իրականացման</a:t>
            </a:r>
            <a:r>
              <a:rPr lang="en-US" sz="1400" dirty="0">
                <a:latin typeface="GHEA Grapalat" pitchFamily="50" charset="0"/>
              </a:rPr>
              <a:t> նպատակով ՀՀ </a:t>
            </a:r>
            <a:endParaRPr lang="en-US" sz="1400" dirty="0" smtClean="0">
              <a:latin typeface="GHEA Grapalat" pitchFamily="50" charset="0"/>
            </a:endParaRPr>
          </a:p>
          <a:p>
            <a:r>
              <a:rPr lang="en-US" sz="1400" dirty="0" smtClean="0">
                <a:latin typeface="GHEA Grapalat" pitchFamily="50" charset="0"/>
              </a:rPr>
              <a:t>2022թ</a:t>
            </a:r>
            <a:r>
              <a:rPr lang="en-US" sz="1400" dirty="0">
                <a:latin typeface="GHEA Grapalat" pitchFamily="50" charset="0"/>
              </a:rPr>
              <a:t>. պետական </a:t>
            </a:r>
            <a:r>
              <a:rPr lang="en-US" sz="1400" dirty="0" err="1">
                <a:latin typeface="GHEA Grapalat" pitchFamily="50" charset="0"/>
              </a:rPr>
              <a:t>բյուջեի</a:t>
            </a:r>
            <a:r>
              <a:rPr lang="en-US" sz="1400" dirty="0">
                <a:latin typeface="GHEA Grapalat" pitchFamily="50" charset="0"/>
              </a:rPr>
              <a:t> նախագծով նախատեսվել է հատկացնել </a:t>
            </a:r>
            <a:endParaRPr lang="en-US" sz="1400" dirty="0" smtClean="0">
              <a:latin typeface="GHEA Grapalat" pitchFamily="50" charset="0"/>
            </a:endParaRPr>
          </a:p>
          <a:p>
            <a:r>
              <a:rPr lang="en-US" sz="1400" b="1" dirty="0" smtClean="0">
                <a:latin typeface="GHEA Grapalat" pitchFamily="50" charset="0"/>
              </a:rPr>
              <a:t>335,257.6 </a:t>
            </a:r>
            <a:r>
              <a:rPr lang="en-US" sz="1400" b="1" dirty="0" err="1">
                <a:latin typeface="GHEA Grapalat" pitchFamily="50" charset="0"/>
              </a:rPr>
              <a:t>մլն</a:t>
            </a:r>
            <a:r>
              <a:rPr lang="en-US" sz="1400" b="1" dirty="0">
                <a:latin typeface="GHEA Grapalat" pitchFamily="50" charset="0"/>
              </a:rPr>
              <a:t> </a:t>
            </a:r>
            <a:r>
              <a:rPr lang="en-US" sz="1400" b="1" dirty="0" err="1">
                <a:latin typeface="GHEA Grapalat" pitchFamily="50" charset="0"/>
              </a:rPr>
              <a:t>դրամ</a:t>
            </a:r>
            <a:r>
              <a:rPr lang="en-US" sz="1400" b="1" dirty="0">
                <a:latin typeface="GHEA Grapalat" pitchFamily="50" charset="0"/>
              </a:rPr>
              <a:t>,</a:t>
            </a:r>
            <a:r>
              <a:rPr lang="en-US" sz="1400" dirty="0">
                <a:latin typeface="GHEA Grapalat" pitchFamily="50" charset="0"/>
              </a:rPr>
              <a:t> </a:t>
            </a:r>
            <a:r>
              <a:rPr lang="en-US" sz="1400" dirty="0" err="1">
                <a:latin typeface="GHEA Grapalat" pitchFamily="50" charset="0"/>
              </a:rPr>
              <a:t>որից</a:t>
            </a:r>
            <a:r>
              <a:rPr lang="en-US" sz="1400" dirty="0">
                <a:latin typeface="GHEA Grapalat" pitchFamily="50" charset="0"/>
              </a:rPr>
              <a:t> </a:t>
            </a:r>
            <a:r>
              <a:rPr lang="en-US" sz="1400" dirty="0" err="1">
                <a:latin typeface="GHEA Grapalat" pitchFamily="50" charset="0"/>
              </a:rPr>
              <a:t>ծախսային</a:t>
            </a:r>
            <a:r>
              <a:rPr lang="en-US" sz="1400" dirty="0">
                <a:latin typeface="GHEA Grapalat" pitchFamily="50" charset="0"/>
              </a:rPr>
              <a:t> ծրագրերով</a:t>
            </a:r>
            <a:r>
              <a:rPr lang="en-US" sz="1400" b="1" dirty="0">
                <a:latin typeface="GHEA Grapalat" pitchFamily="50" charset="0"/>
              </a:rPr>
              <a:t> 278¸590.1 </a:t>
            </a:r>
            <a:r>
              <a:rPr lang="en-US" sz="1400" b="1" dirty="0" err="1">
                <a:latin typeface="GHEA Grapalat" pitchFamily="50" charset="0"/>
              </a:rPr>
              <a:t>մլն</a:t>
            </a:r>
            <a:r>
              <a:rPr lang="en-US" sz="1400" b="1" dirty="0">
                <a:latin typeface="GHEA Grapalat" pitchFamily="50" charset="0"/>
              </a:rPr>
              <a:t> </a:t>
            </a:r>
            <a:endParaRPr lang="en-US" sz="1400" b="1" dirty="0" smtClean="0">
              <a:latin typeface="GHEA Grapalat" pitchFamily="50" charset="0"/>
            </a:endParaRPr>
          </a:p>
          <a:p>
            <a:r>
              <a:rPr lang="en-US" sz="1400" b="1" dirty="0" err="1" smtClean="0">
                <a:latin typeface="GHEA Grapalat" pitchFamily="50" charset="0"/>
              </a:rPr>
              <a:t>դրամ</a:t>
            </a:r>
            <a:r>
              <a:rPr lang="en-US" sz="1400" dirty="0">
                <a:latin typeface="GHEA Grapalat" pitchFamily="50" charset="0"/>
              </a:rPr>
              <a:t>, իսկ </a:t>
            </a:r>
            <a:r>
              <a:rPr lang="en-US" sz="1400" b="1" dirty="0">
                <a:latin typeface="GHEA Grapalat" pitchFamily="50" charset="0"/>
              </a:rPr>
              <a:t>56,667.5 </a:t>
            </a:r>
            <a:r>
              <a:rPr lang="en-US" sz="1400" b="1" dirty="0" err="1">
                <a:latin typeface="GHEA Grapalat" pitchFamily="50" charset="0"/>
              </a:rPr>
              <a:t>մլն</a:t>
            </a:r>
            <a:r>
              <a:rPr lang="en-US" sz="1400" b="1" dirty="0">
                <a:latin typeface="GHEA Grapalat" pitchFamily="50" charset="0"/>
              </a:rPr>
              <a:t> </a:t>
            </a:r>
            <a:r>
              <a:rPr lang="en-US" sz="1400" b="1" dirty="0" err="1">
                <a:latin typeface="GHEA Grapalat" pitchFamily="50" charset="0"/>
              </a:rPr>
              <a:t>դրամը</a:t>
            </a:r>
            <a:r>
              <a:rPr lang="en-US" sz="1400" dirty="0">
                <a:latin typeface="GHEA Grapalat" pitchFamily="50" charset="0"/>
              </a:rPr>
              <a:t> </a:t>
            </a:r>
            <a:r>
              <a:rPr lang="en-US" sz="1400" dirty="0" err="1">
                <a:latin typeface="GHEA Grapalat" pitchFamily="50" charset="0"/>
              </a:rPr>
              <a:t>դեֆիցիտի</a:t>
            </a:r>
            <a:r>
              <a:rPr lang="en-US" sz="1400" dirty="0">
                <a:latin typeface="GHEA Grapalat" pitchFamily="50" charset="0"/>
              </a:rPr>
              <a:t> </a:t>
            </a:r>
            <a:r>
              <a:rPr lang="en-US" sz="1400" dirty="0" err="1">
                <a:latin typeface="GHEA Grapalat" pitchFamily="50" charset="0"/>
              </a:rPr>
              <a:t>ֆինանսավորման</a:t>
            </a:r>
            <a:r>
              <a:rPr lang="en-US" sz="1400" dirty="0">
                <a:latin typeface="GHEA Grapalat" pitchFamily="50" charset="0"/>
              </a:rPr>
              <a:t> մեջ </a:t>
            </a:r>
            <a:endParaRPr lang="en-US" sz="1400" dirty="0" smtClean="0">
              <a:latin typeface="GHEA Grapalat" pitchFamily="50" charset="0"/>
            </a:endParaRPr>
          </a:p>
          <a:p>
            <a:r>
              <a:rPr lang="en-US" sz="1400" dirty="0" smtClean="0">
                <a:latin typeface="GHEA Grapalat" pitchFamily="50" charset="0"/>
              </a:rPr>
              <a:t>ներառված </a:t>
            </a:r>
            <a:r>
              <a:rPr lang="en-US" sz="1400" dirty="0" err="1">
                <a:latin typeface="GHEA Grapalat" pitchFamily="50" charset="0"/>
              </a:rPr>
              <a:t>ենթավարկերի</a:t>
            </a:r>
            <a:r>
              <a:rPr lang="en-US" sz="1400" dirty="0">
                <a:latin typeface="GHEA Grapalat" pitchFamily="50" charset="0"/>
              </a:rPr>
              <a:t> </a:t>
            </a:r>
            <a:r>
              <a:rPr lang="en-US" sz="1400" dirty="0" err="1">
                <a:latin typeface="GHEA Grapalat" pitchFamily="50" charset="0"/>
              </a:rPr>
              <a:t>տեսքով</a:t>
            </a:r>
            <a:r>
              <a:rPr lang="en-US" sz="1400" dirty="0">
                <a:latin typeface="GHEA Grapalat" pitchFamily="50" charset="0"/>
              </a:rPr>
              <a:t> </a:t>
            </a:r>
            <a:r>
              <a:rPr lang="en-US" sz="1400" dirty="0" err="1">
                <a:latin typeface="GHEA Grapalat" pitchFamily="50" charset="0"/>
              </a:rPr>
              <a:t>տրամադրվող</a:t>
            </a:r>
            <a:r>
              <a:rPr lang="en-US" sz="1400" dirty="0">
                <a:latin typeface="GHEA Grapalat" pitchFamily="50" charset="0"/>
              </a:rPr>
              <a:t> ծրագրերով: </a:t>
            </a:r>
            <a:r>
              <a:rPr lang="en-US" sz="1400" dirty="0" err="1">
                <a:latin typeface="GHEA Grapalat" pitchFamily="50" charset="0"/>
              </a:rPr>
              <a:t>Ընդ</a:t>
            </a:r>
            <a:r>
              <a:rPr lang="en-US" sz="1400" dirty="0">
                <a:latin typeface="GHEA Grapalat" pitchFamily="50" charset="0"/>
              </a:rPr>
              <a:t> </a:t>
            </a:r>
            <a:r>
              <a:rPr lang="en-US" sz="1400" dirty="0" err="1">
                <a:latin typeface="GHEA Grapalat" pitchFamily="50" charset="0"/>
              </a:rPr>
              <a:t>որում</a:t>
            </a:r>
            <a:r>
              <a:rPr lang="en-US" sz="1400" dirty="0">
                <a:latin typeface="GHEA Grapalat" pitchFamily="50" charset="0"/>
              </a:rPr>
              <a:t>, </a:t>
            </a:r>
            <a:r>
              <a:rPr lang="en-US" sz="1400" dirty="0" err="1">
                <a:latin typeface="GHEA Grapalat" pitchFamily="50" charset="0"/>
              </a:rPr>
              <a:t>մեր</a:t>
            </a:r>
            <a:r>
              <a:rPr lang="en-US" sz="1400" dirty="0">
                <a:latin typeface="GHEA Grapalat" pitchFamily="50" charset="0"/>
              </a:rPr>
              <a:t> </a:t>
            </a:r>
            <a:r>
              <a:rPr lang="en-US" sz="1400" dirty="0" err="1">
                <a:latin typeface="GHEA Grapalat" pitchFamily="50" charset="0"/>
              </a:rPr>
              <a:t>նախարարությանը</a:t>
            </a:r>
            <a:r>
              <a:rPr lang="en-US" sz="1400" dirty="0">
                <a:latin typeface="GHEA Grapalat" pitchFamily="50" charset="0"/>
              </a:rPr>
              <a:t> </a:t>
            </a:r>
            <a:r>
              <a:rPr lang="en-US" sz="1400" dirty="0" err="1">
                <a:latin typeface="GHEA Grapalat" pitchFamily="50" charset="0"/>
              </a:rPr>
              <a:t>հատկացված</a:t>
            </a:r>
            <a:r>
              <a:rPr lang="en-US" sz="1400" dirty="0">
                <a:latin typeface="GHEA Grapalat" pitchFamily="50" charset="0"/>
              </a:rPr>
              <a:t> ընդհանուր </a:t>
            </a:r>
            <a:r>
              <a:rPr lang="en-US" sz="1400" dirty="0" err="1">
                <a:latin typeface="GHEA Grapalat" pitchFamily="50" charset="0"/>
              </a:rPr>
              <a:t>գումարից</a:t>
            </a:r>
            <a:r>
              <a:rPr lang="en-US" sz="1400" dirty="0">
                <a:latin typeface="GHEA Grapalat" pitchFamily="50" charset="0"/>
              </a:rPr>
              <a:t> </a:t>
            </a:r>
            <a:r>
              <a:rPr lang="en-US" sz="1400" b="1" dirty="0">
                <a:latin typeface="GHEA Grapalat" pitchFamily="50" charset="0"/>
              </a:rPr>
              <a:t>150,504.9 </a:t>
            </a:r>
            <a:r>
              <a:rPr lang="en-US" sz="1400" b="1" dirty="0" err="1">
                <a:latin typeface="GHEA Grapalat" pitchFamily="50" charset="0"/>
              </a:rPr>
              <a:t>մլն</a:t>
            </a:r>
            <a:r>
              <a:rPr lang="en-US" sz="1400" b="1" dirty="0">
                <a:latin typeface="GHEA Grapalat" pitchFamily="50" charset="0"/>
              </a:rPr>
              <a:t> </a:t>
            </a:r>
            <a:r>
              <a:rPr lang="en-US" sz="1400" b="1" dirty="0" err="1">
                <a:latin typeface="GHEA Grapalat" pitchFamily="50" charset="0"/>
              </a:rPr>
              <a:t>դրամը</a:t>
            </a:r>
            <a:r>
              <a:rPr lang="en-US" sz="1400" b="1" dirty="0">
                <a:latin typeface="GHEA Grapalat" pitchFamily="50" charset="0"/>
              </a:rPr>
              <a:t> </a:t>
            </a:r>
            <a:r>
              <a:rPr lang="en-US" sz="1400" b="1" dirty="0" err="1">
                <a:latin typeface="GHEA Grapalat" pitchFamily="50" charset="0"/>
              </a:rPr>
              <a:t>վարկային</a:t>
            </a:r>
            <a:r>
              <a:rPr lang="en-US" sz="1400" b="1" dirty="0">
                <a:latin typeface="GHEA Grapalat" pitchFamily="50" charset="0"/>
              </a:rPr>
              <a:t> և </a:t>
            </a:r>
            <a:r>
              <a:rPr lang="en-US" sz="1400" b="1" dirty="0" err="1">
                <a:latin typeface="GHEA Grapalat" pitchFamily="50" charset="0"/>
              </a:rPr>
              <a:t>դրամաշնորհային</a:t>
            </a:r>
            <a:r>
              <a:rPr lang="en-US" sz="1400" b="1" dirty="0">
                <a:latin typeface="GHEA Grapalat" pitchFamily="50" charset="0"/>
              </a:rPr>
              <a:t> </a:t>
            </a:r>
            <a:r>
              <a:rPr lang="en-US" sz="1400" b="1" dirty="0" err="1">
                <a:latin typeface="GHEA Grapalat" pitchFamily="50" charset="0"/>
              </a:rPr>
              <a:t>ծրագրերն</a:t>
            </a:r>
            <a:r>
              <a:rPr lang="en-US" sz="1400" dirty="0">
                <a:latin typeface="GHEA Grapalat" pitchFamily="50" charset="0"/>
              </a:rPr>
              <a:t> են:</a:t>
            </a:r>
          </a:p>
          <a:p>
            <a:r>
              <a:rPr lang="en-US" sz="1400" b="1" dirty="0">
                <a:latin typeface="GHEA Grapalat" pitchFamily="50" charset="0"/>
              </a:rPr>
              <a:t>Տարածքային կառավարման և </a:t>
            </a:r>
            <a:r>
              <a:rPr lang="en-US" sz="1400" b="1" dirty="0" err="1">
                <a:latin typeface="GHEA Grapalat" pitchFamily="50" charset="0"/>
              </a:rPr>
              <a:t>ենթակառուցվածքների</a:t>
            </a:r>
            <a:r>
              <a:rPr lang="en-US" sz="1400" b="1" dirty="0">
                <a:latin typeface="GHEA Grapalat" pitchFamily="50" charset="0"/>
              </a:rPr>
              <a:t> </a:t>
            </a:r>
            <a:r>
              <a:rPr lang="en-US" sz="1400" b="1" dirty="0" err="1" smtClean="0">
                <a:latin typeface="GHEA Grapalat" pitchFamily="50" charset="0"/>
              </a:rPr>
              <a:t>նախարարությ</a:t>
            </a:r>
            <a:r>
              <a:rPr lang="hy-AM" sz="1400" b="1" dirty="0" smtClean="0">
                <a:latin typeface="GHEA Grapalat" pitchFamily="50" charset="0"/>
              </a:rPr>
              <a:t>ա</a:t>
            </a:r>
            <a:r>
              <a:rPr lang="en-US" sz="1400" b="1" dirty="0" err="1" smtClean="0">
                <a:latin typeface="GHEA Grapalat" pitchFamily="50" charset="0"/>
              </a:rPr>
              <a:t>նը</a:t>
            </a:r>
            <a:r>
              <a:rPr lang="en-US" sz="1400" b="1" dirty="0" smtClean="0">
                <a:latin typeface="GHEA Grapalat" pitchFamily="50" charset="0"/>
              </a:rPr>
              <a:t> </a:t>
            </a:r>
            <a:r>
              <a:rPr lang="en-US" sz="1400" dirty="0">
                <a:latin typeface="GHEA Grapalat" pitchFamily="50" charset="0"/>
              </a:rPr>
              <a:t>2022թ. </a:t>
            </a:r>
            <a:r>
              <a:rPr lang="en-US" sz="1400" dirty="0" err="1">
                <a:latin typeface="GHEA Grapalat" pitchFamily="50" charset="0"/>
              </a:rPr>
              <a:t>պետբյուջեի</a:t>
            </a:r>
            <a:r>
              <a:rPr lang="en-US" sz="1400" dirty="0">
                <a:latin typeface="GHEA Grapalat" pitchFamily="50" charset="0"/>
              </a:rPr>
              <a:t> նախագծով՝</a:t>
            </a:r>
          </a:p>
          <a:p>
            <a:r>
              <a:rPr lang="en-US" sz="1400" b="1" dirty="0">
                <a:latin typeface="GHEA Grapalat" pitchFamily="50" charset="0"/>
              </a:rPr>
              <a:t>1)</a:t>
            </a:r>
            <a:r>
              <a:rPr lang="en-US" sz="1400" dirty="0">
                <a:latin typeface="GHEA Grapalat" pitchFamily="50" charset="0"/>
              </a:rPr>
              <a:t> </a:t>
            </a:r>
            <a:r>
              <a:rPr lang="en-US" sz="1400" b="1" dirty="0">
                <a:latin typeface="GHEA Grapalat" pitchFamily="50" charset="0"/>
              </a:rPr>
              <a:t>տարածքային կառավարման </a:t>
            </a:r>
            <a:r>
              <a:rPr lang="en-US" sz="1400" b="1" dirty="0" err="1">
                <a:latin typeface="GHEA Grapalat" pitchFamily="50" charset="0"/>
              </a:rPr>
              <a:t>ոլորտին</a:t>
            </a:r>
            <a:r>
              <a:rPr lang="en-US" sz="1400" b="1" dirty="0">
                <a:latin typeface="GHEA Grapalat" pitchFamily="50" charset="0"/>
              </a:rPr>
              <a:t> (ներառյալ՝ </a:t>
            </a:r>
            <a:r>
              <a:rPr lang="en-US" sz="1400" b="1" dirty="0" err="1">
                <a:latin typeface="GHEA Grapalat" pitchFamily="50" charset="0"/>
              </a:rPr>
              <a:t>միգրացիայի</a:t>
            </a:r>
            <a:r>
              <a:rPr lang="en-US" sz="1400" b="1" dirty="0">
                <a:latin typeface="GHEA Grapalat" pitchFamily="50" charset="0"/>
              </a:rPr>
              <a:t> և պետական </a:t>
            </a:r>
            <a:r>
              <a:rPr lang="en-US" sz="1400" b="1" dirty="0" err="1">
                <a:latin typeface="GHEA Grapalat" pitchFamily="50" charset="0"/>
              </a:rPr>
              <a:t>գույքի</a:t>
            </a:r>
            <a:r>
              <a:rPr lang="en-US" sz="1400" b="1" dirty="0">
                <a:latin typeface="GHEA Grapalat" pitchFamily="50" charset="0"/>
              </a:rPr>
              <a:t> կառավարման </a:t>
            </a:r>
            <a:r>
              <a:rPr lang="en-US" sz="1400" b="1" dirty="0" err="1">
                <a:latin typeface="GHEA Grapalat" pitchFamily="50" charset="0"/>
              </a:rPr>
              <a:t>ոլորտները</a:t>
            </a:r>
            <a:r>
              <a:rPr lang="en-US" sz="1400" b="1" dirty="0">
                <a:latin typeface="GHEA Grapalat" pitchFamily="50" charset="0"/>
              </a:rPr>
              <a:t>) </a:t>
            </a:r>
            <a:r>
              <a:rPr lang="en-US" sz="1400" dirty="0">
                <a:latin typeface="GHEA Grapalat" pitchFamily="50" charset="0"/>
              </a:rPr>
              <a:t>նախատեսվել է հատկացնել </a:t>
            </a:r>
            <a:r>
              <a:rPr lang="en-US" sz="1400" b="1" dirty="0">
                <a:latin typeface="GHEA Grapalat" pitchFamily="50" charset="0"/>
              </a:rPr>
              <a:t>123,935.7 </a:t>
            </a:r>
            <a:r>
              <a:rPr lang="en-US" sz="1400" b="1" dirty="0" err="1">
                <a:latin typeface="GHEA Grapalat" pitchFamily="50" charset="0"/>
              </a:rPr>
              <a:t>մլն</a:t>
            </a:r>
            <a:r>
              <a:rPr lang="en-US" sz="1400" b="1" dirty="0">
                <a:latin typeface="GHEA Grapalat" pitchFamily="50" charset="0"/>
              </a:rPr>
              <a:t> </a:t>
            </a:r>
            <a:r>
              <a:rPr lang="en-US" sz="1400" b="1" dirty="0" err="1">
                <a:latin typeface="GHEA Grapalat" pitchFamily="50" charset="0"/>
              </a:rPr>
              <a:t>դրամ</a:t>
            </a:r>
            <a:r>
              <a:rPr lang="en-US" sz="1400" dirty="0">
                <a:latin typeface="GHEA Grapalat" pitchFamily="50" charset="0"/>
              </a:rPr>
              <a:t>, </a:t>
            </a:r>
            <a:r>
              <a:rPr lang="en-US" sz="1400" dirty="0" err="1">
                <a:latin typeface="GHEA Grapalat" pitchFamily="50" charset="0"/>
              </a:rPr>
              <a:t>որի</a:t>
            </a:r>
            <a:r>
              <a:rPr lang="en-US" sz="1400" dirty="0">
                <a:latin typeface="GHEA Grapalat" pitchFamily="50" charset="0"/>
              </a:rPr>
              <a:t> շրջանակներում </a:t>
            </a:r>
            <a:r>
              <a:rPr lang="en-US" sz="1400" dirty="0" err="1">
                <a:latin typeface="GHEA Grapalat" pitchFamily="50" charset="0"/>
              </a:rPr>
              <a:t>իրականացվելու</a:t>
            </a:r>
            <a:r>
              <a:rPr lang="en-US" sz="1400" dirty="0">
                <a:latin typeface="GHEA Grapalat" pitchFamily="50" charset="0"/>
              </a:rPr>
              <a:t> է </a:t>
            </a:r>
            <a:r>
              <a:rPr lang="en-US" sz="1400" b="1" dirty="0">
                <a:latin typeface="GHEA Grapalat" pitchFamily="50" charset="0"/>
              </a:rPr>
              <a:t>11 </a:t>
            </a:r>
            <a:r>
              <a:rPr lang="en-US" sz="1400" b="1" dirty="0" err="1">
                <a:latin typeface="GHEA Grapalat" pitchFamily="50" charset="0"/>
              </a:rPr>
              <a:t>ծրագիր</a:t>
            </a:r>
            <a:r>
              <a:rPr lang="en-US" sz="1400" b="1" dirty="0">
                <a:latin typeface="GHEA Grapalat" pitchFamily="50" charset="0"/>
              </a:rPr>
              <a:t>՝</a:t>
            </a:r>
            <a:r>
              <a:rPr lang="en-US" sz="1400" dirty="0">
                <a:latin typeface="GHEA Grapalat" pitchFamily="50" charset="0"/>
              </a:rPr>
              <a:t> </a:t>
            </a:r>
            <a:r>
              <a:rPr lang="en-US" sz="1400" b="1" dirty="0">
                <a:latin typeface="GHEA Grapalat" pitchFamily="50" charset="0"/>
              </a:rPr>
              <a:t>58 </a:t>
            </a:r>
            <a:r>
              <a:rPr lang="en-US" sz="1400" b="1" dirty="0" err="1">
                <a:latin typeface="GHEA Grapalat" pitchFamily="50" charset="0"/>
              </a:rPr>
              <a:t>միջոցառումներով</a:t>
            </a:r>
            <a:r>
              <a:rPr lang="en-US" sz="1400" dirty="0">
                <a:latin typeface="GHEA Grapalat" pitchFamily="50" charset="0"/>
              </a:rPr>
              <a:t>,</a:t>
            </a:r>
          </a:p>
          <a:p>
            <a:r>
              <a:rPr lang="en-US" sz="1400" b="1" dirty="0">
                <a:latin typeface="GHEA Grapalat" pitchFamily="50" charset="0"/>
              </a:rPr>
              <a:t>2) </a:t>
            </a:r>
            <a:r>
              <a:rPr lang="en-US" sz="1400" b="1" dirty="0" err="1">
                <a:latin typeface="GHEA Grapalat" pitchFamily="50" charset="0"/>
              </a:rPr>
              <a:t>տրանսպորտի</a:t>
            </a:r>
            <a:r>
              <a:rPr lang="en-US" sz="1400" b="1" dirty="0">
                <a:latin typeface="GHEA Grapalat" pitchFamily="50" charset="0"/>
              </a:rPr>
              <a:t> </a:t>
            </a:r>
            <a:r>
              <a:rPr lang="en-US" sz="1400" b="1" dirty="0" err="1">
                <a:latin typeface="GHEA Grapalat" pitchFamily="50" charset="0"/>
              </a:rPr>
              <a:t>ոլորտին</a:t>
            </a:r>
            <a:r>
              <a:rPr lang="en-US" sz="1400" b="1" dirty="0">
                <a:latin typeface="GHEA Grapalat" pitchFamily="50" charset="0"/>
              </a:rPr>
              <a:t> </a:t>
            </a:r>
            <a:r>
              <a:rPr lang="en-US" sz="1400" dirty="0">
                <a:latin typeface="GHEA Grapalat" pitchFamily="50" charset="0"/>
              </a:rPr>
              <a:t>նախատեսվել է հատկացնել </a:t>
            </a:r>
            <a:r>
              <a:rPr lang="en-US" sz="1400" b="1" dirty="0">
                <a:latin typeface="GHEA Grapalat" pitchFamily="50" charset="0"/>
              </a:rPr>
              <a:t>116,642.7 </a:t>
            </a:r>
            <a:r>
              <a:rPr lang="en-US" sz="1400" b="1" dirty="0" err="1">
                <a:latin typeface="GHEA Grapalat" pitchFamily="50" charset="0"/>
              </a:rPr>
              <a:t>մլն</a:t>
            </a:r>
            <a:r>
              <a:rPr lang="en-US" sz="1400" b="1" dirty="0">
                <a:latin typeface="GHEA Grapalat" pitchFamily="50" charset="0"/>
              </a:rPr>
              <a:t> </a:t>
            </a:r>
            <a:r>
              <a:rPr lang="en-US" sz="1400" b="1" dirty="0" err="1">
                <a:latin typeface="GHEA Grapalat" pitchFamily="50" charset="0"/>
              </a:rPr>
              <a:t>դրամ</a:t>
            </a:r>
            <a:r>
              <a:rPr lang="en-US" sz="1400" dirty="0">
                <a:latin typeface="GHEA Grapalat" pitchFamily="50" charset="0"/>
              </a:rPr>
              <a:t>, </a:t>
            </a:r>
            <a:r>
              <a:rPr lang="en-US" sz="1400" dirty="0" err="1">
                <a:latin typeface="GHEA Grapalat" pitchFamily="50" charset="0"/>
              </a:rPr>
              <a:t>որի</a:t>
            </a:r>
            <a:r>
              <a:rPr lang="en-US" sz="1400" dirty="0">
                <a:latin typeface="GHEA Grapalat" pitchFamily="50" charset="0"/>
              </a:rPr>
              <a:t> շրջանակներում </a:t>
            </a:r>
            <a:r>
              <a:rPr lang="en-US" sz="1400" dirty="0" err="1">
                <a:latin typeface="GHEA Grapalat" pitchFamily="50" charset="0"/>
              </a:rPr>
              <a:t>իրականացվելու</a:t>
            </a:r>
            <a:r>
              <a:rPr lang="en-US" sz="1400" dirty="0">
                <a:latin typeface="GHEA Grapalat" pitchFamily="50" charset="0"/>
              </a:rPr>
              <a:t> է</a:t>
            </a:r>
            <a:r>
              <a:rPr lang="en-US" sz="1400" b="1" dirty="0">
                <a:latin typeface="GHEA Grapalat" pitchFamily="50" charset="0"/>
              </a:rPr>
              <a:t> 3 </a:t>
            </a:r>
            <a:r>
              <a:rPr lang="en-US" sz="1400" b="1" dirty="0" err="1">
                <a:latin typeface="GHEA Grapalat" pitchFamily="50" charset="0"/>
              </a:rPr>
              <a:t>ծրագիր</a:t>
            </a:r>
            <a:r>
              <a:rPr lang="en-US" sz="1400" b="1" dirty="0">
                <a:latin typeface="GHEA Grapalat" pitchFamily="50" charset="0"/>
              </a:rPr>
              <a:t>՝ 31 </a:t>
            </a:r>
            <a:r>
              <a:rPr lang="en-US" sz="1400" b="1" dirty="0" err="1">
                <a:latin typeface="GHEA Grapalat" pitchFamily="50" charset="0"/>
              </a:rPr>
              <a:t>միջոցառումներով</a:t>
            </a:r>
            <a:r>
              <a:rPr lang="en-US" sz="1400" dirty="0">
                <a:latin typeface="GHEA Grapalat" pitchFamily="50" charset="0"/>
              </a:rPr>
              <a:t>,</a:t>
            </a:r>
          </a:p>
          <a:p>
            <a:r>
              <a:rPr lang="en-US" sz="1400" b="1" dirty="0">
                <a:latin typeface="GHEA Grapalat" pitchFamily="50" charset="0"/>
              </a:rPr>
              <a:t>3) </a:t>
            </a:r>
            <a:r>
              <a:rPr lang="hy-AM" sz="1400" b="1" dirty="0">
                <a:latin typeface="GHEA Grapalat" pitchFamily="50" charset="0"/>
              </a:rPr>
              <a:t>ջրային </a:t>
            </a:r>
            <a:r>
              <a:rPr lang="en-US" sz="1400" b="1" dirty="0" err="1">
                <a:latin typeface="GHEA Grapalat" pitchFamily="50" charset="0"/>
              </a:rPr>
              <a:t>ոլորտին</a:t>
            </a:r>
            <a:r>
              <a:rPr lang="en-US" sz="1400" b="1" dirty="0">
                <a:latin typeface="GHEA Grapalat" pitchFamily="50" charset="0"/>
              </a:rPr>
              <a:t> </a:t>
            </a:r>
            <a:r>
              <a:rPr lang="en-US" sz="1400" dirty="0">
                <a:latin typeface="GHEA Grapalat" pitchFamily="50" charset="0"/>
              </a:rPr>
              <a:t>նախատեսվել է հատկացնել </a:t>
            </a:r>
            <a:r>
              <a:rPr lang="en-US" sz="1400" b="1" dirty="0">
                <a:latin typeface="GHEA Grapalat" pitchFamily="50" charset="0"/>
              </a:rPr>
              <a:t>45</a:t>
            </a:r>
            <a:r>
              <a:rPr lang="hy-AM" sz="1400" b="1" dirty="0">
                <a:latin typeface="GHEA Grapalat" pitchFamily="50" charset="0"/>
              </a:rPr>
              <a:t>,</a:t>
            </a:r>
            <a:r>
              <a:rPr lang="en-US" sz="1400" b="1" dirty="0">
                <a:latin typeface="GHEA Grapalat" pitchFamily="50" charset="0"/>
              </a:rPr>
              <a:t>253</a:t>
            </a:r>
            <a:r>
              <a:rPr lang="hy-AM" sz="1400" b="1" dirty="0">
                <a:latin typeface="GHEA Grapalat" pitchFamily="50" charset="0"/>
              </a:rPr>
              <a:t>.</a:t>
            </a:r>
            <a:r>
              <a:rPr lang="en-US" sz="1400" b="1" dirty="0">
                <a:latin typeface="GHEA Grapalat" pitchFamily="50" charset="0"/>
              </a:rPr>
              <a:t>3 </a:t>
            </a:r>
            <a:r>
              <a:rPr lang="hy-AM" sz="1400" b="1" dirty="0">
                <a:latin typeface="GHEA Grapalat" pitchFamily="50" charset="0"/>
              </a:rPr>
              <a:t>մլն դրամ</a:t>
            </a:r>
            <a:r>
              <a:rPr lang="en-US" sz="1400" dirty="0">
                <a:latin typeface="GHEA Grapalat" pitchFamily="50" charset="0"/>
              </a:rPr>
              <a:t>, </a:t>
            </a:r>
            <a:r>
              <a:rPr lang="en-US" sz="1400" dirty="0" err="1">
                <a:latin typeface="GHEA Grapalat" pitchFamily="50" charset="0"/>
              </a:rPr>
              <a:t>որի</a:t>
            </a:r>
            <a:r>
              <a:rPr lang="en-US" sz="1400" dirty="0">
                <a:latin typeface="GHEA Grapalat" pitchFamily="50" charset="0"/>
              </a:rPr>
              <a:t> շրջանակներում </a:t>
            </a:r>
            <a:r>
              <a:rPr lang="en-US" sz="1400" dirty="0" err="1">
                <a:latin typeface="GHEA Grapalat" pitchFamily="50" charset="0"/>
              </a:rPr>
              <a:t>իրականացվելու</a:t>
            </a:r>
            <a:r>
              <a:rPr lang="en-US" sz="1400" dirty="0">
                <a:latin typeface="GHEA Grapalat" pitchFamily="50" charset="0"/>
              </a:rPr>
              <a:t> է </a:t>
            </a:r>
            <a:r>
              <a:rPr lang="en-US" sz="1400" b="1" dirty="0">
                <a:latin typeface="GHEA Grapalat" pitchFamily="50" charset="0"/>
              </a:rPr>
              <a:t>5 </a:t>
            </a:r>
            <a:r>
              <a:rPr lang="en-US" sz="1400" b="1" dirty="0" err="1">
                <a:latin typeface="GHEA Grapalat" pitchFamily="50" charset="0"/>
              </a:rPr>
              <a:t>ծրագիր</a:t>
            </a:r>
            <a:r>
              <a:rPr lang="en-US" sz="1400" b="1" dirty="0">
                <a:latin typeface="GHEA Grapalat" pitchFamily="50" charset="0"/>
              </a:rPr>
              <a:t>՝</a:t>
            </a:r>
            <a:r>
              <a:rPr lang="en-US" sz="1400" dirty="0">
                <a:latin typeface="GHEA Grapalat" pitchFamily="50" charset="0"/>
              </a:rPr>
              <a:t> </a:t>
            </a:r>
            <a:r>
              <a:rPr lang="en-US" sz="1400" b="1" dirty="0">
                <a:latin typeface="GHEA Grapalat" pitchFamily="50" charset="0"/>
              </a:rPr>
              <a:t>41 </a:t>
            </a:r>
            <a:r>
              <a:rPr lang="en-US" sz="1400" b="1" dirty="0" err="1">
                <a:latin typeface="GHEA Grapalat" pitchFamily="50" charset="0"/>
              </a:rPr>
              <a:t>միջոցառումներով</a:t>
            </a:r>
            <a:r>
              <a:rPr lang="en-US" sz="1400" dirty="0">
                <a:latin typeface="GHEA Grapalat" pitchFamily="50" charset="0"/>
              </a:rPr>
              <a:t>,</a:t>
            </a:r>
          </a:p>
          <a:p>
            <a:r>
              <a:rPr lang="en-US" sz="1400" b="1" dirty="0">
                <a:latin typeface="GHEA Grapalat" pitchFamily="50" charset="0"/>
              </a:rPr>
              <a:t>4) </a:t>
            </a:r>
            <a:r>
              <a:rPr lang="hy-AM" sz="1400" b="1" dirty="0">
                <a:latin typeface="GHEA Grapalat" pitchFamily="50" charset="0"/>
              </a:rPr>
              <a:t>էներգետիկայի </a:t>
            </a:r>
            <a:r>
              <a:rPr lang="en-US" sz="1400" b="1" dirty="0" err="1">
                <a:latin typeface="GHEA Grapalat" pitchFamily="50" charset="0"/>
              </a:rPr>
              <a:t>ոլորտին</a:t>
            </a:r>
            <a:r>
              <a:rPr lang="en-US" sz="1400" b="1" dirty="0">
                <a:latin typeface="GHEA Grapalat" pitchFamily="50" charset="0"/>
              </a:rPr>
              <a:t> </a:t>
            </a:r>
            <a:r>
              <a:rPr lang="en-US" sz="1400" dirty="0">
                <a:latin typeface="GHEA Grapalat" pitchFamily="50" charset="0"/>
              </a:rPr>
              <a:t>նախատեսվել է հատկացնել </a:t>
            </a:r>
            <a:r>
              <a:rPr lang="hy-AM" sz="1400" b="1" dirty="0">
                <a:latin typeface="GHEA Grapalat" pitchFamily="50" charset="0"/>
              </a:rPr>
              <a:t>49,4</a:t>
            </a:r>
            <a:r>
              <a:rPr lang="en-US" sz="1400" b="1" dirty="0">
                <a:latin typeface="GHEA Grapalat" pitchFamily="50" charset="0"/>
              </a:rPr>
              <a:t>2</a:t>
            </a:r>
            <a:r>
              <a:rPr lang="hy-AM" sz="1400" b="1" dirty="0">
                <a:latin typeface="GHEA Grapalat" pitchFamily="50" charset="0"/>
              </a:rPr>
              <a:t>5.9 մլն դրամ</a:t>
            </a:r>
            <a:r>
              <a:rPr lang="en-US" sz="1400" dirty="0">
                <a:latin typeface="GHEA Grapalat" pitchFamily="50" charset="0"/>
              </a:rPr>
              <a:t>, </a:t>
            </a:r>
            <a:r>
              <a:rPr lang="en-US" sz="1400" dirty="0" err="1">
                <a:latin typeface="GHEA Grapalat" pitchFamily="50" charset="0"/>
              </a:rPr>
              <a:t>որի</a:t>
            </a:r>
            <a:r>
              <a:rPr lang="en-US" sz="1400" dirty="0">
                <a:latin typeface="GHEA Grapalat" pitchFamily="50" charset="0"/>
              </a:rPr>
              <a:t> շրջանակներում </a:t>
            </a:r>
            <a:r>
              <a:rPr lang="en-US" sz="1400" dirty="0" err="1">
                <a:latin typeface="GHEA Grapalat" pitchFamily="50" charset="0"/>
              </a:rPr>
              <a:t>իրականացվելու</a:t>
            </a:r>
            <a:r>
              <a:rPr lang="en-US" sz="1400" dirty="0">
                <a:latin typeface="GHEA Grapalat" pitchFamily="50" charset="0"/>
              </a:rPr>
              <a:t> է </a:t>
            </a:r>
            <a:r>
              <a:rPr lang="en-US" sz="1400" b="1" dirty="0">
                <a:latin typeface="GHEA Grapalat" pitchFamily="50" charset="0"/>
              </a:rPr>
              <a:t>3 </a:t>
            </a:r>
            <a:r>
              <a:rPr lang="en-US" sz="1400" b="1" dirty="0" err="1">
                <a:latin typeface="GHEA Grapalat" pitchFamily="50" charset="0"/>
              </a:rPr>
              <a:t>ծրագիր</a:t>
            </a:r>
            <a:r>
              <a:rPr lang="en-US" sz="1400" b="1" dirty="0">
                <a:latin typeface="GHEA Grapalat" pitchFamily="50" charset="0"/>
              </a:rPr>
              <a:t>՝</a:t>
            </a:r>
            <a:r>
              <a:rPr lang="en-US" sz="1400" dirty="0">
                <a:latin typeface="GHEA Grapalat" pitchFamily="50" charset="0"/>
              </a:rPr>
              <a:t> </a:t>
            </a:r>
            <a:r>
              <a:rPr lang="en-US" sz="1400" b="1" dirty="0">
                <a:latin typeface="GHEA Grapalat" pitchFamily="50" charset="0"/>
              </a:rPr>
              <a:t>10 </a:t>
            </a:r>
            <a:r>
              <a:rPr lang="en-US" sz="1400" b="1" dirty="0" err="1">
                <a:latin typeface="GHEA Grapalat" pitchFamily="50" charset="0"/>
              </a:rPr>
              <a:t>միջոցառումներով</a:t>
            </a:r>
            <a:r>
              <a:rPr lang="en-US" sz="1400" dirty="0">
                <a:latin typeface="GHEA Grapalat" pitchFamily="50" charset="0"/>
              </a:rPr>
              <a:t>:</a:t>
            </a:r>
            <a:endParaRPr lang="en-US" dirty="0">
              <a:latin typeface="GHEA Grapalat" pitchFamily="50" charset="0"/>
            </a:endParaRPr>
          </a:p>
        </p:txBody>
      </p:sp>
    </p:spTree>
    <p:extLst>
      <p:ext uri="{BB962C8B-B14F-4D97-AF65-F5344CB8AC3E}">
        <p14:creationId xmlns:p14="http://schemas.microsoft.com/office/powerpoint/2010/main" val="1568365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44367" y="827324"/>
            <a:ext cx="8781393" cy="5752152"/>
          </a:xfrm>
        </p:spPr>
        <p:txBody>
          <a:bodyPr>
            <a:noAutofit/>
          </a:bodyPr>
          <a:lstStyle/>
          <a:p>
            <a:r>
              <a:rPr lang="hy-AM" sz="1400" b="1" dirty="0" smtClean="0">
                <a:latin typeface="GHEA Grapalat" pitchFamily="50" charset="0"/>
              </a:rPr>
              <a:t>ՍՆՏԶ </a:t>
            </a:r>
            <a:r>
              <a:rPr lang="hy-AM" sz="1400" b="1" dirty="0">
                <a:latin typeface="GHEA Grapalat" pitchFamily="50" charset="0"/>
              </a:rPr>
              <a:t>ծրագիր՝	</a:t>
            </a:r>
            <a:r>
              <a:rPr lang="en-US" sz="1400" dirty="0" smtClean="0">
                <a:latin typeface="GHEA Grapalat" pitchFamily="50" charset="0"/>
              </a:rPr>
              <a:t> </a:t>
            </a:r>
          </a:p>
          <a:p>
            <a:pPr marL="457200" lvl="1" indent="0">
              <a:buNone/>
            </a:pPr>
            <a:r>
              <a:rPr lang="hy-AM" sz="1400" dirty="0">
                <a:latin typeface="GHEA Grapalat" pitchFamily="50" charset="0"/>
              </a:rPr>
              <a:t>101 իրականացված միկրոծրագիր առանձին համայնքներում </a:t>
            </a:r>
            <a:r>
              <a:rPr lang="hy-AM" sz="1400" dirty="0" smtClean="0">
                <a:latin typeface="GHEA Grapalat" pitchFamily="50" charset="0"/>
              </a:rPr>
              <a:t>, </a:t>
            </a:r>
            <a:endParaRPr lang="en-US" sz="1400" dirty="0" smtClean="0">
              <a:latin typeface="GHEA Grapalat" pitchFamily="50" charset="0"/>
            </a:endParaRPr>
          </a:p>
          <a:p>
            <a:pPr marL="457200" lvl="1" indent="0">
              <a:buNone/>
            </a:pPr>
            <a:r>
              <a:rPr lang="hy-AM" sz="1400" dirty="0" smtClean="0">
                <a:latin typeface="GHEA Grapalat" pitchFamily="50" charset="0"/>
              </a:rPr>
              <a:t>54 </a:t>
            </a:r>
            <a:r>
              <a:rPr lang="hy-AM" sz="1400" dirty="0">
                <a:latin typeface="GHEA Grapalat" pitchFamily="50" charset="0"/>
              </a:rPr>
              <a:t>իրականացված ենթածրագիր խոշոր</a:t>
            </a:r>
            <a:r>
              <a:rPr lang="en-US" sz="1400" dirty="0">
                <a:latin typeface="GHEA Grapalat" pitchFamily="50" charset="0"/>
              </a:rPr>
              <a:t>ա</a:t>
            </a:r>
            <a:r>
              <a:rPr lang="hy-AM" sz="1400" dirty="0">
                <a:latin typeface="GHEA Grapalat" pitchFamily="50" charset="0"/>
              </a:rPr>
              <a:t>ցված համայնքներում և համայնքների </a:t>
            </a:r>
            <a:r>
              <a:rPr lang="hy-AM" sz="1400" dirty="0" smtClean="0">
                <a:latin typeface="GHEA Grapalat" pitchFamily="50" charset="0"/>
              </a:rPr>
              <a:t>խմբերում</a:t>
            </a:r>
            <a:endParaRPr lang="en-US" sz="1400" dirty="0" smtClean="0">
              <a:latin typeface="GHEA Grapalat" pitchFamily="50" charset="0"/>
            </a:endParaRPr>
          </a:p>
          <a:p>
            <a:r>
              <a:rPr lang="hy-AM" sz="1400" b="1" dirty="0" smtClean="0">
                <a:latin typeface="GHEA Grapalat" pitchFamily="50" charset="0"/>
              </a:rPr>
              <a:t>ՍՆՏԶ Լրաց</a:t>
            </a:r>
            <a:r>
              <a:rPr lang="en-US" sz="1400" b="1" dirty="0" err="1" smtClean="0">
                <a:latin typeface="GHEA Grapalat" pitchFamily="50" charset="0"/>
              </a:rPr>
              <a:t>ուցիչ</a:t>
            </a:r>
            <a:r>
              <a:rPr lang="en-US" sz="1400" b="1" dirty="0" smtClean="0">
                <a:latin typeface="GHEA Grapalat" pitchFamily="50" charset="0"/>
              </a:rPr>
              <a:t> </a:t>
            </a:r>
            <a:r>
              <a:rPr lang="en-US" sz="1400" b="1" dirty="0" err="1" smtClean="0">
                <a:latin typeface="GHEA Grapalat" pitchFamily="50" charset="0"/>
              </a:rPr>
              <a:t>ֆինանսավորում</a:t>
            </a:r>
            <a:r>
              <a:rPr lang="hy-AM" sz="1400" dirty="0" smtClean="0">
                <a:latin typeface="GHEA Grapalat" pitchFamily="50" charset="0"/>
              </a:rPr>
              <a:t>՝ </a:t>
            </a:r>
            <a:endParaRPr lang="en-US" sz="1400" dirty="0" smtClean="0">
              <a:latin typeface="GHEA Grapalat" pitchFamily="50" charset="0"/>
            </a:endParaRPr>
          </a:p>
          <a:p>
            <a:pPr marL="457200" lvl="1" indent="0">
              <a:buNone/>
            </a:pPr>
            <a:r>
              <a:rPr lang="hy-AM" sz="1400" dirty="0">
                <a:latin typeface="GHEA Grapalat" pitchFamily="50" charset="0"/>
              </a:rPr>
              <a:t>20 միկրոծրագիր առանձին համայնքներում</a:t>
            </a:r>
            <a:r>
              <a:rPr lang="hy-AM" sz="1400" dirty="0" smtClean="0">
                <a:latin typeface="GHEA Grapalat" pitchFamily="50" charset="0"/>
              </a:rPr>
              <a:t>, </a:t>
            </a:r>
            <a:endParaRPr lang="en-US" sz="1400" dirty="0">
              <a:latin typeface="GHEA Grapalat" pitchFamily="50" charset="0"/>
            </a:endParaRPr>
          </a:p>
          <a:p>
            <a:pPr marL="457200" lvl="1" indent="0">
              <a:buNone/>
            </a:pPr>
            <a:r>
              <a:rPr lang="hy-AM" sz="1400" dirty="0">
                <a:latin typeface="GHEA Grapalat" pitchFamily="50" charset="0"/>
              </a:rPr>
              <a:t>35 ենթածրագիր խոշոր</a:t>
            </a:r>
            <a:r>
              <a:rPr lang="en-US" sz="1400" dirty="0">
                <a:latin typeface="GHEA Grapalat" pitchFamily="50" charset="0"/>
              </a:rPr>
              <a:t>ա</a:t>
            </a:r>
            <a:r>
              <a:rPr lang="hy-AM" sz="1400" dirty="0">
                <a:latin typeface="GHEA Grapalat" pitchFamily="50" charset="0"/>
              </a:rPr>
              <a:t>ցված համայնքներում և համայնքների խմբերում</a:t>
            </a:r>
            <a:endParaRPr lang="en-US" sz="1400" dirty="0">
              <a:latin typeface="GHEA Grapalat" pitchFamily="50" charset="0"/>
            </a:endParaRPr>
          </a:p>
          <a:p>
            <a:r>
              <a:rPr lang="hy-AM" sz="1400" b="1" dirty="0">
                <a:latin typeface="GHEA Grapalat" pitchFamily="50" charset="0"/>
              </a:rPr>
              <a:t>ԱՄՆ </a:t>
            </a:r>
            <a:r>
              <a:rPr lang="hy-AM" sz="1400" b="1" dirty="0" smtClean="0">
                <a:latin typeface="GHEA Grapalat" pitchFamily="50" charset="0"/>
              </a:rPr>
              <a:t>ՄԶԳ</a:t>
            </a:r>
            <a:r>
              <a:rPr lang="en-US" sz="1400" b="1" dirty="0" smtClean="0">
                <a:latin typeface="GHEA Grapalat" pitchFamily="50" charset="0"/>
              </a:rPr>
              <a:t>-ի </a:t>
            </a:r>
            <a:r>
              <a:rPr lang="en-US" sz="1400" b="1" dirty="0" err="1" smtClean="0">
                <a:latin typeface="GHEA Grapalat" pitchFamily="50" charset="0"/>
              </a:rPr>
              <a:t>դրամաշնորհային</a:t>
            </a:r>
            <a:r>
              <a:rPr lang="en-US" sz="1400" b="1" dirty="0" smtClean="0">
                <a:latin typeface="GHEA Grapalat" pitchFamily="50" charset="0"/>
              </a:rPr>
              <a:t> </a:t>
            </a:r>
            <a:r>
              <a:rPr lang="en-US" sz="1400" b="1" dirty="0" err="1" smtClean="0">
                <a:latin typeface="GHEA Grapalat" pitchFamily="50" charset="0"/>
              </a:rPr>
              <a:t>ծրագիր</a:t>
            </a:r>
            <a:r>
              <a:rPr lang="hy-AM" sz="1400" dirty="0" smtClean="0">
                <a:latin typeface="GHEA Grapalat" pitchFamily="50" charset="0"/>
              </a:rPr>
              <a:t>՝ </a:t>
            </a:r>
            <a:endParaRPr lang="en-US" sz="1400" dirty="0" smtClean="0">
              <a:latin typeface="GHEA Grapalat" pitchFamily="50" charset="0"/>
            </a:endParaRPr>
          </a:p>
          <a:p>
            <a:pPr marL="457200" lvl="1" indent="0">
              <a:buNone/>
            </a:pPr>
            <a:r>
              <a:rPr lang="hy-AM" sz="1400" dirty="0">
                <a:latin typeface="GHEA Grapalat" pitchFamily="50" charset="0"/>
              </a:rPr>
              <a:t>16 ենթածրագիր ընտրված խոշոր</a:t>
            </a:r>
            <a:r>
              <a:rPr lang="en-US" sz="1400" dirty="0">
                <a:latin typeface="GHEA Grapalat" pitchFamily="50" charset="0"/>
              </a:rPr>
              <a:t>ա</a:t>
            </a:r>
            <a:r>
              <a:rPr lang="hy-AM" sz="1400" dirty="0">
                <a:latin typeface="GHEA Grapalat" pitchFamily="50" charset="0"/>
              </a:rPr>
              <a:t>ցված համայնքներում։</a:t>
            </a:r>
            <a:endParaRPr lang="en-US" sz="1400" dirty="0">
              <a:latin typeface="GHEA Grapalat" pitchFamily="50" charset="0"/>
            </a:endParaRPr>
          </a:p>
          <a:p>
            <a:pPr marL="0" indent="0" algn="just">
              <a:lnSpc>
                <a:spcPct val="120000"/>
              </a:lnSpc>
              <a:buNone/>
            </a:pPr>
            <a:r>
              <a:rPr lang="hy-AM" sz="1400" dirty="0">
                <a:latin typeface="GHEA Grapalat" pitchFamily="50" charset="0"/>
              </a:rPr>
              <a:t>Ներկա պահին ծրագրի </a:t>
            </a:r>
            <a:r>
              <a:rPr lang="hy-AM" sz="1400" b="1" dirty="0">
                <a:latin typeface="GHEA Grapalat" pitchFamily="50" charset="0"/>
              </a:rPr>
              <a:t>շահառուների</a:t>
            </a:r>
            <a:r>
              <a:rPr lang="hy-AM" sz="1400" dirty="0">
                <a:latin typeface="GHEA Grapalat" pitchFamily="50" charset="0"/>
              </a:rPr>
              <a:t> ընդհանուր թիվը կազմում է շուրջ 907.8 հազար մարդ</a:t>
            </a:r>
            <a:r>
              <a:rPr lang="hy-AM" sz="1400" dirty="0" smtClean="0">
                <a:latin typeface="GHEA Grapalat" pitchFamily="50" charset="0"/>
              </a:rPr>
              <a:t>։</a:t>
            </a:r>
            <a:endParaRPr lang="en-US" sz="1400" dirty="0" smtClean="0">
              <a:latin typeface="GHEA Grapalat" pitchFamily="50" charset="0"/>
            </a:endParaRPr>
          </a:p>
          <a:p>
            <a:pPr lvl="0"/>
            <a:r>
              <a:rPr lang="hy-AM" sz="1400" u="sng" dirty="0" smtClean="0">
                <a:latin typeface="GHEA Grapalat" pitchFamily="50" charset="0"/>
              </a:rPr>
              <a:t>Գյուղական </a:t>
            </a:r>
            <a:r>
              <a:rPr lang="hy-AM" sz="1400" u="sng" dirty="0">
                <a:latin typeface="GHEA Grapalat" pitchFamily="50" charset="0"/>
              </a:rPr>
              <a:t>վայրերում և փոքր </a:t>
            </a:r>
            <a:r>
              <a:rPr lang="hy-AM" sz="1400" u="sng" dirty="0" smtClean="0">
                <a:latin typeface="GHEA Grapalat" pitchFamily="50" charset="0"/>
              </a:rPr>
              <a:t>քաղաքներում</a:t>
            </a:r>
            <a:r>
              <a:rPr lang="hy-AM" sz="1400" dirty="0" smtClean="0">
                <a:latin typeface="GHEA Grapalat" pitchFamily="50" charset="0"/>
              </a:rPr>
              <a:t> դպրոցների</a:t>
            </a:r>
            <a:r>
              <a:rPr lang="hy-AM" sz="1400" dirty="0">
                <a:latin typeface="GHEA Grapalat" pitchFamily="50" charset="0"/>
              </a:rPr>
              <a:t>, մանկապարտեզների, համայնքային կենտրոնների, հեղեղատարների </a:t>
            </a:r>
            <a:r>
              <a:rPr lang="hy-AM" sz="1400" dirty="0" smtClean="0">
                <a:latin typeface="GHEA Grapalat" pitchFamily="50" charset="0"/>
              </a:rPr>
              <a:t>ծրագրերում</a:t>
            </a:r>
            <a:r>
              <a:rPr lang="en-US" sz="1400" dirty="0" smtClean="0">
                <a:latin typeface="GHEA Grapalat" pitchFamily="50" charset="0"/>
              </a:rPr>
              <a:t> </a:t>
            </a:r>
            <a:r>
              <a:rPr lang="hy-AM" sz="1400" dirty="0" smtClean="0">
                <a:latin typeface="GHEA Grapalat" pitchFamily="50" charset="0"/>
              </a:rPr>
              <a:t>շահառուները </a:t>
            </a:r>
            <a:r>
              <a:rPr lang="hy-AM" sz="1400" dirty="0">
                <a:latin typeface="GHEA Grapalat" pitchFamily="50" charset="0"/>
              </a:rPr>
              <a:t>բնակավայրերի բոլոր բնակիչներն </a:t>
            </a:r>
            <a:r>
              <a:rPr lang="hy-AM" sz="1400" dirty="0" smtClean="0">
                <a:latin typeface="GHEA Grapalat" pitchFamily="50" charset="0"/>
              </a:rPr>
              <a:t>են. ոռոգման </a:t>
            </a:r>
            <a:r>
              <a:rPr lang="hy-AM" sz="1400" dirty="0">
                <a:latin typeface="GHEA Grapalat" pitchFamily="50" charset="0"/>
              </a:rPr>
              <a:t>և խմելու ջրի </a:t>
            </a:r>
            <a:r>
              <a:rPr lang="hy-AM" sz="1400" dirty="0" smtClean="0">
                <a:latin typeface="GHEA Grapalat" pitchFamily="50" charset="0"/>
              </a:rPr>
              <a:t>համակարգերում շահառուները </a:t>
            </a:r>
            <a:r>
              <a:rPr lang="hy-AM" sz="1400" dirty="0">
                <a:latin typeface="GHEA Grapalat" pitchFamily="50" charset="0"/>
              </a:rPr>
              <a:t>համայնքի այն բնակիչներն են</a:t>
            </a:r>
            <a:r>
              <a:rPr lang="hy-AM" sz="1400" dirty="0" smtClean="0">
                <a:latin typeface="GHEA Grapalat" pitchFamily="50" charset="0"/>
              </a:rPr>
              <a:t>, որոնց </a:t>
            </a:r>
            <a:r>
              <a:rPr lang="hy-AM" sz="1400" dirty="0">
                <a:latin typeface="GHEA Grapalat" pitchFamily="50" charset="0"/>
              </a:rPr>
              <a:t>ջրամատակարարումը բարելավվել է, և/կամ որոնք առաջին անգամ ջուր են ստանում ծրագրի արդյունքում, </a:t>
            </a:r>
            <a:endParaRPr lang="en-US" sz="1400" dirty="0">
              <a:latin typeface="GHEA Grapalat" pitchFamily="50" charset="0"/>
            </a:endParaRPr>
          </a:p>
          <a:p>
            <a:pPr lvl="0"/>
            <a:r>
              <a:rPr lang="hy-AM" sz="1400" u="sng" dirty="0">
                <a:latin typeface="GHEA Grapalat" pitchFamily="50" charset="0"/>
              </a:rPr>
              <a:t>Քաղաքային բնակավայրերում</a:t>
            </a:r>
            <a:r>
              <a:rPr lang="hy-AM" sz="1400" dirty="0">
                <a:latin typeface="GHEA Grapalat" pitchFamily="50" charset="0"/>
              </a:rPr>
              <a:t> շահառուներ են </a:t>
            </a:r>
            <a:r>
              <a:rPr lang="hy-AM" sz="1400" dirty="0" smtClean="0">
                <a:latin typeface="GHEA Grapalat" pitchFamily="50" charset="0"/>
              </a:rPr>
              <a:t>հանդիսանում դպրոցների </a:t>
            </a:r>
            <a:r>
              <a:rPr lang="hy-AM" sz="1400" dirty="0">
                <a:latin typeface="GHEA Grapalat" pitchFamily="50" charset="0"/>
              </a:rPr>
              <a:t>աշակերտները, մանկապարտեզների սաները և նրանց ընտանիքների անդամները և աշխատակազմը, իսկ հասարակական կենտրոնների և բուժհիմնարկների պարագայում՝ կենտրոնի աշխատակազմի և մի տարվա ընթացքում կենտրոնից օգտվողների միջին թվի հանրագումարը</a:t>
            </a:r>
            <a:r>
              <a:rPr lang="hy-AM" sz="1400" dirty="0" smtClean="0">
                <a:latin typeface="GHEA Grapalat" pitchFamily="50" charset="0"/>
              </a:rPr>
              <a:t>:</a:t>
            </a:r>
            <a:endParaRPr lang="en-US" sz="1400" dirty="0">
              <a:latin typeface="GHEA Grapalat" pitchFamily="50"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t>20</a:t>
            </a:fld>
            <a:endParaRPr lang="en-US"/>
          </a:p>
        </p:txBody>
      </p:sp>
      <p:sp>
        <p:nvSpPr>
          <p:cNvPr id="2" name="Заголовок 1"/>
          <p:cNvSpPr>
            <a:spLocks noGrp="1"/>
          </p:cNvSpPr>
          <p:nvPr>
            <p:ph type="title"/>
          </p:nvPr>
        </p:nvSpPr>
        <p:spPr>
          <a:xfrm>
            <a:off x="609600" y="152400"/>
            <a:ext cx="7913632" cy="381000"/>
          </a:xfrm>
        </p:spPr>
        <p:txBody>
          <a:bodyPr>
            <a:noAutofit/>
          </a:bodyPr>
          <a:lstStyle/>
          <a:p>
            <a:pPr algn="ctr"/>
            <a:r>
              <a:rPr lang="hy-AM" sz="1400" b="1" dirty="0" smtClean="0">
                <a:solidFill>
                  <a:srgbClr val="0070C0"/>
                </a:solidFill>
                <a:latin typeface="Arial" panose="020B0604020202020204" pitchFamily="34" charset="0"/>
                <a:cs typeface="Arial" panose="020B0604020202020204" pitchFamily="34" charset="0"/>
              </a:rPr>
              <a:t>Ս</a:t>
            </a:r>
            <a:r>
              <a:rPr lang="en-US" sz="1400" b="1" dirty="0" smtClean="0">
                <a:solidFill>
                  <a:srgbClr val="0070C0"/>
                </a:solidFill>
                <a:latin typeface="Arial" panose="020B0604020202020204" pitchFamily="34" charset="0"/>
                <a:cs typeface="Arial" panose="020B0604020202020204" pitchFamily="34" charset="0"/>
              </a:rPr>
              <a:t>ՆՏԶ</a:t>
            </a:r>
            <a:r>
              <a:rPr lang="hy-AM" sz="1400" b="1" dirty="0" smtClean="0">
                <a:solidFill>
                  <a:srgbClr val="0070C0"/>
                </a:solidFill>
                <a:latin typeface="Arial" panose="020B0604020202020204" pitchFamily="34" charset="0"/>
                <a:cs typeface="Arial" panose="020B0604020202020204" pitchFamily="34" charset="0"/>
              </a:rPr>
              <a:t> ԾՐԱԳ</a:t>
            </a:r>
            <a:r>
              <a:rPr lang="en-US" sz="1400" b="1" dirty="0" smtClean="0">
                <a:solidFill>
                  <a:srgbClr val="0070C0"/>
                </a:solidFill>
                <a:latin typeface="Arial" panose="020B0604020202020204" pitchFamily="34" charset="0"/>
                <a:cs typeface="Arial" panose="020B0604020202020204" pitchFamily="34" charset="0"/>
              </a:rPr>
              <a:t>ՐԻ Ա</a:t>
            </a:r>
            <a:r>
              <a:rPr lang="hy-AM" sz="1400" b="1" dirty="0" smtClean="0">
                <a:solidFill>
                  <a:srgbClr val="0070C0"/>
                </a:solidFill>
                <a:latin typeface="Arial" panose="020B0604020202020204" pitchFamily="34" charset="0"/>
                <a:cs typeface="Arial" panose="020B0604020202020204" pitchFamily="34" charset="0"/>
              </a:rPr>
              <a:t>ԿՆԿԱԼՎՈՂ ԱՐԴՅՈՒՆՔ</a:t>
            </a:r>
            <a:r>
              <a:rPr lang="en-US" sz="1400" b="1" dirty="0" smtClean="0">
                <a:solidFill>
                  <a:srgbClr val="0070C0"/>
                </a:solidFill>
                <a:latin typeface="Arial" panose="020B0604020202020204" pitchFamily="34" charset="0"/>
                <a:cs typeface="Arial" panose="020B0604020202020204" pitchFamily="34" charset="0"/>
              </a:rPr>
              <a:t>ՆԵՐԸ և ՇԱՀԱՌՈՒՆԵՐԸ</a:t>
            </a:r>
            <a:endParaRPr lang="en-US" sz="1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0827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42903" y="209551"/>
            <a:ext cx="8376557" cy="938850"/>
          </a:xfrm>
        </p:spPr>
        <p:txBody>
          <a:bodyPr vert="horz" lIns="91440" tIns="45720" rIns="91440" bIns="45720" rtlCol="0" anchor="ctr">
            <a:normAutofit fontScale="90000"/>
          </a:bodyPr>
          <a:lstStyle/>
          <a:p>
            <a:r>
              <a:rPr lang="en-US" sz="2400" b="1" dirty="0" smtClean="0">
                <a:solidFill>
                  <a:srgbClr val="0070C0"/>
                </a:solidFill>
                <a:latin typeface="Arial" panose="020B0604020202020204" pitchFamily="34" charset="0"/>
                <a:cs typeface="Arial" panose="020B0604020202020204" pitchFamily="34" charset="0"/>
              </a:rPr>
              <a:t>ՍՆՏԶ ԾՐԱԳՐԻ </a:t>
            </a:r>
            <a:r>
              <a:rPr lang="en-US" sz="2400" b="1" dirty="0" smtClean="0">
                <a:solidFill>
                  <a:srgbClr val="FF0000"/>
                </a:solidFill>
                <a:latin typeface="Arial" panose="020B0604020202020204" pitchFamily="34" charset="0"/>
                <a:cs typeface="Arial" panose="020B0604020202020204" pitchFamily="34" charset="0"/>
              </a:rPr>
              <a:t>ՖԻՆԱՆՍԱԿԱՆ</a:t>
            </a:r>
            <a:r>
              <a:rPr lang="en-US" sz="2400" b="1" dirty="0" smtClean="0">
                <a:solidFill>
                  <a:srgbClr val="0070C0"/>
                </a:solidFill>
                <a:latin typeface="Arial" panose="020B0604020202020204" pitchFamily="34" charset="0"/>
                <a:cs typeface="Arial" panose="020B0604020202020204" pitchFamily="34" charset="0"/>
              </a:rPr>
              <a:t> և ՈՉ ՖԻՆԱՆՍԱԿԱՆ ՑՈՒՑԱՆԻՇՆԵՐԸ</a:t>
            </a:r>
            <a:br>
              <a:rPr lang="en-US" sz="2400" b="1" dirty="0" smtClean="0">
                <a:solidFill>
                  <a:srgbClr val="0070C0"/>
                </a:solidFill>
                <a:latin typeface="Arial" panose="020B0604020202020204" pitchFamily="34" charset="0"/>
                <a:cs typeface="Arial" panose="020B0604020202020204" pitchFamily="34" charset="0"/>
              </a:rPr>
            </a:br>
            <a:r>
              <a:rPr lang="en-US" sz="2000" b="1" dirty="0">
                <a:solidFill>
                  <a:schemeClr val="accent6">
                    <a:lumMod val="75000"/>
                  </a:schemeClr>
                </a:solidFill>
                <a:latin typeface="Arial" panose="020B0604020202020204" pitchFamily="34" charset="0"/>
                <a:cs typeface="Arial" panose="020B0604020202020204" pitchFamily="34" charset="0"/>
              </a:rPr>
              <a:t/>
            </a:r>
            <a:br>
              <a:rPr lang="en-US" sz="2000" b="1" dirty="0">
                <a:solidFill>
                  <a:schemeClr val="accent6">
                    <a:lumMod val="75000"/>
                  </a:schemeClr>
                </a:solidFill>
                <a:latin typeface="Arial" panose="020B0604020202020204" pitchFamily="34" charset="0"/>
                <a:cs typeface="Arial" panose="020B0604020202020204" pitchFamily="34" charset="0"/>
              </a:rPr>
            </a:br>
            <a:r>
              <a:rPr lang="hy-AM" sz="2000" b="1" dirty="0">
                <a:solidFill>
                  <a:schemeClr val="accent6">
                    <a:lumMod val="75000"/>
                  </a:schemeClr>
                </a:solidFill>
                <a:latin typeface="Arial" panose="020B0604020202020204" pitchFamily="34" charset="0"/>
                <a:cs typeface="Arial" panose="020B0604020202020204" pitchFamily="34" charset="0"/>
              </a:rPr>
              <a:t> </a:t>
            </a:r>
            <a:endParaRPr lang="en-US" sz="2000" b="1" i="1" dirty="0">
              <a:solidFill>
                <a:schemeClr val="accent6">
                  <a:lumMod val="75000"/>
                </a:schemeClr>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28602" y="1018189"/>
            <a:ext cx="8426669" cy="4691700"/>
          </a:xfrm>
        </p:spPr>
        <p:txBody>
          <a:bodyPr>
            <a:noAutofit/>
          </a:bodyPr>
          <a:lstStyle/>
          <a:p>
            <a:pPr algn="just"/>
            <a:r>
              <a:rPr lang="en-US" sz="2800" b="1" dirty="0">
                <a:solidFill>
                  <a:schemeClr val="accent6">
                    <a:lumMod val="75000"/>
                  </a:schemeClr>
                </a:solidFill>
                <a:latin typeface="Arial" panose="020B0604020202020204" pitchFamily="34" charset="0"/>
                <a:cs typeface="Arial" panose="020B0604020202020204" pitchFamily="34" charset="0"/>
              </a:rPr>
              <a:t>		</a:t>
            </a:r>
            <a:endParaRPr lang="en-US" sz="1800" b="1" dirty="0">
              <a:latin typeface="Arial" panose="020B0604020202020204" pitchFamily="34" charset="0"/>
              <a:cs typeface="Arial" panose="020B0604020202020204" pitchFamily="34" charset="0"/>
            </a:endParaRPr>
          </a:p>
          <a:p>
            <a:pPr algn="just">
              <a:lnSpc>
                <a:spcPct val="170000"/>
              </a:lnSpc>
            </a:pPr>
            <a:r>
              <a:rPr lang="en-US" sz="2800" b="1" dirty="0">
                <a:solidFill>
                  <a:schemeClr val="accent6">
                    <a:lumMod val="75000"/>
                  </a:schemeClr>
                </a:solidFill>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80025423"/>
              </p:ext>
            </p:extLst>
          </p:nvPr>
        </p:nvGraphicFramePr>
        <p:xfrm>
          <a:off x="317940" y="961408"/>
          <a:ext cx="8424041" cy="5941589"/>
        </p:xfrm>
        <a:graphic>
          <a:graphicData uri="http://schemas.openxmlformats.org/drawingml/2006/table">
            <a:tbl>
              <a:tblPr firstRow="1" bandRow="1">
                <a:tableStyleId>{5C22544A-7EE6-4342-B048-85BDC9FD1C3A}</a:tableStyleId>
              </a:tblPr>
              <a:tblGrid>
                <a:gridCol w="6327228">
                  <a:extLst>
                    <a:ext uri="{9D8B030D-6E8A-4147-A177-3AD203B41FA5}">
                      <a16:colId xmlns:a16="http://schemas.microsoft.com/office/drawing/2014/main" xmlns="" val="20000"/>
                    </a:ext>
                  </a:extLst>
                </a:gridCol>
                <a:gridCol w="1127232">
                  <a:extLst>
                    <a:ext uri="{9D8B030D-6E8A-4147-A177-3AD203B41FA5}">
                      <a16:colId xmlns:a16="http://schemas.microsoft.com/office/drawing/2014/main" xmlns="" val="20001"/>
                    </a:ext>
                  </a:extLst>
                </a:gridCol>
                <a:gridCol w="969581">
                  <a:extLst>
                    <a:ext uri="{9D8B030D-6E8A-4147-A177-3AD203B41FA5}">
                      <a16:colId xmlns:a16="http://schemas.microsoft.com/office/drawing/2014/main" xmlns="" val="20002"/>
                    </a:ext>
                  </a:extLst>
                </a:gridCol>
              </a:tblGrid>
              <a:tr h="370840">
                <a:tc>
                  <a:txBody>
                    <a:bodyPr/>
                    <a:lstStyle/>
                    <a:p>
                      <a:r>
                        <a:rPr lang="en-US" sz="1200" dirty="0" err="1" smtClean="0"/>
                        <a:t>Միջոցառում</a:t>
                      </a:r>
                      <a:endParaRPr lang="en-US" sz="1200" dirty="0"/>
                    </a:p>
                  </a:txBody>
                  <a:tcPr marL="68580" marR="68580"/>
                </a:tc>
                <a:tc>
                  <a:txBody>
                    <a:bodyPr/>
                    <a:lstStyle/>
                    <a:p>
                      <a:pPr marL="0" marR="0" algn="ctr">
                        <a:lnSpc>
                          <a:spcPct val="115000"/>
                        </a:lnSpc>
                        <a:spcBef>
                          <a:spcPts val="0"/>
                        </a:spcBef>
                        <a:spcAft>
                          <a:spcPts val="0"/>
                        </a:spcAft>
                      </a:pPr>
                      <a:r>
                        <a:rPr lang="en-US" sz="1200" dirty="0">
                          <a:solidFill>
                            <a:srgbClr val="000000"/>
                          </a:solidFill>
                          <a:effectLst/>
                          <a:latin typeface="GHEA Grapalat"/>
                          <a:ea typeface="Times New Roman"/>
                          <a:cs typeface="Calibri"/>
                        </a:rPr>
                        <a:t>2020 </a:t>
                      </a:r>
                      <a:r>
                        <a:rPr lang="en-US" sz="1200" dirty="0" err="1">
                          <a:solidFill>
                            <a:srgbClr val="000000"/>
                          </a:solidFill>
                          <a:effectLst/>
                          <a:latin typeface="GHEA Grapalat"/>
                          <a:ea typeface="Times New Roman"/>
                          <a:cs typeface="Calibri"/>
                        </a:rPr>
                        <a:t>փաստացի</a:t>
                      </a:r>
                      <a:endParaRPr lang="en-US" sz="1200" dirty="0">
                        <a:effectLst/>
                        <a:latin typeface="Calibri"/>
                        <a:ea typeface="Calibri"/>
                        <a:cs typeface="Times New Roman"/>
                      </a:endParaRPr>
                    </a:p>
                  </a:txBody>
                  <a:tcPr marL="51435" marR="51435" marT="0" marB="0" anchor="ctr"/>
                </a:tc>
                <a:tc>
                  <a:txBody>
                    <a:bodyPr/>
                    <a:lstStyle/>
                    <a:p>
                      <a:pPr marL="0" marR="0" algn="ctr">
                        <a:lnSpc>
                          <a:spcPct val="115000"/>
                        </a:lnSpc>
                        <a:spcBef>
                          <a:spcPts val="0"/>
                        </a:spcBef>
                        <a:spcAft>
                          <a:spcPts val="0"/>
                        </a:spcAft>
                      </a:pPr>
                      <a:r>
                        <a:rPr lang="en-US" sz="1200" dirty="0">
                          <a:solidFill>
                            <a:srgbClr val="000000"/>
                          </a:solidFill>
                          <a:effectLst/>
                          <a:latin typeface="GHEA Grapalat"/>
                          <a:ea typeface="Times New Roman"/>
                          <a:cs typeface="Calibri"/>
                        </a:rPr>
                        <a:t>2021 </a:t>
                      </a:r>
                      <a:r>
                        <a:rPr lang="en-US" sz="1200" dirty="0" err="1">
                          <a:solidFill>
                            <a:srgbClr val="000000"/>
                          </a:solidFill>
                          <a:effectLst/>
                          <a:latin typeface="GHEA Grapalat"/>
                          <a:ea typeface="Times New Roman"/>
                          <a:cs typeface="Calibri"/>
                        </a:rPr>
                        <a:t>պետբյուջե</a:t>
                      </a:r>
                      <a:endParaRPr lang="en-US" sz="12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0"/>
                  </a:ext>
                </a:extLst>
              </a:tr>
              <a:tr h="370840">
                <a:tc>
                  <a:txBody>
                    <a:bodyPr/>
                    <a:lstStyle/>
                    <a:p>
                      <a:r>
                        <a:rPr lang="en-US" sz="1200" kern="1200" dirty="0" smtClean="0">
                          <a:solidFill>
                            <a:schemeClr val="dk1"/>
                          </a:solidFill>
                          <a:effectLst/>
                          <a:latin typeface="+mn-lt"/>
                          <a:ea typeface="+mn-ea"/>
                          <a:cs typeface="+mn-cs"/>
                        </a:rPr>
                        <a:t>11001 </a:t>
                      </a:r>
                      <a:r>
                        <a:rPr lang="en-US" sz="1200" b="1" kern="1200" dirty="0" err="1" smtClean="0">
                          <a:solidFill>
                            <a:schemeClr val="dk1"/>
                          </a:solidFill>
                          <a:effectLst/>
                          <a:latin typeface="+mn-lt"/>
                          <a:ea typeface="+mn-ea"/>
                          <a:cs typeface="+mn-cs"/>
                        </a:rPr>
                        <a:t>Համաշխարհային</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բանկի</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աջակցությամբ</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իրականացվող</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Տարածքային</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զարգացման</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հիմնադրամի</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ծրագրի</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կառավարում</a:t>
                      </a:r>
                      <a:endParaRPr lang="en-US" sz="1200" dirty="0"/>
                    </a:p>
                  </a:txBody>
                  <a:tcPr marL="68580" marR="68580"/>
                </a:tc>
                <a:tc>
                  <a:txBody>
                    <a:bodyPr/>
                    <a:lstStyle/>
                    <a:p>
                      <a:pPr algn="r"/>
                      <a:endParaRPr lang="en-US" sz="1200" dirty="0"/>
                    </a:p>
                  </a:txBody>
                  <a:tcPr marL="68580" marR="68580"/>
                </a:tc>
                <a:tc>
                  <a:txBody>
                    <a:bodyPr/>
                    <a:lstStyle/>
                    <a:p>
                      <a:pPr algn="r"/>
                      <a:endParaRPr lang="en-US" sz="1200" dirty="0"/>
                    </a:p>
                  </a:txBody>
                  <a:tcPr marL="68580" marR="68580"/>
                </a:tc>
                <a:extLst>
                  <a:ext uri="{0D108BD9-81ED-4DB2-BD59-A6C34878D82A}">
                    <a16:rowId xmlns:a16="http://schemas.microsoft.com/office/drawing/2014/main" xmlns="" val="10001"/>
                  </a:ext>
                </a:extLst>
              </a:tr>
              <a:tr h="302115">
                <a:tc>
                  <a:txBody>
                    <a:bodyPr/>
                    <a:lstStyle/>
                    <a:p>
                      <a:pPr marL="0" marR="0">
                        <a:lnSpc>
                          <a:spcPct val="115000"/>
                        </a:lnSpc>
                        <a:spcBef>
                          <a:spcPts val="0"/>
                        </a:spcBef>
                        <a:spcAft>
                          <a:spcPts val="0"/>
                        </a:spcAft>
                      </a:pPr>
                      <a:r>
                        <a:rPr lang="en-US" sz="1200" dirty="0" err="1">
                          <a:effectLst/>
                          <a:latin typeface="GHEA Grapalat"/>
                          <a:ea typeface="Times New Roman"/>
                          <a:cs typeface="Calibri"/>
                        </a:rPr>
                        <a:t>Կառավարվող</a:t>
                      </a:r>
                      <a:r>
                        <a:rPr lang="en-US" sz="1200" dirty="0">
                          <a:effectLst/>
                          <a:latin typeface="GHEA Grapalat"/>
                          <a:ea typeface="Times New Roman"/>
                          <a:cs typeface="Calibri"/>
                        </a:rPr>
                        <a:t> </a:t>
                      </a:r>
                      <a:r>
                        <a:rPr lang="en-US" sz="1200" dirty="0" err="1">
                          <a:effectLst/>
                          <a:latin typeface="GHEA Grapalat"/>
                          <a:ea typeface="Times New Roman"/>
                          <a:cs typeface="Calibri"/>
                        </a:rPr>
                        <a:t>ծրագրերի</a:t>
                      </a:r>
                      <a:r>
                        <a:rPr lang="en-US" sz="1200" dirty="0">
                          <a:effectLst/>
                          <a:latin typeface="GHEA Grapalat"/>
                          <a:ea typeface="Times New Roman"/>
                          <a:cs typeface="Calibri"/>
                        </a:rPr>
                        <a:t> </a:t>
                      </a:r>
                      <a:r>
                        <a:rPr lang="en-US" sz="1200" dirty="0" err="1">
                          <a:effectLst/>
                          <a:latin typeface="GHEA Grapalat"/>
                          <a:ea typeface="Times New Roman"/>
                          <a:cs typeface="Calibri"/>
                        </a:rPr>
                        <a:t>քանակ</a:t>
                      </a:r>
                      <a:endParaRPr lang="en-US" sz="12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a:effectLst/>
                          <a:latin typeface="GHEA Grapalat"/>
                          <a:ea typeface="Times New Roman"/>
                          <a:cs typeface="Calibri"/>
                        </a:rPr>
                        <a:t>1</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1</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2"/>
                  </a:ext>
                </a:extLst>
              </a:tr>
              <a:tr h="220853">
                <a:tc>
                  <a:txBody>
                    <a:bodyPr/>
                    <a:lstStyle/>
                    <a:p>
                      <a:pPr marL="0" marR="0" algn="r">
                        <a:lnSpc>
                          <a:spcPct val="115000"/>
                        </a:lnSpc>
                        <a:spcBef>
                          <a:spcPts val="0"/>
                        </a:spcBef>
                        <a:spcAft>
                          <a:spcPts val="0"/>
                        </a:spcAft>
                      </a:pPr>
                      <a:r>
                        <a:rPr lang="en-US" sz="1200" b="1" dirty="0" err="1">
                          <a:solidFill>
                            <a:srgbClr val="FF0000"/>
                          </a:solidFill>
                          <a:effectLst/>
                          <a:latin typeface="GHEA Grapalat"/>
                          <a:ea typeface="Times New Roman"/>
                          <a:cs typeface="Calibri"/>
                        </a:rPr>
                        <a:t>Միջոցառման</a:t>
                      </a:r>
                      <a:r>
                        <a:rPr lang="en-US" sz="1200" b="1" dirty="0">
                          <a:solidFill>
                            <a:srgbClr val="FF0000"/>
                          </a:solidFill>
                          <a:effectLst/>
                          <a:latin typeface="GHEA Grapalat"/>
                          <a:ea typeface="Times New Roman"/>
                          <a:cs typeface="Calibri"/>
                        </a:rPr>
                        <a:t> </a:t>
                      </a:r>
                      <a:r>
                        <a:rPr lang="en-US" sz="1200" b="1" dirty="0" err="1">
                          <a:solidFill>
                            <a:srgbClr val="FF0000"/>
                          </a:solidFill>
                          <a:effectLst/>
                          <a:latin typeface="GHEA Grapalat"/>
                          <a:ea typeface="Times New Roman"/>
                          <a:cs typeface="Calibri"/>
                        </a:rPr>
                        <a:t>վրա</a:t>
                      </a:r>
                      <a:r>
                        <a:rPr lang="en-US" sz="1200" b="1" dirty="0">
                          <a:solidFill>
                            <a:srgbClr val="FF0000"/>
                          </a:solidFill>
                          <a:effectLst/>
                          <a:latin typeface="GHEA Grapalat"/>
                          <a:ea typeface="Times New Roman"/>
                          <a:cs typeface="Calibri"/>
                        </a:rPr>
                        <a:t> </a:t>
                      </a:r>
                      <a:r>
                        <a:rPr lang="en-US" sz="1200" b="1" dirty="0" err="1">
                          <a:solidFill>
                            <a:srgbClr val="FF0000"/>
                          </a:solidFill>
                          <a:effectLst/>
                          <a:latin typeface="GHEA Grapalat"/>
                          <a:ea typeface="Times New Roman"/>
                          <a:cs typeface="Calibri"/>
                        </a:rPr>
                        <a:t>կատարվող</a:t>
                      </a:r>
                      <a:r>
                        <a:rPr lang="en-US" sz="1200" b="1" dirty="0">
                          <a:solidFill>
                            <a:srgbClr val="FF0000"/>
                          </a:solidFill>
                          <a:effectLst/>
                          <a:latin typeface="GHEA Grapalat"/>
                          <a:ea typeface="Times New Roman"/>
                          <a:cs typeface="Calibri"/>
                        </a:rPr>
                        <a:t> </a:t>
                      </a:r>
                      <a:r>
                        <a:rPr lang="en-US" sz="1200" b="1" dirty="0" err="1">
                          <a:solidFill>
                            <a:srgbClr val="FF0000"/>
                          </a:solidFill>
                          <a:effectLst/>
                          <a:latin typeface="GHEA Grapalat"/>
                          <a:ea typeface="Times New Roman"/>
                          <a:cs typeface="Calibri"/>
                        </a:rPr>
                        <a:t>ծախսը</a:t>
                      </a:r>
                      <a:r>
                        <a:rPr lang="en-US" sz="1200" b="1" dirty="0">
                          <a:solidFill>
                            <a:srgbClr val="FF0000"/>
                          </a:solidFill>
                          <a:effectLst/>
                          <a:latin typeface="GHEA Grapalat"/>
                          <a:ea typeface="Times New Roman"/>
                          <a:cs typeface="Calibri"/>
                        </a:rPr>
                        <a:t> (</a:t>
                      </a:r>
                      <a:r>
                        <a:rPr lang="en-US" sz="1200" b="1" dirty="0" err="1">
                          <a:solidFill>
                            <a:srgbClr val="FF0000"/>
                          </a:solidFill>
                          <a:effectLst/>
                          <a:latin typeface="GHEA Grapalat"/>
                          <a:ea typeface="Times New Roman"/>
                          <a:cs typeface="Calibri"/>
                        </a:rPr>
                        <a:t>հազար</a:t>
                      </a:r>
                      <a:r>
                        <a:rPr lang="en-US" sz="1200" b="1" dirty="0">
                          <a:solidFill>
                            <a:srgbClr val="FF0000"/>
                          </a:solidFill>
                          <a:effectLst/>
                          <a:latin typeface="GHEA Grapalat"/>
                          <a:ea typeface="Times New Roman"/>
                          <a:cs typeface="Calibri"/>
                        </a:rPr>
                        <a:t> </a:t>
                      </a:r>
                      <a:r>
                        <a:rPr lang="en-US" sz="1200" b="1" dirty="0" err="1">
                          <a:solidFill>
                            <a:srgbClr val="FF0000"/>
                          </a:solidFill>
                          <a:effectLst/>
                          <a:latin typeface="GHEA Grapalat"/>
                          <a:ea typeface="Times New Roman"/>
                          <a:cs typeface="Calibri"/>
                        </a:rPr>
                        <a:t>դրամ</a:t>
                      </a:r>
                      <a:r>
                        <a:rPr lang="en-US" sz="1200" b="1" dirty="0">
                          <a:solidFill>
                            <a:srgbClr val="FF0000"/>
                          </a:solidFill>
                          <a:effectLst/>
                          <a:latin typeface="GHEA Grapalat"/>
                          <a:ea typeface="Times New Roman"/>
                          <a:cs typeface="Calibri"/>
                        </a:rPr>
                        <a:t>)</a:t>
                      </a:r>
                      <a:endParaRPr lang="en-US" sz="1200" b="1"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b="1" i="1" dirty="0" smtClean="0">
                          <a:solidFill>
                            <a:srgbClr val="FF0000"/>
                          </a:solidFill>
                          <a:effectLst/>
                          <a:latin typeface="GHEA Grapalat"/>
                          <a:ea typeface="Times New Roman"/>
                          <a:cs typeface="Calibri"/>
                        </a:rPr>
                        <a:t> 275,202.4 </a:t>
                      </a:r>
                      <a:endParaRPr lang="en-US" sz="1200" b="1"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b="1" i="1" dirty="0" smtClean="0">
                          <a:solidFill>
                            <a:srgbClr val="FF0000"/>
                          </a:solidFill>
                          <a:effectLst/>
                          <a:latin typeface="GHEA Grapalat"/>
                          <a:ea typeface="Times New Roman"/>
                          <a:cs typeface="Calibri"/>
                        </a:rPr>
                        <a:t> 373,259.6 </a:t>
                      </a:r>
                      <a:endParaRPr lang="en-US" sz="1200" b="1" dirty="0">
                        <a:effectLst/>
                        <a:latin typeface="Calibri"/>
                        <a:ea typeface="Calibri"/>
                        <a:cs typeface="Times New Roman"/>
                      </a:endParaRPr>
                    </a:p>
                  </a:txBody>
                  <a:tcPr marL="51435" marR="51435" marT="0" marB="0"/>
                </a:tc>
                <a:extLst>
                  <a:ext uri="{0D108BD9-81ED-4DB2-BD59-A6C34878D82A}">
                    <a16:rowId xmlns:a16="http://schemas.microsoft.com/office/drawing/2014/main" xmlns="" val="10003"/>
                  </a:ext>
                </a:extLst>
              </a:tr>
              <a:tr h="370840">
                <a:tc>
                  <a:txBody>
                    <a:bodyPr/>
                    <a:lstStyle/>
                    <a:p>
                      <a:r>
                        <a:rPr lang="en-US" sz="1200" kern="1200" dirty="0" smtClean="0">
                          <a:solidFill>
                            <a:schemeClr val="dk1"/>
                          </a:solidFill>
                          <a:effectLst/>
                          <a:latin typeface="+mn-lt"/>
                          <a:ea typeface="+mn-ea"/>
                          <a:cs typeface="+mn-cs"/>
                        </a:rPr>
                        <a:t>12001 </a:t>
                      </a:r>
                      <a:r>
                        <a:rPr lang="en-US" sz="1200" b="1" kern="1200" dirty="0" err="1" smtClean="0">
                          <a:solidFill>
                            <a:schemeClr val="dk1"/>
                          </a:solidFill>
                          <a:effectLst/>
                          <a:latin typeface="+mn-lt"/>
                          <a:ea typeface="+mn-ea"/>
                          <a:cs typeface="+mn-cs"/>
                        </a:rPr>
                        <a:t>Համաշխարհային</a:t>
                      </a:r>
                      <a:r>
                        <a:rPr lang="en-US" sz="1200" b="1" kern="1200" dirty="0" smtClean="0">
                          <a:solidFill>
                            <a:schemeClr val="dk1"/>
                          </a:solidFill>
                          <a:effectLst/>
                          <a:latin typeface="+mn-lt"/>
                          <a:ea typeface="+mn-ea"/>
                          <a:cs typeface="+mn-cs"/>
                        </a:rPr>
                        <a:t> բանկի աջակցությամբ իրականացվող Տարածքային զարգացման </a:t>
                      </a:r>
                      <a:r>
                        <a:rPr lang="en-US" sz="1200" b="1" kern="1200" dirty="0" err="1" smtClean="0">
                          <a:solidFill>
                            <a:schemeClr val="dk1"/>
                          </a:solidFill>
                          <a:effectLst/>
                          <a:latin typeface="+mn-lt"/>
                          <a:ea typeface="+mn-ea"/>
                          <a:cs typeface="+mn-cs"/>
                        </a:rPr>
                        <a:t>հիմնադրամի</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ծրագրի</a:t>
                      </a:r>
                      <a:r>
                        <a:rPr lang="en-US" sz="1200" b="1" kern="1200" dirty="0" smtClean="0">
                          <a:solidFill>
                            <a:schemeClr val="dk1"/>
                          </a:solidFill>
                          <a:effectLst/>
                          <a:latin typeface="+mn-lt"/>
                          <a:ea typeface="+mn-ea"/>
                          <a:cs typeface="+mn-cs"/>
                        </a:rPr>
                        <a:t> շրջանակներում ՀՀ </a:t>
                      </a:r>
                      <a:r>
                        <a:rPr lang="en-US" sz="1200" b="1" kern="1200" dirty="0" err="1" smtClean="0">
                          <a:solidFill>
                            <a:schemeClr val="dk1"/>
                          </a:solidFill>
                          <a:effectLst/>
                          <a:latin typeface="+mn-lt"/>
                          <a:ea typeface="+mn-ea"/>
                          <a:cs typeface="+mn-cs"/>
                        </a:rPr>
                        <a:t>տարածքներում</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ջրագծերի</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առողջապահության</a:t>
                      </a:r>
                      <a:r>
                        <a:rPr lang="en-US" sz="1200" b="1" kern="1200" dirty="0" smtClean="0">
                          <a:solidFill>
                            <a:schemeClr val="dk1"/>
                          </a:solidFill>
                          <a:effectLst/>
                          <a:latin typeface="+mn-lt"/>
                          <a:ea typeface="+mn-ea"/>
                          <a:cs typeface="+mn-cs"/>
                        </a:rPr>
                        <a:t>, կրթության, </a:t>
                      </a:r>
                      <a:r>
                        <a:rPr lang="en-US" sz="1200" b="1" kern="1200" dirty="0" err="1" smtClean="0">
                          <a:solidFill>
                            <a:schemeClr val="dk1"/>
                          </a:solidFill>
                          <a:effectLst/>
                          <a:latin typeface="+mn-lt"/>
                          <a:ea typeface="+mn-ea"/>
                          <a:cs typeface="+mn-cs"/>
                        </a:rPr>
                        <a:t>մշակույթի</a:t>
                      </a:r>
                      <a:r>
                        <a:rPr lang="en-US" sz="1200" b="1" kern="1200" dirty="0" smtClean="0">
                          <a:solidFill>
                            <a:schemeClr val="dk1"/>
                          </a:solidFill>
                          <a:effectLst/>
                          <a:latin typeface="+mn-lt"/>
                          <a:ea typeface="+mn-ea"/>
                          <a:cs typeface="+mn-cs"/>
                        </a:rPr>
                        <a:t>, հատուկ խնամքի և </a:t>
                      </a:r>
                      <a:r>
                        <a:rPr lang="en-US" sz="1200" b="1" kern="1200" dirty="0" err="1" smtClean="0">
                          <a:solidFill>
                            <a:schemeClr val="dk1"/>
                          </a:solidFill>
                          <a:effectLst/>
                          <a:latin typeface="+mn-lt"/>
                          <a:ea typeface="+mn-ea"/>
                          <a:cs typeface="+mn-cs"/>
                        </a:rPr>
                        <a:t>ենթակառուցվածքների</a:t>
                      </a:r>
                      <a:r>
                        <a:rPr lang="en-US" sz="1200" b="1" kern="1200" dirty="0" smtClean="0">
                          <a:solidFill>
                            <a:schemeClr val="dk1"/>
                          </a:solidFill>
                          <a:effectLst/>
                          <a:latin typeface="+mn-lt"/>
                          <a:ea typeface="+mn-ea"/>
                          <a:cs typeface="+mn-cs"/>
                        </a:rPr>
                        <a:t> ոլորտի </a:t>
                      </a:r>
                      <a:r>
                        <a:rPr lang="en-US" sz="1200" b="1" kern="1200" dirty="0" err="1" smtClean="0">
                          <a:solidFill>
                            <a:schemeClr val="dk1"/>
                          </a:solidFill>
                          <a:effectLst/>
                          <a:latin typeface="+mn-lt"/>
                          <a:ea typeface="+mn-ea"/>
                          <a:cs typeface="+mn-cs"/>
                        </a:rPr>
                        <a:t>վերականգնման</a:t>
                      </a:r>
                      <a:r>
                        <a:rPr lang="en-US" sz="1200" b="1" kern="1200" dirty="0" smtClean="0">
                          <a:solidFill>
                            <a:schemeClr val="dk1"/>
                          </a:solidFill>
                          <a:effectLst/>
                          <a:latin typeface="+mn-lt"/>
                          <a:ea typeface="+mn-ea"/>
                          <a:cs typeface="+mn-cs"/>
                        </a:rPr>
                        <a:t> և </a:t>
                      </a:r>
                      <a:r>
                        <a:rPr lang="en-US" sz="1200" b="1" kern="1200" dirty="0" err="1" smtClean="0">
                          <a:solidFill>
                            <a:schemeClr val="dk1"/>
                          </a:solidFill>
                          <a:effectLst/>
                          <a:latin typeface="+mn-lt"/>
                          <a:ea typeface="+mn-ea"/>
                          <a:cs typeface="+mn-cs"/>
                        </a:rPr>
                        <a:t>շինարարության</a:t>
                      </a:r>
                      <a:r>
                        <a:rPr lang="en-US" sz="1200" b="1" kern="1200" dirty="0" smtClean="0">
                          <a:solidFill>
                            <a:schemeClr val="dk1"/>
                          </a:solidFill>
                          <a:effectLst/>
                          <a:latin typeface="+mn-lt"/>
                          <a:ea typeface="+mn-ea"/>
                          <a:cs typeface="+mn-cs"/>
                        </a:rPr>
                        <a:t> </a:t>
                      </a:r>
                      <a:r>
                        <a:rPr lang="en-US" sz="1200" b="1" kern="1200" dirty="0" err="1" smtClean="0">
                          <a:solidFill>
                            <a:schemeClr val="dk1"/>
                          </a:solidFill>
                          <a:effectLst/>
                          <a:latin typeface="+mn-lt"/>
                          <a:ea typeface="+mn-ea"/>
                          <a:cs typeface="+mn-cs"/>
                        </a:rPr>
                        <a:t>աշխատանքներ</a:t>
                      </a:r>
                      <a:endParaRPr lang="en-US" sz="1200" dirty="0"/>
                    </a:p>
                  </a:txBody>
                  <a:tcPr marL="68580" marR="68580"/>
                </a:tc>
                <a:tc>
                  <a:txBody>
                    <a:bodyPr/>
                    <a:lstStyle/>
                    <a:p>
                      <a:pPr algn="r"/>
                      <a:endParaRPr lang="en-US" sz="1200" dirty="0"/>
                    </a:p>
                  </a:txBody>
                  <a:tcPr marL="68580" marR="68580"/>
                </a:tc>
                <a:tc>
                  <a:txBody>
                    <a:bodyPr/>
                    <a:lstStyle/>
                    <a:p>
                      <a:pPr algn="r"/>
                      <a:endParaRPr lang="en-US" sz="1200" dirty="0"/>
                    </a:p>
                  </a:txBody>
                  <a:tcPr marL="68580" marR="68580"/>
                </a:tc>
                <a:extLst>
                  <a:ext uri="{0D108BD9-81ED-4DB2-BD59-A6C34878D82A}">
                    <a16:rowId xmlns:a16="http://schemas.microsoft.com/office/drawing/2014/main" xmlns="" val="10004"/>
                  </a:ext>
                </a:extLst>
              </a:tr>
              <a:tr h="261475">
                <a:tc>
                  <a:txBody>
                    <a:bodyPr/>
                    <a:lstStyle/>
                    <a:p>
                      <a:pPr marL="0" marR="0">
                        <a:lnSpc>
                          <a:spcPct val="115000"/>
                        </a:lnSpc>
                        <a:spcBef>
                          <a:spcPts val="0"/>
                        </a:spcBef>
                        <a:spcAft>
                          <a:spcPts val="0"/>
                        </a:spcAft>
                      </a:pPr>
                      <a:r>
                        <a:rPr lang="en-US" sz="1200">
                          <a:effectLst/>
                          <a:latin typeface="GHEA Grapalat"/>
                          <a:ea typeface="Times New Roman"/>
                          <a:cs typeface="Calibri"/>
                        </a:rPr>
                        <a:t>Խմելու ջրի ջրամատակարարման ենթածրագրերի թիվը </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a:effectLst/>
                          <a:latin typeface="GHEA Grapalat"/>
                          <a:ea typeface="Times New Roman"/>
                          <a:cs typeface="Calibri"/>
                        </a:rPr>
                        <a:t>1</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2</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5"/>
                  </a:ext>
                </a:extLst>
              </a:tr>
              <a:tr h="216455">
                <a:tc>
                  <a:txBody>
                    <a:bodyPr/>
                    <a:lstStyle/>
                    <a:p>
                      <a:pPr marL="0" marR="0">
                        <a:lnSpc>
                          <a:spcPct val="115000"/>
                        </a:lnSpc>
                        <a:spcBef>
                          <a:spcPts val="0"/>
                        </a:spcBef>
                        <a:spcAft>
                          <a:spcPts val="0"/>
                        </a:spcAft>
                      </a:pPr>
                      <a:r>
                        <a:rPr lang="en-US" sz="1200">
                          <a:effectLst/>
                          <a:latin typeface="GHEA Grapalat"/>
                          <a:ea typeface="Times New Roman"/>
                          <a:cs typeface="Calibri"/>
                        </a:rPr>
                        <a:t>Ոռոգման համակարգի ենթածրագրերի թիվը </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a:effectLst/>
                          <a:latin typeface="GHEA Grapalat"/>
                          <a:ea typeface="Times New Roman"/>
                          <a:cs typeface="Calibri"/>
                        </a:rPr>
                        <a:t>0</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3</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6"/>
                  </a:ext>
                </a:extLst>
              </a:tr>
              <a:tr h="246000">
                <a:tc>
                  <a:txBody>
                    <a:bodyPr/>
                    <a:lstStyle/>
                    <a:p>
                      <a:pPr marL="0" marR="0">
                        <a:lnSpc>
                          <a:spcPct val="115000"/>
                        </a:lnSpc>
                        <a:spcBef>
                          <a:spcPts val="0"/>
                        </a:spcBef>
                        <a:spcAft>
                          <a:spcPts val="0"/>
                        </a:spcAft>
                      </a:pPr>
                      <a:r>
                        <a:rPr lang="en-US" sz="1200">
                          <a:effectLst/>
                          <a:latin typeface="GHEA Grapalat"/>
                          <a:ea typeface="Times New Roman"/>
                          <a:cs typeface="Calibri"/>
                        </a:rPr>
                        <a:t>Դպրոցների և մանկապարտեզների թիվը, որոնց կահույք է տրամադրվել </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a:effectLst/>
                          <a:latin typeface="GHEA Grapalat"/>
                          <a:ea typeface="Times New Roman"/>
                          <a:cs typeface="Calibri"/>
                        </a:rPr>
                        <a:t>3</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3</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7"/>
                  </a:ext>
                </a:extLst>
              </a:tr>
              <a:tr h="262758">
                <a:tc>
                  <a:txBody>
                    <a:bodyPr/>
                    <a:lstStyle/>
                    <a:p>
                      <a:pPr marL="0" marR="0">
                        <a:lnSpc>
                          <a:spcPct val="115000"/>
                        </a:lnSpc>
                        <a:spcBef>
                          <a:spcPts val="0"/>
                        </a:spcBef>
                        <a:spcAft>
                          <a:spcPts val="0"/>
                        </a:spcAft>
                      </a:pPr>
                      <a:r>
                        <a:rPr lang="en-US" sz="1200" dirty="0" err="1">
                          <a:effectLst/>
                          <a:latin typeface="GHEA Grapalat"/>
                          <a:ea typeface="Times New Roman"/>
                          <a:cs typeface="Calibri"/>
                        </a:rPr>
                        <a:t>Համայնքների</a:t>
                      </a:r>
                      <a:r>
                        <a:rPr lang="en-US" sz="1200" dirty="0">
                          <a:effectLst/>
                          <a:latin typeface="GHEA Grapalat"/>
                          <a:ea typeface="Times New Roman"/>
                          <a:cs typeface="Calibri"/>
                        </a:rPr>
                        <a:t> </a:t>
                      </a:r>
                      <a:r>
                        <a:rPr lang="en-US" sz="1200" dirty="0" err="1">
                          <a:effectLst/>
                          <a:latin typeface="GHEA Grapalat"/>
                          <a:ea typeface="Times New Roman"/>
                          <a:cs typeface="Calibri"/>
                        </a:rPr>
                        <a:t>թիվը</a:t>
                      </a:r>
                      <a:r>
                        <a:rPr lang="en-US" sz="1200" dirty="0">
                          <a:effectLst/>
                          <a:latin typeface="GHEA Grapalat"/>
                          <a:ea typeface="Times New Roman"/>
                          <a:cs typeface="Calibri"/>
                        </a:rPr>
                        <a:t>, </a:t>
                      </a:r>
                      <a:r>
                        <a:rPr lang="en-US" sz="1200" dirty="0" err="1">
                          <a:effectLst/>
                          <a:latin typeface="GHEA Grapalat"/>
                          <a:ea typeface="Times New Roman"/>
                          <a:cs typeface="Calibri"/>
                        </a:rPr>
                        <a:t>որոնց</a:t>
                      </a:r>
                      <a:r>
                        <a:rPr lang="en-US" sz="1200" dirty="0">
                          <a:effectLst/>
                          <a:latin typeface="GHEA Grapalat"/>
                          <a:ea typeface="Times New Roman"/>
                          <a:cs typeface="Calibri"/>
                        </a:rPr>
                        <a:t> </a:t>
                      </a:r>
                      <a:r>
                        <a:rPr lang="en-US" sz="1200" dirty="0" err="1">
                          <a:effectLst/>
                          <a:latin typeface="GHEA Grapalat"/>
                          <a:ea typeface="Times New Roman"/>
                          <a:cs typeface="Calibri"/>
                        </a:rPr>
                        <a:t>տրամադրվել</a:t>
                      </a:r>
                      <a:r>
                        <a:rPr lang="en-US" sz="1200" dirty="0">
                          <a:effectLst/>
                          <a:latin typeface="GHEA Grapalat"/>
                          <a:ea typeface="Times New Roman"/>
                          <a:cs typeface="Calibri"/>
                        </a:rPr>
                        <a:t> </a:t>
                      </a:r>
                      <a:r>
                        <a:rPr lang="en-US" sz="1200" dirty="0" err="1">
                          <a:effectLst/>
                          <a:latin typeface="GHEA Grapalat"/>
                          <a:ea typeface="Times New Roman"/>
                          <a:cs typeface="Calibri"/>
                        </a:rPr>
                        <a:t>են</a:t>
                      </a:r>
                      <a:r>
                        <a:rPr lang="en-US" sz="1200" dirty="0">
                          <a:effectLst/>
                          <a:latin typeface="GHEA Grapalat"/>
                          <a:ea typeface="Times New Roman"/>
                          <a:cs typeface="Calibri"/>
                        </a:rPr>
                        <a:t> </a:t>
                      </a:r>
                      <a:r>
                        <a:rPr lang="en-US" sz="1200" dirty="0" err="1">
                          <a:effectLst/>
                          <a:latin typeface="GHEA Grapalat"/>
                          <a:ea typeface="Times New Roman"/>
                          <a:cs typeface="Calibri"/>
                        </a:rPr>
                        <a:t>սարքավորումներ</a:t>
                      </a:r>
                      <a:r>
                        <a:rPr lang="en-US" sz="1200" dirty="0">
                          <a:effectLst/>
                          <a:latin typeface="GHEA Grapalat"/>
                          <a:ea typeface="Times New Roman"/>
                          <a:cs typeface="Calibri"/>
                        </a:rPr>
                        <a:t> և </a:t>
                      </a:r>
                      <a:r>
                        <a:rPr lang="en-US" sz="1200" dirty="0" err="1">
                          <a:effectLst/>
                          <a:latin typeface="GHEA Grapalat"/>
                          <a:ea typeface="Times New Roman"/>
                          <a:cs typeface="Calibri"/>
                        </a:rPr>
                        <a:t>տեխնիկա</a:t>
                      </a:r>
                      <a:r>
                        <a:rPr lang="en-US" sz="1200" dirty="0">
                          <a:effectLst/>
                          <a:latin typeface="GHEA Grapalat"/>
                          <a:ea typeface="Times New Roman"/>
                          <a:cs typeface="Calibri"/>
                        </a:rPr>
                        <a:t> </a:t>
                      </a:r>
                      <a:endParaRPr lang="en-US" sz="12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a:effectLst/>
                          <a:latin typeface="GHEA Grapalat"/>
                          <a:ea typeface="Times New Roman"/>
                          <a:cs typeface="Calibri"/>
                        </a:rPr>
                        <a:t>8</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8</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8"/>
                  </a:ext>
                </a:extLst>
              </a:tr>
              <a:tr h="273269">
                <a:tc>
                  <a:txBody>
                    <a:bodyPr/>
                    <a:lstStyle/>
                    <a:p>
                      <a:pPr marL="0" marR="0">
                        <a:lnSpc>
                          <a:spcPct val="115000"/>
                        </a:lnSpc>
                        <a:spcBef>
                          <a:spcPts val="0"/>
                        </a:spcBef>
                        <a:spcAft>
                          <a:spcPts val="0"/>
                        </a:spcAft>
                      </a:pPr>
                      <a:r>
                        <a:rPr lang="en-US" sz="1200" dirty="0" err="1">
                          <a:effectLst/>
                          <a:latin typeface="GHEA Grapalat"/>
                          <a:ea typeface="Times New Roman"/>
                          <a:cs typeface="Calibri"/>
                        </a:rPr>
                        <a:t>Համայնքների</a:t>
                      </a:r>
                      <a:r>
                        <a:rPr lang="en-US" sz="1200" dirty="0">
                          <a:effectLst/>
                          <a:latin typeface="GHEA Grapalat"/>
                          <a:ea typeface="Times New Roman"/>
                          <a:cs typeface="Calibri"/>
                        </a:rPr>
                        <a:t> </a:t>
                      </a:r>
                      <a:r>
                        <a:rPr lang="en-US" sz="1200" dirty="0" err="1">
                          <a:effectLst/>
                          <a:latin typeface="GHEA Grapalat"/>
                          <a:ea typeface="Times New Roman"/>
                          <a:cs typeface="Calibri"/>
                        </a:rPr>
                        <a:t>թիվը</a:t>
                      </a:r>
                      <a:r>
                        <a:rPr lang="en-US" sz="1200" dirty="0">
                          <a:effectLst/>
                          <a:latin typeface="GHEA Grapalat"/>
                          <a:ea typeface="Times New Roman"/>
                          <a:cs typeface="Calibri"/>
                        </a:rPr>
                        <a:t>, </a:t>
                      </a:r>
                      <a:r>
                        <a:rPr lang="en-US" sz="1200" dirty="0" err="1">
                          <a:effectLst/>
                          <a:latin typeface="GHEA Grapalat"/>
                          <a:ea typeface="Times New Roman"/>
                          <a:cs typeface="Calibri"/>
                        </a:rPr>
                        <a:t>որտեղ</a:t>
                      </a:r>
                      <a:r>
                        <a:rPr lang="en-US" sz="1200" dirty="0">
                          <a:effectLst/>
                          <a:latin typeface="GHEA Grapalat"/>
                          <a:ea typeface="Times New Roman"/>
                          <a:cs typeface="Calibri"/>
                        </a:rPr>
                        <a:t> </a:t>
                      </a:r>
                      <a:r>
                        <a:rPr lang="en-US" sz="1200" dirty="0" err="1">
                          <a:effectLst/>
                          <a:latin typeface="GHEA Grapalat"/>
                          <a:ea typeface="Times New Roman"/>
                          <a:cs typeface="Calibri"/>
                        </a:rPr>
                        <a:t>տեղադրվելու</a:t>
                      </a:r>
                      <a:r>
                        <a:rPr lang="en-US" sz="1200" dirty="0">
                          <a:effectLst/>
                          <a:latin typeface="GHEA Grapalat"/>
                          <a:ea typeface="Times New Roman"/>
                          <a:cs typeface="Calibri"/>
                        </a:rPr>
                        <a:t> </a:t>
                      </a:r>
                      <a:r>
                        <a:rPr lang="en-US" sz="1200" dirty="0" err="1">
                          <a:effectLst/>
                          <a:latin typeface="GHEA Grapalat"/>
                          <a:ea typeface="Times New Roman"/>
                          <a:cs typeface="Calibri"/>
                        </a:rPr>
                        <a:t>են</a:t>
                      </a:r>
                      <a:r>
                        <a:rPr lang="en-US" sz="1200" dirty="0">
                          <a:effectLst/>
                          <a:latin typeface="GHEA Grapalat"/>
                          <a:ea typeface="Times New Roman"/>
                          <a:cs typeface="Calibri"/>
                        </a:rPr>
                        <a:t> </a:t>
                      </a:r>
                      <a:r>
                        <a:rPr lang="en-US" sz="1200" dirty="0" err="1">
                          <a:effectLst/>
                          <a:latin typeface="GHEA Grapalat"/>
                          <a:ea typeface="Times New Roman"/>
                          <a:cs typeface="Calibri"/>
                        </a:rPr>
                        <a:t>արևային</a:t>
                      </a:r>
                      <a:r>
                        <a:rPr lang="en-US" sz="1200" dirty="0">
                          <a:effectLst/>
                          <a:latin typeface="GHEA Grapalat"/>
                          <a:ea typeface="Times New Roman"/>
                          <a:cs typeface="Calibri"/>
                        </a:rPr>
                        <a:t> </a:t>
                      </a:r>
                      <a:r>
                        <a:rPr lang="en-US" sz="1200" dirty="0" err="1">
                          <a:effectLst/>
                          <a:latin typeface="GHEA Grapalat"/>
                          <a:ea typeface="Times New Roman"/>
                          <a:cs typeface="Calibri"/>
                        </a:rPr>
                        <a:t>կայաններ</a:t>
                      </a:r>
                      <a:r>
                        <a:rPr lang="en-US" sz="1200" dirty="0">
                          <a:effectLst/>
                          <a:latin typeface="GHEA Grapalat"/>
                          <a:ea typeface="Times New Roman"/>
                          <a:cs typeface="Calibri"/>
                        </a:rPr>
                        <a:t> </a:t>
                      </a:r>
                      <a:endParaRPr lang="en-US" sz="12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չի </a:t>
                      </a:r>
                      <a:r>
                        <a:rPr lang="en-US" sz="1200" i="1" dirty="0" err="1">
                          <a:effectLst/>
                          <a:latin typeface="GHEA Grapalat"/>
                          <a:ea typeface="Times New Roman"/>
                          <a:cs typeface="Calibri"/>
                        </a:rPr>
                        <a:t>պլանավորվել</a:t>
                      </a:r>
                      <a:endParaRPr lang="en-US" sz="12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2</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9"/>
                  </a:ext>
                </a:extLst>
              </a:tr>
              <a:tr h="370840">
                <a:tc>
                  <a:txBody>
                    <a:bodyPr/>
                    <a:lstStyle/>
                    <a:p>
                      <a:pPr marL="0" marR="0" algn="l" defTabSz="914400" rtl="0" eaLnBrk="1" latinLnBrk="0" hangingPunct="1">
                        <a:lnSpc>
                          <a:spcPct val="115000"/>
                        </a:lnSpc>
                        <a:spcBef>
                          <a:spcPts val="0"/>
                        </a:spcBef>
                        <a:spcAft>
                          <a:spcPts val="0"/>
                        </a:spcAft>
                      </a:pPr>
                      <a:r>
                        <a:rPr lang="en-US" sz="1200" kern="1200" dirty="0" err="1">
                          <a:solidFill>
                            <a:schemeClr val="dk1"/>
                          </a:solidFill>
                          <a:effectLst/>
                          <a:latin typeface="GHEA Grapalat"/>
                          <a:ea typeface="Times New Roman"/>
                          <a:cs typeface="Calibri"/>
                        </a:rPr>
                        <a:t>Հիմնանորոգված</a:t>
                      </a:r>
                      <a:r>
                        <a:rPr lang="en-US" sz="1200" kern="1200" dirty="0">
                          <a:solidFill>
                            <a:schemeClr val="dk1"/>
                          </a:solidFill>
                          <a:effectLst/>
                          <a:latin typeface="GHEA Grapalat"/>
                          <a:ea typeface="Times New Roman"/>
                          <a:cs typeface="Calibri"/>
                        </a:rPr>
                        <a:t> </a:t>
                      </a:r>
                      <a:r>
                        <a:rPr lang="en-US" sz="1200" kern="1200" dirty="0" smtClean="0">
                          <a:solidFill>
                            <a:schemeClr val="dk1"/>
                          </a:solidFill>
                          <a:effectLst/>
                          <a:latin typeface="GHEA Grapalat"/>
                          <a:ea typeface="Times New Roman"/>
                          <a:cs typeface="Calibri"/>
                        </a:rPr>
                        <a:t>և </a:t>
                      </a:r>
                      <a:r>
                        <a:rPr lang="en-US" sz="1200" kern="1200" dirty="0" err="1" smtClean="0">
                          <a:solidFill>
                            <a:schemeClr val="dk1"/>
                          </a:solidFill>
                          <a:effectLst/>
                          <a:latin typeface="GHEA Grapalat"/>
                          <a:ea typeface="Times New Roman"/>
                          <a:cs typeface="Calibri"/>
                        </a:rPr>
                        <a:t>նոր</a:t>
                      </a:r>
                      <a:r>
                        <a:rPr lang="en-US" sz="1200" kern="1200" dirty="0" smtClean="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կառուցված</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ջրագծերի</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առողջապահության</a:t>
                      </a:r>
                      <a:r>
                        <a:rPr lang="en-US" sz="1200" kern="1200" dirty="0">
                          <a:solidFill>
                            <a:schemeClr val="dk1"/>
                          </a:solidFill>
                          <a:effectLst/>
                          <a:latin typeface="GHEA Grapalat"/>
                          <a:ea typeface="Times New Roman"/>
                          <a:cs typeface="Calibri"/>
                        </a:rPr>
                        <a:t>, կրթության, </a:t>
                      </a:r>
                      <a:r>
                        <a:rPr lang="en-US" sz="1200" kern="1200" dirty="0" err="1">
                          <a:solidFill>
                            <a:schemeClr val="dk1"/>
                          </a:solidFill>
                          <a:effectLst/>
                          <a:latin typeface="GHEA Grapalat"/>
                          <a:ea typeface="Times New Roman"/>
                          <a:cs typeface="Calibri"/>
                        </a:rPr>
                        <a:t>մշակույթի</a:t>
                      </a:r>
                      <a:r>
                        <a:rPr lang="en-US" sz="1200" kern="1200" dirty="0">
                          <a:solidFill>
                            <a:schemeClr val="dk1"/>
                          </a:solidFill>
                          <a:effectLst/>
                          <a:latin typeface="GHEA Grapalat"/>
                          <a:ea typeface="Times New Roman"/>
                          <a:cs typeface="Calibri"/>
                        </a:rPr>
                        <a:t>, հատուկ խնամքի </a:t>
                      </a:r>
                      <a:r>
                        <a:rPr lang="en-US" sz="1200" kern="1200" dirty="0" smtClean="0">
                          <a:solidFill>
                            <a:schemeClr val="dk1"/>
                          </a:solidFill>
                          <a:effectLst/>
                          <a:latin typeface="GHEA Grapalat"/>
                          <a:ea typeface="Times New Roman"/>
                          <a:cs typeface="Calibri"/>
                        </a:rPr>
                        <a:t>և </a:t>
                      </a:r>
                      <a:r>
                        <a:rPr lang="en-US" sz="1200" kern="1200" dirty="0" err="1" smtClean="0">
                          <a:solidFill>
                            <a:schemeClr val="dk1"/>
                          </a:solidFill>
                          <a:effectLst/>
                          <a:latin typeface="GHEA Grapalat"/>
                          <a:ea typeface="Times New Roman"/>
                          <a:cs typeface="Calibri"/>
                        </a:rPr>
                        <a:t>ենթակառուցվածքների</a:t>
                      </a:r>
                      <a:r>
                        <a:rPr lang="en-US" sz="1200" kern="1200" dirty="0" smtClean="0">
                          <a:solidFill>
                            <a:schemeClr val="dk1"/>
                          </a:solidFill>
                          <a:effectLst/>
                          <a:latin typeface="GHEA Grapalat"/>
                          <a:ea typeface="Times New Roman"/>
                          <a:cs typeface="Calibri"/>
                        </a:rPr>
                        <a:t> </a:t>
                      </a:r>
                      <a:r>
                        <a:rPr lang="en-US" sz="1200" kern="1200" dirty="0">
                          <a:solidFill>
                            <a:schemeClr val="dk1"/>
                          </a:solidFill>
                          <a:effectLst/>
                          <a:latin typeface="GHEA Grapalat"/>
                          <a:ea typeface="Times New Roman"/>
                          <a:cs typeface="Calibri"/>
                        </a:rPr>
                        <a:t>ոլորտի </a:t>
                      </a:r>
                      <a:r>
                        <a:rPr lang="en-US" sz="1200" kern="1200" dirty="0" err="1">
                          <a:solidFill>
                            <a:schemeClr val="dk1"/>
                          </a:solidFill>
                          <a:effectLst/>
                          <a:latin typeface="GHEA Grapalat"/>
                          <a:ea typeface="Times New Roman"/>
                          <a:cs typeface="Calibri"/>
                        </a:rPr>
                        <a:t>օբյեկտներից</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օգտվող</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համայնքներ</a:t>
                      </a:r>
                      <a:r>
                        <a:rPr lang="en-US" sz="1200" kern="1200" dirty="0">
                          <a:solidFill>
                            <a:schemeClr val="dk1"/>
                          </a:solidFill>
                          <a:effectLst/>
                          <a:latin typeface="GHEA Grapalat"/>
                          <a:ea typeface="Times New Roman"/>
                          <a:cs typeface="Calibri"/>
                        </a:rPr>
                        <a:t>, համայնքների </a:t>
                      </a:r>
                      <a:r>
                        <a:rPr lang="en-US" sz="1200" kern="1200" dirty="0" err="1">
                          <a:solidFill>
                            <a:schemeClr val="dk1"/>
                          </a:solidFill>
                          <a:effectLst/>
                          <a:latin typeface="GHEA Grapalat"/>
                          <a:ea typeface="Times New Roman"/>
                          <a:cs typeface="Calibri"/>
                        </a:rPr>
                        <a:t>թիվ</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հատ</a:t>
                      </a:r>
                      <a:r>
                        <a:rPr lang="en-US" sz="12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1200" i="1">
                          <a:effectLst/>
                          <a:latin typeface="GHEA Grapalat"/>
                          <a:ea typeface="Times New Roman"/>
                          <a:cs typeface="Calibri"/>
                        </a:rPr>
                        <a:t>3</a:t>
                      </a:r>
                      <a:endParaRPr lang="en-US" sz="12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200" i="1" dirty="0">
                          <a:effectLst/>
                          <a:latin typeface="GHEA Grapalat"/>
                          <a:ea typeface="Times New Roman"/>
                          <a:cs typeface="Calibri"/>
                        </a:rPr>
                        <a:t>6</a:t>
                      </a:r>
                      <a:endParaRPr lang="en-US" sz="12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0"/>
                  </a:ext>
                </a:extLst>
              </a:tr>
              <a:tr h="370840">
                <a:tc>
                  <a:txBody>
                    <a:bodyPr/>
                    <a:lstStyle/>
                    <a:p>
                      <a:pPr marL="0" marR="0" algn="l" defTabSz="914400" rtl="0" eaLnBrk="1" latinLnBrk="0" hangingPunct="1">
                        <a:lnSpc>
                          <a:spcPct val="115000"/>
                        </a:lnSpc>
                        <a:spcBef>
                          <a:spcPts val="0"/>
                        </a:spcBef>
                        <a:spcAft>
                          <a:spcPts val="0"/>
                        </a:spcAft>
                      </a:pPr>
                      <a:r>
                        <a:rPr lang="en-US" sz="1200" kern="1200" dirty="0" err="1">
                          <a:solidFill>
                            <a:schemeClr val="dk1"/>
                          </a:solidFill>
                          <a:effectLst/>
                          <a:latin typeface="GHEA Grapalat"/>
                          <a:ea typeface="Times New Roman"/>
                          <a:cs typeface="Calibri"/>
                        </a:rPr>
                        <a:t>Հիմնանորոգված</a:t>
                      </a:r>
                      <a:r>
                        <a:rPr lang="en-US" sz="1200" kern="1200" dirty="0">
                          <a:solidFill>
                            <a:schemeClr val="dk1"/>
                          </a:solidFill>
                          <a:effectLst/>
                          <a:latin typeface="GHEA Grapalat"/>
                          <a:ea typeface="Times New Roman"/>
                          <a:cs typeface="Calibri"/>
                        </a:rPr>
                        <a:t> </a:t>
                      </a:r>
                      <a:r>
                        <a:rPr lang="en-US" sz="1200" kern="1200" dirty="0" smtClean="0">
                          <a:solidFill>
                            <a:schemeClr val="dk1"/>
                          </a:solidFill>
                          <a:effectLst/>
                          <a:latin typeface="GHEA Grapalat"/>
                          <a:ea typeface="Times New Roman"/>
                          <a:cs typeface="Calibri"/>
                        </a:rPr>
                        <a:t>և </a:t>
                      </a:r>
                      <a:r>
                        <a:rPr lang="en-US" sz="1200" kern="1200" dirty="0" err="1" smtClean="0">
                          <a:solidFill>
                            <a:schemeClr val="dk1"/>
                          </a:solidFill>
                          <a:effectLst/>
                          <a:latin typeface="GHEA Grapalat"/>
                          <a:ea typeface="Times New Roman"/>
                          <a:cs typeface="Calibri"/>
                        </a:rPr>
                        <a:t>նոր</a:t>
                      </a:r>
                      <a:r>
                        <a:rPr lang="en-US" sz="1200" kern="1200" dirty="0" smtClean="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կառուցված</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ջրագծերից</a:t>
                      </a:r>
                      <a:r>
                        <a:rPr lang="en-US" sz="1200" kern="1200" dirty="0">
                          <a:solidFill>
                            <a:schemeClr val="dk1"/>
                          </a:solidFill>
                          <a:effectLst/>
                          <a:latin typeface="GHEA Grapalat"/>
                          <a:ea typeface="Times New Roman"/>
                          <a:cs typeface="Calibri"/>
                        </a:rPr>
                        <a:t> և </a:t>
                      </a:r>
                      <a:r>
                        <a:rPr lang="en-US" sz="1200" kern="1200" dirty="0" err="1">
                          <a:solidFill>
                            <a:schemeClr val="dk1"/>
                          </a:solidFill>
                          <a:effectLst/>
                          <a:latin typeface="GHEA Grapalat"/>
                          <a:ea typeface="Times New Roman"/>
                          <a:cs typeface="Calibri"/>
                        </a:rPr>
                        <a:t>ոռոգման</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համակարգերից</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օգտվող</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համայնքներ</a:t>
                      </a:r>
                      <a:r>
                        <a:rPr lang="en-US" sz="1200" kern="1200" dirty="0">
                          <a:solidFill>
                            <a:schemeClr val="dk1"/>
                          </a:solidFill>
                          <a:effectLst/>
                          <a:latin typeface="GHEA Grapalat"/>
                          <a:ea typeface="Times New Roman"/>
                          <a:cs typeface="Calibri"/>
                        </a:rPr>
                        <a:t>, համայնքների </a:t>
                      </a:r>
                      <a:r>
                        <a:rPr lang="en-US" sz="1200" kern="1200" dirty="0" err="1">
                          <a:solidFill>
                            <a:schemeClr val="dk1"/>
                          </a:solidFill>
                          <a:effectLst/>
                          <a:latin typeface="GHEA Grapalat"/>
                          <a:ea typeface="Times New Roman"/>
                          <a:cs typeface="Calibri"/>
                        </a:rPr>
                        <a:t>թիվ</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հատ</a:t>
                      </a:r>
                      <a:r>
                        <a:rPr lang="en-US" sz="12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1000" i="1">
                          <a:effectLst/>
                          <a:latin typeface="GHEA Grapalat"/>
                          <a:ea typeface="Times New Roman"/>
                          <a:cs typeface="Calibri"/>
                        </a:rPr>
                        <a:t>չի պլանավորվել</a:t>
                      </a:r>
                      <a:endParaRPr lang="en-US" sz="11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000" i="1" dirty="0">
                          <a:effectLst/>
                          <a:latin typeface="GHEA Grapalat"/>
                          <a:ea typeface="Times New Roman"/>
                          <a:cs typeface="Calibri"/>
                        </a:rPr>
                        <a:t>5</a:t>
                      </a:r>
                      <a:endParaRPr lang="en-US" sz="11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1"/>
                  </a:ext>
                </a:extLst>
              </a:tr>
              <a:tr h="281292">
                <a:tc>
                  <a:txBody>
                    <a:bodyPr/>
                    <a:lstStyle/>
                    <a:p>
                      <a:pPr marL="0" marR="0" algn="l" defTabSz="914400" rtl="0" eaLnBrk="1" latinLnBrk="0" hangingPunct="1">
                        <a:lnSpc>
                          <a:spcPct val="115000"/>
                        </a:lnSpc>
                        <a:spcBef>
                          <a:spcPts val="0"/>
                        </a:spcBef>
                        <a:spcAft>
                          <a:spcPts val="0"/>
                        </a:spcAft>
                      </a:pPr>
                      <a:r>
                        <a:rPr lang="en-US" sz="1200" kern="1200" dirty="0" err="1">
                          <a:solidFill>
                            <a:schemeClr val="dk1"/>
                          </a:solidFill>
                          <a:effectLst/>
                          <a:latin typeface="GHEA Grapalat"/>
                          <a:ea typeface="Times New Roman"/>
                          <a:cs typeface="Calibri"/>
                        </a:rPr>
                        <a:t>Հիմնանորոգված</a:t>
                      </a:r>
                      <a:r>
                        <a:rPr lang="en-US" sz="1200" kern="1200" dirty="0">
                          <a:solidFill>
                            <a:schemeClr val="dk1"/>
                          </a:solidFill>
                          <a:effectLst/>
                          <a:latin typeface="GHEA Grapalat"/>
                          <a:ea typeface="Times New Roman"/>
                          <a:cs typeface="Calibri"/>
                        </a:rPr>
                        <a:t> </a:t>
                      </a:r>
                      <a:r>
                        <a:rPr lang="en-US" sz="1200" kern="1200" dirty="0" smtClean="0">
                          <a:solidFill>
                            <a:schemeClr val="dk1"/>
                          </a:solidFill>
                          <a:effectLst/>
                          <a:latin typeface="GHEA Grapalat"/>
                          <a:ea typeface="Times New Roman"/>
                          <a:cs typeface="Calibri"/>
                        </a:rPr>
                        <a:t>և </a:t>
                      </a:r>
                      <a:r>
                        <a:rPr lang="en-US" sz="1200" kern="1200" dirty="0" err="1" smtClean="0">
                          <a:solidFill>
                            <a:schemeClr val="dk1"/>
                          </a:solidFill>
                          <a:effectLst/>
                          <a:latin typeface="GHEA Grapalat"/>
                          <a:ea typeface="Times New Roman"/>
                          <a:cs typeface="Calibri"/>
                        </a:rPr>
                        <a:t>նոր</a:t>
                      </a:r>
                      <a:r>
                        <a:rPr lang="en-US" sz="1200" kern="1200" dirty="0" smtClean="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կառուցված</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ջրագծերից</a:t>
                      </a:r>
                      <a:r>
                        <a:rPr lang="en-US" sz="1200" kern="1200" dirty="0">
                          <a:solidFill>
                            <a:schemeClr val="dk1"/>
                          </a:solidFill>
                          <a:effectLst/>
                          <a:latin typeface="GHEA Grapalat"/>
                          <a:ea typeface="Times New Roman"/>
                          <a:cs typeface="Calibri"/>
                        </a:rPr>
                        <a:t> և </a:t>
                      </a:r>
                      <a:r>
                        <a:rPr lang="en-US" sz="1200" kern="1200" dirty="0" err="1">
                          <a:solidFill>
                            <a:schemeClr val="dk1"/>
                          </a:solidFill>
                          <a:effectLst/>
                          <a:latin typeface="GHEA Grapalat"/>
                          <a:ea typeface="Times New Roman"/>
                          <a:cs typeface="Calibri"/>
                        </a:rPr>
                        <a:t>ոռոգման</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համակարգերի</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քանակ</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թիվ</a:t>
                      </a:r>
                      <a:r>
                        <a:rPr lang="en-US" sz="12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1000" i="1">
                          <a:effectLst/>
                          <a:latin typeface="GHEA Grapalat"/>
                          <a:ea typeface="Times New Roman"/>
                          <a:cs typeface="Calibri"/>
                        </a:rPr>
                        <a:t>չի պլանավորվել</a:t>
                      </a:r>
                      <a:endParaRPr lang="en-US" sz="11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000" i="1" dirty="0">
                          <a:effectLst/>
                          <a:latin typeface="GHEA Grapalat"/>
                          <a:ea typeface="Times New Roman"/>
                          <a:cs typeface="Calibri"/>
                        </a:rPr>
                        <a:t>5</a:t>
                      </a:r>
                      <a:endParaRPr lang="en-US" sz="11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2"/>
                  </a:ext>
                </a:extLst>
              </a:tr>
              <a:tr h="294290">
                <a:tc>
                  <a:txBody>
                    <a:bodyPr/>
                    <a:lstStyle/>
                    <a:p>
                      <a:pPr marL="0" marR="0" algn="l" defTabSz="914400" rtl="0" eaLnBrk="1" latinLnBrk="0" hangingPunct="1">
                        <a:lnSpc>
                          <a:spcPct val="115000"/>
                        </a:lnSpc>
                        <a:spcBef>
                          <a:spcPts val="0"/>
                        </a:spcBef>
                        <a:spcAft>
                          <a:spcPts val="0"/>
                        </a:spcAft>
                      </a:pPr>
                      <a:r>
                        <a:rPr lang="en-US" sz="1200" kern="1200" dirty="0" err="1">
                          <a:solidFill>
                            <a:schemeClr val="dk1"/>
                          </a:solidFill>
                          <a:effectLst/>
                          <a:latin typeface="GHEA Grapalat"/>
                          <a:ea typeface="Times New Roman"/>
                          <a:cs typeface="Calibri"/>
                        </a:rPr>
                        <a:t>Ավարտման</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ենթակա</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միկրոծրագրերի</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թիվ</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հատ</a:t>
                      </a:r>
                      <a:r>
                        <a:rPr lang="en-US" sz="12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1000" i="1">
                          <a:effectLst/>
                          <a:latin typeface="GHEA Grapalat"/>
                          <a:ea typeface="Times New Roman"/>
                          <a:cs typeface="Calibri"/>
                        </a:rPr>
                        <a:t>չի պլանավորվել</a:t>
                      </a:r>
                      <a:endParaRPr lang="en-US" sz="110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000" i="1" dirty="0">
                          <a:effectLst/>
                          <a:latin typeface="GHEA Grapalat"/>
                          <a:ea typeface="Times New Roman"/>
                          <a:cs typeface="Calibri"/>
                        </a:rPr>
                        <a:t>11</a:t>
                      </a:r>
                      <a:endParaRPr lang="en-US" sz="11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3"/>
                  </a:ext>
                </a:extLst>
              </a:tr>
              <a:tr h="262759">
                <a:tc>
                  <a:txBody>
                    <a:bodyPr/>
                    <a:lstStyle/>
                    <a:p>
                      <a:pPr marL="0" marR="0" algn="l" defTabSz="914400" rtl="0" eaLnBrk="1" latinLnBrk="0" hangingPunct="1">
                        <a:lnSpc>
                          <a:spcPct val="115000"/>
                        </a:lnSpc>
                        <a:spcBef>
                          <a:spcPts val="0"/>
                        </a:spcBef>
                        <a:spcAft>
                          <a:spcPts val="0"/>
                        </a:spcAft>
                      </a:pPr>
                      <a:r>
                        <a:rPr lang="en-US" sz="1200" kern="1200" dirty="0" err="1">
                          <a:solidFill>
                            <a:schemeClr val="dk1"/>
                          </a:solidFill>
                          <a:effectLst/>
                          <a:latin typeface="GHEA Grapalat"/>
                          <a:ea typeface="Times New Roman"/>
                          <a:cs typeface="Calibri"/>
                        </a:rPr>
                        <a:t>Ծրագրի</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շահառուների</a:t>
                      </a:r>
                      <a:r>
                        <a:rPr lang="en-US" sz="1200" kern="1200" dirty="0">
                          <a:solidFill>
                            <a:schemeClr val="dk1"/>
                          </a:solidFill>
                          <a:effectLst/>
                          <a:latin typeface="GHEA Grapalat"/>
                          <a:ea typeface="Times New Roman"/>
                          <a:cs typeface="Calibri"/>
                        </a:rPr>
                        <a:t> </a:t>
                      </a:r>
                      <a:r>
                        <a:rPr lang="en-US" sz="1200" kern="1200" dirty="0" err="1">
                          <a:solidFill>
                            <a:schemeClr val="dk1"/>
                          </a:solidFill>
                          <a:effectLst/>
                          <a:latin typeface="GHEA Grapalat"/>
                          <a:ea typeface="Times New Roman"/>
                          <a:cs typeface="Calibri"/>
                        </a:rPr>
                        <a:t>թիվ</a:t>
                      </a:r>
                      <a:r>
                        <a:rPr lang="en-US" sz="12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1000" i="1" dirty="0">
                          <a:effectLst/>
                          <a:latin typeface="GHEA Grapalat"/>
                          <a:ea typeface="Times New Roman"/>
                          <a:cs typeface="Calibri"/>
                        </a:rPr>
                        <a:t>112001</a:t>
                      </a:r>
                      <a:endParaRPr lang="en-US" sz="11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000" i="1" dirty="0">
                          <a:effectLst/>
                          <a:latin typeface="GHEA Grapalat"/>
                          <a:ea typeface="Times New Roman"/>
                          <a:cs typeface="Calibri"/>
                        </a:rPr>
                        <a:t>174000</a:t>
                      </a:r>
                      <a:endParaRPr lang="en-US" sz="11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4"/>
                  </a:ext>
                </a:extLst>
              </a:tr>
              <a:tr h="370840">
                <a:tc>
                  <a:txBody>
                    <a:bodyPr/>
                    <a:lstStyle/>
                    <a:p>
                      <a:pPr marL="0" marR="0" algn="r" defTabSz="914400" rtl="0" eaLnBrk="1" latinLnBrk="0" hangingPunct="1">
                        <a:lnSpc>
                          <a:spcPct val="115000"/>
                        </a:lnSpc>
                        <a:spcBef>
                          <a:spcPts val="0"/>
                        </a:spcBef>
                        <a:spcAft>
                          <a:spcPts val="0"/>
                        </a:spcAft>
                      </a:pPr>
                      <a:r>
                        <a:rPr lang="en-US" sz="1200" b="1" i="1" kern="1200" dirty="0" err="1">
                          <a:solidFill>
                            <a:srgbClr val="FF0000"/>
                          </a:solidFill>
                          <a:effectLst/>
                          <a:latin typeface="GHEA Grapalat"/>
                          <a:ea typeface="Times New Roman"/>
                          <a:cs typeface="Calibri"/>
                        </a:rPr>
                        <a:t>Միջոցառման</a:t>
                      </a:r>
                      <a:r>
                        <a:rPr lang="en-US" sz="1200" b="1" i="1" kern="1200" dirty="0">
                          <a:solidFill>
                            <a:srgbClr val="FF0000"/>
                          </a:solidFill>
                          <a:effectLst/>
                          <a:latin typeface="GHEA Grapalat"/>
                          <a:ea typeface="Times New Roman"/>
                          <a:cs typeface="Calibri"/>
                        </a:rPr>
                        <a:t> </a:t>
                      </a:r>
                      <a:r>
                        <a:rPr lang="en-US" sz="1200" b="1" i="1" kern="1200" dirty="0" err="1">
                          <a:solidFill>
                            <a:srgbClr val="FF0000"/>
                          </a:solidFill>
                          <a:effectLst/>
                          <a:latin typeface="GHEA Grapalat"/>
                          <a:ea typeface="Times New Roman"/>
                          <a:cs typeface="Calibri"/>
                        </a:rPr>
                        <a:t>վրա</a:t>
                      </a:r>
                      <a:r>
                        <a:rPr lang="en-US" sz="1200" b="1" i="1" kern="1200" dirty="0">
                          <a:solidFill>
                            <a:srgbClr val="FF0000"/>
                          </a:solidFill>
                          <a:effectLst/>
                          <a:latin typeface="GHEA Grapalat"/>
                          <a:ea typeface="Times New Roman"/>
                          <a:cs typeface="Calibri"/>
                        </a:rPr>
                        <a:t> </a:t>
                      </a:r>
                      <a:r>
                        <a:rPr lang="en-US" sz="1200" b="1" i="1" kern="1200" dirty="0" err="1">
                          <a:solidFill>
                            <a:srgbClr val="FF0000"/>
                          </a:solidFill>
                          <a:effectLst/>
                          <a:latin typeface="GHEA Grapalat"/>
                          <a:ea typeface="Times New Roman"/>
                          <a:cs typeface="Calibri"/>
                        </a:rPr>
                        <a:t>կատարվող</a:t>
                      </a:r>
                      <a:r>
                        <a:rPr lang="en-US" sz="1200" b="1" i="1" kern="1200" dirty="0">
                          <a:solidFill>
                            <a:srgbClr val="FF0000"/>
                          </a:solidFill>
                          <a:effectLst/>
                          <a:latin typeface="GHEA Grapalat"/>
                          <a:ea typeface="Times New Roman"/>
                          <a:cs typeface="Calibri"/>
                        </a:rPr>
                        <a:t> </a:t>
                      </a:r>
                      <a:r>
                        <a:rPr lang="en-US" sz="1200" b="1" i="1" kern="1200" dirty="0" err="1">
                          <a:solidFill>
                            <a:srgbClr val="FF0000"/>
                          </a:solidFill>
                          <a:effectLst/>
                          <a:latin typeface="GHEA Grapalat"/>
                          <a:ea typeface="Times New Roman"/>
                          <a:cs typeface="Calibri"/>
                        </a:rPr>
                        <a:t>ծախսը</a:t>
                      </a:r>
                      <a:r>
                        <a:rPr lang="en-US" sz="1200" b="1" i="1" kern="1200" dirty="0">
                          <a:solidFill>
                            <a:srgbClr val="FF0000"/>
                          </a:solidFill>
                          <a:effectLst/>
                          <a:latin typeface="GHEA Grapalat"/>
                          <a:ea typeface="Times New Roman"/>
                          <a:cs typeface="Calibri"/>
                        </a:rPr>
                        <a:t> (</a:t>
                      </a:r>
                      <a:r>
                        <a:rPr lang="en-US" sz="1200" b="1" i="1" kern="1200" dirty="0" err="1">
                          <a:solidFill>
                            <a:srgbClr val="FF0000"/>
                          </a:solidFill>
                          <a:effectLst/>
                          <a:latin typeface="GHEA Grapalat"/>
                          <a:ea typeface="Times New Roman"/>
                          <a:cs typeface="Calibri"/>
                        </a:rPr>
                        <a:t>հազար</a:t>
                      </a:r>
                      <a:r>
                        <a:rPr lang="en-US" sz="1200" b="1" i="1" kern="1200" dirty="0">
                          <a:solidFill>
                            <a:srgbClr val="FF0000"/>
                          </a:solidFill>
                          <a:effectLst/>
                          <a:latin typeface="GHEA Grapalat"/>
                          <a:ea typeface="Times New Roman"/>
                          <a:cs typeface="Calibri"/>
                        </a:rPr>
                        <a:t> </a:t>
                      </a:r>
                      <a:r>
                        <a:rPr lang="en-US" sz="1200" b="1" i="1" kern="1200" dirty="0" err="1">
                          <a:solidFill>
                            <a:srgbClr val="FF0000"/>
                          </a:solidFill>
                          <a:effectLst/>
                          <a:latin typeface="GHEA Grapalat"/>
                          <a:ea typeface="Times New Roman"/>
                          <a:cs typeface="Calibri"/>
                        </a:rPr>
                        <a:t>դրամ</a:t>
                      </a:r>
                      <a:r>
                        <a:rPr lang="en-US" sz="1200" b="1" i="1" kern="1200" dirty="0">
                          <a:solidFill>
                            <a:srgbClr val="FF0000"/>
                          </a:solidFill>
                          <a:effectLst/>
                          <a:latin typeface="GHEA Grapalat"/>
                          <a:ea typeface="Times New Roman"/>
                          <a:cs typeface="Calibri"/>
                        </a:rPr>
                        <a:t>)</a:t>
                      </a:r>
                    </a:p>
                  </a:txBody>
                  <a:tcPr marL="51435" marR="51435" marT="0" marB="0"/>
                </a:tc>
                <a:tc>
                  <a:txBody>
                    <a:bodyPr/>
                    <a:lstStyle/>
                    <a:p>
                      <a:pPr marL="0" marR="0" algn="r" defTabSz="914400" rtl="0" eaLnBrk="1" latinLnBrk="0" hangingPunct="1">
                        <a:lnSpc>
                          <a:spcPct val="115000"/>
                        </a:lnSpc>
                        <a:spcBef>
                          <a:spcPts val="0"/>
                        </a:spcBef>
                        <a:spcAft>
                          <a:spcPts val="0"/>
                        </a:spcAft>
                      </a:pPr>
                      <a:r>
                        <a:rPr lang="en-US" sz="1200" b="1" i="1" kern="1200" dirty="0" smtClean="0">
                          <a:solidFill>
                            <a:srgbClr val="FF0000"/>
                          </a:solidFill>
                          <a:effectLst/>
                          <a:latin typeface="GHEA Grapalat"/>
                          <a:ea typeface="Times New Roman"/>
                          <a:cs typeface="Calibri"/>
                        </a:rPr>
                        <a:t> 2,288,584.8 </a:t>
                      </a:r>
                      <a:endParaRPr lang="en-US" sz="1200" b="1" i="1" kern="1200" dirty="0">
                        <a:solidFill>
                          <a:srgbClr val="FF0000"/>
                        </a:solidFill>
                        <a:effectLst/>
                        <a:latin typeface="GHEA Grapalat"/>
                        <a:ea typeface="Times New Roman"/>
                        <a:cs typeface="Calibri"/>
                      </a:endParaRPr>
                    </a:p>
                  </a:txBody>
                  <a:tcPr marL="51435" marR="51435" marT="0" marB="0"/>
                </a:tc>
                <a:tc>
                  <a:txBody>
                    <a:bodyPr/>
                    <a:lstStyle/>
                    <a:p>
                      <a:pPr marL="0" marR="0" algn="r" defTabSz="914400" rtl="0" eaLnBrk="1" latinLnBrk="0" hangingPunct="1">
                        <a:lnSpc>
                          <a:spcPct val="115000"/>
                        </a:lnSpc>
                        <a:spcBef>
                          <a:spcPts val="0"/>
                        </a:spcBef>
                        <a:spcAft>
                          <a:spcPts val="0"/>
                        </a:spcAft>
                      </a:pPr>
                      <a:r>
                        <a:rPr lang="en-US" sz="1200" b="1" i="1" kern="1200" dirty="0" smtClean="0">
                          <a:solidFill>
                            <a:srgbClr val="FF0000"/>
                          </a:solidFill>
                          <a:effectLst/>
                          <a:latin typeface="GHEA Grapalat"/>
                          <a:ea typeface="Times New Roman"/>
                          <a:cs typeface="Calibri"/>
                        </a:rPr>
                        <a:t> 1,463,436.2 </a:t>
                      </a:r>
                      <a:endParaRPr lang="en-US" sz="1200" b="1" i="1" kern="1200" dirty="0">
                        <a:solidFill>
                          <a:srgbClr val="FF0000"/>
                        </a:solidFill>
                        <a:effectLst/>
                        <a:latin typeface="GHEA Grapalat"/>
                        <a:ea typeface="Times New Roman"/>
                        <a:cs typeface="Calibri"/>
                      </a:endParaRPr>
                    </a:p>
                  </a:txBody>
                  <a:tcPr marL="51435" marR="51435" marT="0" marB="0"/>
                </a:tc>
                <a:extLst>
                  <a:ext uri="{0D108BD9-81ED-4DB2-BD59-A6C34878D82A}">
                    <a16:rowId xmlns:a16="http://schemas.microsoft.com/office/drawing/2014/main" xmlns="" val="10015"/>
                  </a:ext>
                </a:extLst>
              </a:tr>
            </a:tbl>
          </a:graphicData>
        </a:graphic>
      </p:graphicFrame>
    </p:spTree>
    <p:extLst>
      <p:ext uri="{BB962C8B-B14F-4D97-AF65-F5344CB8AC3E}">
        <p14:creationId xmlns:p14="http://schemas.microsoft.com/office/powerpoint/2010/main" val="2720231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42903" y="209551"/>
            <a:ext cx="8343897" cy="552449"/>
          </a:xfrm>
        </p:spPr>
        <p:txBody>
          <a:bodyPr vert="horz" lIns="91440" tIns="45720" rIns="91440" bIns="45720" rtlCol="0" anchor="ctr">
            <a:normAutofit fontScale="90000"/>
          </a:bodyPr>
          <a:lstStyle/>
          <a:p>
            <a:pPr algn="r"/>
            <a:r>
              <a:rPr lang="en-US" sz="1300" b="1" dirty="0" smtClean="0">
                <a:solidFill>
                  <a:srgbClr val="0070C0"/>
                </a:solidFill>
                <a:latin typeface="Arial" panose="020B0604020202020204" pitchFamily="34" charset="0"/>
                <a:cs typeface="Arial" panose="020B0604020202020204" pitchFamily="34" charset="0"/>
              </a:rPr>
              <a:t>ՍՆՏԶ ԾՐԱԳՐԻ </a:t>
            </a:r>
            <a:r>
              <a:rPr lang="en-US" sz="1300" b="1" dirty="0" smtClean="0">
                <a:solidFill>
                  <a:srgbClr val="FF0000"/>
                </a:solidFill>
                <a:latin typeface="Arial" panose="020B0604020202020204" pitchFamily="34" charset="0"/>
                <a:cs typeface="Arial" panose="020B0604020202020204" pitchFamily="34" charset="0"/>
              </a:rPr>
              <a:t>ՖԻՆԱՆՍԱԿԱՆ</a:t>
            </a:r>
            <a:r>
              <a:rPr lang="en-US" sz="1300" b="1" dirty="0" smtClean="0">
                <a:solidFill>
                  <a:srgbClr val="0070C0"/>
                </a:solidFill>
                <a:latin typeface="Arial" panose="020B0604020202020204" pitchFamily="34" charset="0"/>
                <a:cs typeface="Arial" panose="020B0604020202020204" pitchFamily="34" charset="0"/>
              </a:rPr>
              <a:t> և ՈՉ ՖԻՆԱՆՍԱԿԱՆ ՑՈՒՑԱՆԻՇՆԵՐԸ,</a:t>
            </a:r>
            <a:br>
              <a:rPr lang="en-US" sz="1300" b="1" dirty="0" smtClean="0">
                <a:solidFill>
                  <a:srgbClr val="0070C0"/>
                </a:solidFill>
                <a:latin typeface="Arial" panose="020B0604020202020204" pitchFamily="34" charset="0"/>
                <a:cs typeface="Arial" panose="020B0604020202020204" pitchFamily="34" charset="0"/>
              </a:rPr>
            </a:br>
            <a:r>
              <a:rPr lang="en-US" sz="1300" b="1" dirty="0" smtClean="0">
                <a:solidFill>
                  <a:srgbClr val="0070C0"/>
                </a:solidFill>
                <a:latin typeface="Arial" panose="020B0604020202020204" pitchFamily="34" charset="0"/>
                <a:cs typeface="Arial" panose="020B0604020202020204" pitchFamily="34" charset="0"/>
              </a:rPr>
              <a:t> </a:t>
            </a:r>
            <a:r>
              <a:rPr lang="en-US" sz="1300" b="1" dirty="0" err="1" smtClean="0">
                <a:solidFill>
                  <a:srgbClr val="0070C0"/>
                </a:solidFill>
                <a:latin typeface="Arial" panose="020B0604020202020204" pitchFamily="34" charset="0"/>
                <a:cs typeface="Arial" panose="020B0604020202020204" pitchFamily="34" charset="0"/>
              </a:rPr>
              <a:t>շարունակություն</a:t>
            </a:r>
            <a:r>
              <a:rPr lang="hy-AM" sz="2000" b="1" dirty="0" smtClean="0">
                <a:solidFill>
                  <a:schemeClr val="accent6">
                    <a:lumMod val="75000"/>
                  </a:schemeClr>
                </a:solidFill>
                <a:latin typeface="Arial" panose="020B0604020202020204" pitchFamily="34" charset="0"/>
                <a:cs typeface="Arial" panose="020B0604020202020204" pitchFamily="34" charset="0"/>
              </a:rPr>
              <a:t> </a:t>
            </a:r>
            <a:endParaRPr lang="en-US" sz="2000" b="1" i="1" dirty="0">
              <a:solidFill>
                <a:schemeClr val="accent6">
                  <a:lumMod val="75000"/>
                </a:schemeClr>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28602" y="1018189"/>
            <a:ext cx="8426669" cy="4691700"/>
          </a:xfrm>
        </p:spPr>
        <p:txBody>
          <a:bodyPr>
            <a:noAutofit/>
          </a:bodyPr>
          <a:lstStyle/>
          <a:p>
            <a:pPr algn="just"/>
            <a:r>
              <a:rPr lang="en-US" sz="2800" b="1" dirty="0">
                <a:solidFill>
                  <a:schemeClr val="accent6">
                    <a:lumMod val="75000"/>
                  </a:schemeClr>
                </a:solidFill>
                <a:latin typeface="Arial" panose="020B0604020202020204" pitchFamily="34" charset="0"/>
                <a:cs typeface="Arial" panose="020B0604020202020204" pitchFamily="34" charset="0"/>
              </a:rPr>
              <a:t>		</a:t>
            </a:r>
            <a:endParaRPr lang="en-US" sz="1800" b="1" dirty="0">
              <a:latin typeface="Arial" panose="020B0604020202020204" pitchFamily="34" charset="0"/>
              <a:cs typeface="Arial" panose="020B0604020202020204" pitchFamily="34" charset="0"/>
            </a:endParaRPr>
          </a:p>
          <a:p>
            <a:pPr algn="just">
              <a:lnSpc>
                <a:spcPct val="170000"/>
              </a:lnSpc>
            </a:pPr>
            <a:r>
              <a:rPr lang="en-US" sz="2800" b="1" dirty="0">
                <a:solidFill>
                  <a:schemeClr val="accent6">
                    <a:lumMod val="75000"/>
                  </a:schemeClr>
                </a:solidFill>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819460909"/>
              </p:ext>
            </p:extLst>
          </p:nvPr>
        </p:nvGraphicFramePr>
        <p:xfrm>
          <a:off x="317940" y="961404"/>
          <a:ext cx="8424041" cy="5318170"/>
        </p:xfrm>
        <a:graphic>
          <a:graphicData uri="http://schemas.openxmlformats.org/drawingml/2006/table">
            <a:tbl>
              <a:tblPr firstRow="1" bandRow="1">
                <a:tableStyleId>{5C22544A-7EE6-4342-B048-85BDC9FD1C3A}</a:tableStyleId>
              </a:tblPr>
              <a:tblGrid>
                <a:gridCol w="6319345">
                  <a:extLst>
                    <a:ext uri="{9D8B030D-6E8A-4147-A177-3AD203B41FA5}">
                      <a16:colId xmlns:a16="http://schemas.microsoft.com/office/drawing/2014/main" xmlns="" val="20000"/>
                    </a:ext>
                  </a:extLst>
                </a:gridCol>
                <a:gridCol w="1024759">
                  <a:extLst>
                    <a:ext uri="{9D8B030D-6E8A-4147-A177-3AD203B41FA5}">
                      <a16:colId xmlns:a16="http://schemas.microsoft.com/office/drawing/2014/main" xmlns="" val="20001"/>
                    </a:ext>
                  </a:extLst>
                </a:gridCol>
                <a:gridCol w="1079937">
                  <a:extLst>
                    <a:ext uri="{9D8B030D-6E8A-4147-A177-3AD203B41FA5}">
                      <a16:colId xmlns:a16="http://schemas.microsoft.com/office/drawing/2014/main" xmlns="" val="20002"/>
                    </a:ext>
                  </a:extLst>
                </a:gridCol>
              </a:tblGrid>
              <a:tr h="370840">
                <a:tc>
                  <a:txBody>
                    <a:bodyPr/>
                    <a:lstStyle/>
                    <a:p>
                      <a:r>
                        <a:rPr lang="en-US" sz="1100" dirty="0" err="1" smtClean="0"/>
                        <a:t>Միջոցառում</a:t>
                      </a:r>
                      <a:endParaRPr lang="en-US" sz="1100" dirty="0"/>
                    </a:p>
                  </a:txBody>
                  <a:tcPr marL="68580" marR="68580"/>
                </a:tc>
                <a:tc>
                  <a:txBody>
                    <a:bodyPr/>
                    <a:lstStyle/>
                    <a:p>
                      <a:pPr marL="0" marR="0" algn="ctr">
                        <a:lnSpc>
                          <a:spcPct val="115000"/>
                        </a:lnSpc>
                        <a:spcBef>
                          <a:spcPts val="0"/>
                        </a:spcBef>
                        <a:spcAft>
                          <a:spcPts val="0"/>
                        </a:spcAft>
                      </a:pPr>
                      <a:r>
                        <a:rPr lang="en-US" sz="1100" dirty="0">
                          <a:solidFill>
                            <a:srgbClr val="000000"/>
                          </a:solidFill>
                          <a:effectLst/>
                          <a:latin typeface="GHEA Grapalat"/>
                          <a:ea typeface="Times New Roman"/>
                          <a:cs typeface="Calibri"/>
                        </a:rPr>
                        <a:t>2020 </a:t>
                      </a:r>
                      <a:r>
                        <a:rPr lang="en-US" sz="1100" dirty="0" err="1">
                          <a:solidFill>
                            <a:srgbClr val="000000"/>
                          </a:solidFill>
                          <a:effectLst/>
                          <a:latin typeface="GHEA Grapalat"/>
                          <a:ea typeface="Times New Roman"/>
                          <a:cs typeface="Calibri"/>
                        </a:rPr>
                        <a:t>փաստացի</a:t>
                      </a:r>
                      <a:endParaRPr lang="en-US" sz="1100" dirty="0">
                        <a:effectLst/>
                        <a:latin typeface="Calibri"/>
                        <a:ea typeface="Calibri"/>
                        <a:cs typeface="Times New Roman"/>
                      </a:endParaRPr>
                    </a:p>
                  </a:txBody>
                  <a:tcPr marL="51435" marR="51435" marT="0" marB="0" anchor="ctr"/>
                </a:tc>
                <a:tc>
                  <a:txBody>
                    <a:bodyPr/>
                    <a:lstStyle/>
                    <a:p>
                      <a:pPr marL="0" marR="0" algn="ctr">
                        <a:lnSpc>
                          <a:spcPct val="115000"/>
                        </a:lnSpc>
                        <a:spcBef>
                          <a:spcPts val="0"/>
                        </a:spcBef>
                        <a:spcAft>
                          <a:spcPts val="0"/>
                        </a:spcAft>
                      </a:pPr>
                      <a:r>
                        <a:rPr lang="en-US" sz="1100" dirty="0">
                          <a:solidFill>
                            <a:srgbClr val="000000"/>
                          </a:solidFill>
                          <a:effectLst/>
                          <a:latin typeface="GHEA Grapalat"/>
                          <a:ea typeface="Times New Roman"/>
                          <a:cs typeface="Calibri"/>
                        </a:rPr>
                        <a:t>2021 </a:t>
                      </a:r>
                      <a:r>
                        <a:rPr lang="en-US" sz="1100" dirty="0" err="1">
                          <a:solidFill>
                            <a:srgbClr val="000000"/>
                          </a:solidFill>
                          <a:effectLst/>
                          <a:latin typeface="GHEA Grapalat"/>
                          <a:ea typeface="Times New Roman"/>
                          <a:cs typeface="Calibri"/>
                        </a:rPr>
                        <a:t>պետբյուջե</a:t>
                      </a:r>
                      <a:endParaRPr lang="en-US" sz="11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0"/>
                  </a:ext>
                </a:extLst>
              </a:tr>
              <a:tr h="370840">
                <a:tc gridSpan="3">
                  <a:txBody>
                    <a:bodyPr/>
                    <a:lstStyle/>
                    <a:p>
                      <a:pPr marL="0" algn="l" defTabSz="914400" rtl="0" eaLnBrk="1" latinLnBrk="0" hangingPunct="1"/>
                      <a:r>
                        <a:rPr lang="en-US" sz="1100" b="1" kern="1200" dirty="0" smtClean="0">
                          <a:solidFill>
                            <a:schemeClr val="dk1"/>
                          </a:solidFill>
                          <a:effectLst/>
                          <a:latin typeface="+mn-lt"/>
                          <a:ea typeface="+mn-ea"/>
                          <a:cs typeface="+mn-cs"/>
                        </a:rPr>
                        <a:t>11003 </a:t>
                      </a:r>
                      <a:r>
                        <a:rPr lang="en-US" sz="1100" b="1" kern="1200" dirty="0" err="1" smtClean="0">
                          <a:solidFill>
                            <a:schemeClr val="dk1"/>
                          </a:solidFill>
                          <a:effectLst/>
                          <a:latin typeface="+mn-lt"/>
                          <a:ea typeface="+mn-ea"/>
                          <a:cs typeface="+mn-cs"/>
                        </a:rPr>
                        <a:t>Համաշխարհային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բանկի</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աջակցությամբ</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իրականացվող</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Տարածքային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զարգացման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հիմնադրամի</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ծրագրի</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Լրացուցիչ</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ֆինանսավորման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ծրագրի</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կառավարում</a:t>
                      </a:r>
                      <a:endParaRPr lang="en-US" sz="1100" b="1" kern="1200" dirty="0">
                        <a:solidFill>
                          <a:schemeClr val="dk1"/>
                        </a:solidFill>
                        <a:effectLst/>
                        <a:latin typeface="+mn-lt"/>
                        <a:ea typeface="+mn-ea"/>
                        <a:cs typeface="+mn-cs"/>
                      </a:endParaRPr>
                    </a:p>
                  </a:txBody>
                  <a:tcPr marL="68580" marR="68580"/>
                </a:tc>
                <a:tc hMerge="1">
                  <a:txBody>
                    <a:bodyPr/>
                    <a:lstStyle/>
                    <a:p>
                      <a:pPr algn="r"/>
                      <a:endParaRPr lang="en-US" sz="1100" dirty="0"/>
                    </a:p>
                  </a:txBody>
                  <a:tcPr marL="68580" marR="68580"/>
                </a:tc>
                <a:tc hMerge="1">
                  <a:txBody>
                    <a:bodyPr/>
                    <a:lstStyle/>
                    <a:p>
                      <a:pPr algn="r"/>
                      <a:endParaRPr lang="en-US" sz="1100" dirty="0"/>
                    </a:p>
                  </a:txBody>
                  <a:tcPr marL="68580" marR="68580"/>
                </a:tc>
                <a:extLst>
                  <a:ext uri="{0D108BD9-81ED-4DB2-BD59-A6C34878D82A}">
                    <a16:rowId xmlns:a16="http://schemas.microsoft.com/office/drawing/2014/main" xmlns="" val="10001"/>
                  </a:ext>
                </a:extLst>
              </a:tr>
              <a:tr h="131304">
                <a:tc>
                  <a:txBody>
                    <a:bodyPr/>
                    <a:lstStyle/>
                    <a:p>
                      <a:pPr marL="0" marR="0">
                        <a:lnSpc>
                          <a:spcPct val="115000"/>
                        </a:lnSpc>
                        <a:spcBef>
                          <a:spcPts val="0"/>
                        </a:spcBef>
                        <a:spcAft>
                          <a:spcPts val="0"/>
                        </a:spcAft>
                      </a:pPr>
                      <a:r>
                        <a:rPr lang="en-US" sz="1100" dirty="0" err="1">
                          <a:effectLst/>
                          <a:latin typeface="GHEA Grapalat"/>
                          <a:ea typeface="Times New Roman"/>
                          <a:cs typeface="Calibri"/>
                        </a:rPr>
                        <a:t>Կառավարվող</a:t>
                      </a:r>
                      <a:r>
                        <a:rPr lang="en-US" sz="1100" dirty="0">
                          <a:effectLst/>
                          <a:latin typeface="GHEA Grapalat"/>
                          <a:ea typeface="Times New Roman"/>
                          <a:cs typeface="Calibri"/>
                        </a:rPr>
                        <a:t> </a:t>
                      </a:r>
                      <a:r>
                        <a:rPr lang="en-US" sz="1100" dirty="0" err="1">
                          <a:effectLst/>
                          <a:latin typeface="GHEA Grapalat"/>
                          <a:ea typeface="Times New Roman"/>
                          <a:cs typeface="Calibri"/>
                        </a:rPr>
                        <a:t>ծրագրերի</a:t>
                      </a:r>
                      <a:r>
                        <a:rPr lang="en-US" sz="1100" dirty="0">
                          <a:effectLst/>
                          <a:latin typeface="GHEA Grapalat"/>
                          <a:ea typeface="Times New Roman"/>
                          <a:cs typeface="Calibri"/>
                        </a:rPr>
                        <a:t> </a:t>
                      </a:r>
                      <a:r>
                        <a:rPr lang="en-US" sz="1100" dirty="0" err="1">
                          <a:effectLst/>
                          <a:latin typeface="GHEA Grapalat"/>
                          <a:ea typeface="Times New Roman"/>
                          <a:cs typeface="Calibri"/>
                        </a:rPr>
                        <a:t>քանակ</a:t>
                      </a:r>
                      <a:endParaRPr lang="en-US" sz="11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100" i="1" dirty="0">
                          <a:effectLst/>
                          <a:latin typeface="GHEA Grapalat"/>
                          <a:ea typeface="Times New Roman"/>
                          <a:cs typeface="Calibri"/>
                        </a:rPr>
                        <a:t>1</a:t>
                      </a:r>
                      <a:endParaRPr lang="en-US" sz="110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100" i="1" dirty="0">
                          <a:effectLst/>
                          <a:latin typeface="GHEA Grapalat"/>
                          <a:ea typeface="Times New Roman"/>
                          <a:cs typeface="Calibri"/>
                        </a:rPr>
                        <a:t>1</a:t>
                      </a:r>
                      <a:endParaRPr lang="en-US" sz="11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2"/>
                  </a:ext>
                </a:extLst>
              </a:tr>
              <a:tr h="198645">
                <a:tc>
                  <a:txBody>
                    <a:bodyPr/>
                    <a:lstStyle/>
                    <a:p>
                      <a:pPr marL="0" marR="0" algn="r">
                        <a:lnSpc>
                          <a:spcPct val="115000"/>
                        </a:lnSpc>
                        <a:spcBef>
                          <a:spcPts val="0"/>
                        </a:spcBef>
                        <a:spcAft>
                          <a:spcPts val="0"/>
                        </a:spcAft>
                      </a:pPr>
                      <a:r>
                        <a:rPr lang="en-US" sz="1100" b="1" dirty="0" err="1">
                          <a:solidFill>
                            <a:srgbClr val="FF0000"/>
                          </a:solidFill>
                          <a:effectLst/>
                          <a:latin typeface="GHEA Grapalat"/>
                          <a:ea typeface="Times New Roman"/>
                          <a:cs typeface="Calibri"/>
                        </a:rPr>
                        <a:t>Միջոցառման</a:t>
                      </a:r>
                      <a:r>
                        <a:rPr lang="en-US" sz="1100" b="1" dirty="0">
                          <a:solidFill>
                            <a:srgbClr val="FF0000"/>
                          </a:solidFill>
                          <a:effectLst/>
                          <a:latin typeface="GHEA Grapalat"/>
                          <a:ea typeface="Times New Roman"/>
                          <a:cs typeface="Calibri"/>
                        </a:rPr>
                        <a:t> </a:t>
                      </a:r>
                      <a:r>
                        <a:rPr lang="en-US" sz="1100" b="1" dirty="0" err="1">
                          <a:solidFill>
                            <a:srgbClr val="FF0000"/>
                          </a:solidFill>
                          <a:effectLst/>
                          <a:latin typeface="GHEA Grapalat"/>
                          <a:ea typeface="Times New Roman"/>
                          <a:cs typeface="Calibri"/>
                        </a:rPr>
                        <a:t>վրա</a:t>
                      </a:r>
                      <a:r>
                        <a:rPr lang="en-US" sz="1100" b="1" dirty="0">
                          <a:solidFill>
                            <a:srgbClr val="FF0000"/>
                          </a:solidFill>
                          <a:effectLst/>
                          <a:latin typeface="GHEA Grapalat"/>
                          <a:ea typeface="Times New Roman"/>
                          <a:cs typeface="Calibri"/>
                        </a:rPr>
                        <a:t> </a:t>
                      </a:r>
                      <a:r>
                        <a:rPr lang="en-US" sz="1100" b="1" dirty="0" err="1">
                          <a:solidFill>
                            <a:srgbClr val="FF0000"/>
                          </a:solidFill>
                          <a:effectLst/>
                          <a:latin typeface="GHEA Grapalat"/>
                          <a:ea typeface="Times New Roman"/>
                          <a:cs typeface="Calibri"/>
                        </a:rPr>
                        <a:t>կատարվող</a:t>
                      </a:r>
                      <a:r>
                        <a:rPr lang="en-US" sz="1100" b="1" dirty="0">
                          <a:solidFill>
                            <a:srgbClr val="FF0000"/>
                          </a:solidFill>
                          <a:effectLst/>
                          <a:latin typeface="GHEA Grapalat"/>
                          <a:ea typeface="Times New Roman"/>
                          <a:cs typeface="Calibri"/>
                        </a:rPr>
                        <a:t> </a:t>
                      </a:r>
                      <a:r>
                        <a:rPr lang="en-US" sz="1100" b="1" dirty="0" err="1">
                          <a:solidFill>
                            <a:srgbClr val="FF0000"/>
                          </a:solidFill>
                          <a:effectLst/>
                          <a:latin typeface="GHEA Grapalat"/>
                          <a:ea typeface="Times New Roman"/>
                          <a:cs typeface="Calibri"/>
                        </a:rPr>
                        <a:t>ծախսը</a:t>
                      </a:r>
                      <a:r>
                        <a:rPr lang="en-US" sz="1100" b="1" dirty="0">
                          <a:solidFill>
                            <a:srgbClr val="FF0000"/>
                          </a:solidFill>
                          <a:effectLst/>
                          <a:latin typeface="GHEA Grapalat"/>
                          <a:ea typeface="Times New Roman"/>
                          <a:cs typeface="Calibri"/>
                        </a:rPr>
                        <a:t> (</a:t>
                      </a:r>
                      <a:r>
                        <a:rPr lang="en-US" sz="1100" b="1" dirty="0" err="1">
                          <a:solidFill>
                            <a:srgbClr val="FF0000"/>
                          </a:solidFill>
                          <a:effectLst/>
                          <a:latin typeface="GHEA Grapalat"/>
                          <a:ea typeface="Times New Roman"/>
                          <a:cs typeface="Calibri"/>
                        </a:rPr>
                        <a:t>հազար</a:t>
                      </a:r>
                      <a:r>
                        <a:rPr lang="en-US" sz="1100" b="1" dirty="0">
                          <a:solidFill>
                            <a:srgbClr val="FF0000"/>
                          </a:solidFill>
                          <a:effectLst/>
                          <a:latin typeface="GHEA Grapalat"/>
                          <a:ea typeface="Times New Roman"/>
                          <a:cs typeface="Calibri"/>
                        </a:rPr>
                        <a:t> </a:t>
                      </a:r>
                      <a:r>
                        <a:rPr lang="en-US" sz="1100" b="1" dirty="0" err="1">
                          <a:solidFill>
                            <a:srgbClr val="FF0000"/>
                          </a:solidFill>
                          <a:effectLst/>
                          <a:latin typeface="GHEA Grapalat"/>
                          <a:ea typeface="Times New Roman"/>
                          <a:cs typeface="Calibri"/>
                        </a:rPr>
                        <a:t>դրամ</a:t>
                      </a:r>
                      <a:r>
                        <a:rPr lang="en-US" sz="1100" b="1" dirty="0">
                          <a:solidFill>
                            <a:srgbClr val="FF0000"/>
                          </a:solidFill>
                          <a:effectLst/>
                          <a:latin typeface="GHEA Grapalat"/>
                          <a:ea typeface="Times New Roman"/>
                          <a:cs typeface="Calibri"/>
                        </a:rPr>
                        <a:t>)</a:t>
                      </a:r>
                      <a:endParaRPr lang="en-US" sz="1100" b="1"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b="1" i="1" dirty="0" err="1">
                          <a:solidFill>
                            <a:srgbClr val="FF0000"/>
                          </a:solidFill>
                          <a:effectLst/>
                          <a:latin typeface="GHEA Grapalat"/>
                          <a:ea typeface="Times New Roman"/>
                          <a:cs typeface="Calibri"/>
                        </a:rPr>
                        <a:t>չի</a:t>
                      </a:r>
                      <a:r>
                        <a:rPr lang="en-US" sz="900" b="1" i="1" dirty="0">
                          <a:solidFill>
                            <a:srgbClr val="FF0000"/>
                          </a:solidFill>
                          <a:effectLst/>
                          <a:latin typeface="GHEA Grapalat"/>
                          <a:ea typeface="Times New Roman"/>
                          <a:cs typeface="Calibri"/>
                        </a:rPr>
                        <a:t> </a:t>
                      </a:r>
                      <a:r>
                        <a:rPr lang="en-US" sz="900" b="1" i="1" dirty="0" err="1">
                          <a:solidFill>
                            <a:srgbClr val="FF0000"/>
                          </a:solidFill>
                          <a:effectLst/>
                          <a:latin typeface="GHEA Grapalat"/>
                          <a:ea typeface="Times New Roman"/>
                          <a:cs typeface="Calibri"/>
                        </a:rPr>
                        <a:t>պլանավորվել</a:t>
                      </a:r>
                      <a:endParaRPr lang="en-US" sz="1050" b="1"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b="1" i="1" dirty="0" err="1">
                          <a:solidFill>
                            <a:srgbClr val="FF0000"/>
                          </a:solidFill>
                          <a:effectLst/>
                          <a:latin typeface="GHEA Grapalat"/>
                          <a:ea typeface="Times New Roman"/>
                          <a:cs typeface="Calibri"/>
                        </a:rPr>
                        <a:t>չի</a:t>
                      </a:r>
                      <a:r>
                        <a:rPr lang="en-US" sz="900" b="1" i="1" dirty="0">
                          <a:solidFill>
                            <a:srgbClr val="FF0000"/>
                          </a:solidFill>
                          <a:effectLst/>
                          <a:latin typeface="GHEA Grapalat"/>
                          <a:ea typeface="Times New Roman"/>
                          <a:cs typeface="Calibri"/>
                        </a:rPr>
                        <a:t> </a:t>
                      </a:r>
                      <a:r>
                        <a:rPr lang="en-US" sz="900" b="1" i="1" dirty="0" err="1">
                          <a:solidFill>
                            <a:srgbClr val="FF0000"/>
                          </a:solidFill>
                          <a:effectLst/>
                          <a:latin typeface="GHEA Grapalat"/>
                          <a:ea typeface="Times New Roman"/>
                          <a:cs typeface="Calibri"/>
                        </a:rPr>
                        <a:t>պլանավորվել</a:t>
                      </a:r>
                      <a:endParaRPr lang="en-US" sz="1050" b="1" dirty="0">
                        <a:effectLst/>
                        <a:latin typeface="Calibri"/>
                        <a:ea typeface="Calibri"/>
                        <a:cs typeface="Times New Roman"/>
                      </a:endParaRPr>
                    </a:p>
                  </a:txBody>
                  <a:tcPr marL="51435" marR="51435" marT="0" marB="0"/>
                </a:tc>
                <a:extLst>
                  <a:ext uri="{0D108BD9-81ED-4DB2-BD59-A6C34878D82A}">
                    <a16:rowId xmlns:a16="http://schemas.microsoft.com/office/drawing/2014/main" xmlns="" val="10003"/>
                  </a:ext>
                </a:extLst>
              </a:tr>
              <a:tr h="370840">
                <a:tc gridSpan="3">
                  <a:txBody>
                    <a:bodyPr/>
                    <a:lstStyle/>
                    <a:p>
                      <a:pPr marL="0" marR="0">
                        <a:lnSpc>
                          <a:spcPct val="115000"/>
                        </a:lnSpc>
                        <a:spcBef>
                          <a:spcPts val="0"/>
                        </a:spcBef>
                        <a:spcAft>
                          <a:spcPts val="0"/>
                        </a:spcAft>
                      </a:pPr>
                      <a:r>
                        <a:rPr lang="en-US" sz="1100" b="1" kern="1200" dirty="0">
                          <a:solidFill>
                            <a:schemeClr val="dk1"/>
                          </a:solidFill>
                          <a:effectLst/>
                          <a:latin typeface="+mn-lt"/>
                          <a:ea typeface="+mn-ea"/>
                          <a:cs typeface="+mn-cs"/>
                        </a:rPr>
                        <a:t>12004 </a:t>
                      </a:r>
                      <a:r>
                        <a:rPr lang="en-US" sz="1100" b="1" kern="1200" dirty="0" err="1">
                          <a:solidFill>
                            <a:schemeClr val="dk1"/>
                          </a:solidFill>
                          <a:effectLst/>
                          <a:latin typeface="+mn-lt"/>
                          <a:ea typeface="+mn-ea"/>
                          <a:cs typeface="+mn-cs"/>
                        </a:rPr>
                        <a:t>Ջրագծերի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առողջապահության</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կրթության</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օբյեկտների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մշակույթային</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տների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ծերանոցների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մանկատների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հատուկ</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դպրոցների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մանկապարտզների</a:t>
                      </a:r>
                      <a:r>
                        <a:rPr lang="en-US" sz="1100" b="1" kern="1200" dirty="0">
                          <a:solidFill>
                            <a:schemeClr val="dk1"/>
                          </a:solidFill>
                          <a:effectLst/>
                          <a:latin typeface="+mn-lt"/>
                          <a:ea typeface="+mn-ea"/>
                          <a:cs typeface="+mn-cs"/>
                        </a:rPr>
                        <a:t> և </a:t>
                      </a:r>
                      <a:r>
                        <a:rPr lang="en-US" sz="1100" b="1" kern="1200" dirty="0" err="1">
                          <a:solidFill>
                            <a:schemeClr val="dk1"/>
                          </a:solidFill>
                          <a:effectLst/>
                          <a:latin typeface="+mn-lt"/>
                          <a:ea typeface="+mn-ea"/>
                          <a:cs typeface="+mn-cs"/>
                        </a:rPr>
                        <a:t>կոյուղու</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օբյեկտնրի</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հիմն</a:t>
                      </a:r>
                      <a:r>
                        <a:rPr lang="en-US" sz="1100" b="1" kern="1200" dirty="0">
                          <a:solidFill>
                            <a:schemeClr val="dk1"/>
                          </a:solidFill>
                          <a:effectLst/>
                          <a:latin typeface="+mn-lt"/>
                          <a:ea typeface="+mn-ea"/>
                          <a:cs typeface="+mn-cs"/>
                        </a:rPr>
                        <a:t>. և </a:t>
                      </a:r>
                      <a:r>
                        <a:rPr lang="en-US" sz="1100" b="1" kern="1200" dirty="0" err="1">
                          <a:solidFill>
                            <a:schemeClr val="dk1"/>
                          </a:solidFill>
                          <a:effectLst/>
                          <a:latin typeface="+mn-lt"/>
                          <a:ea typeface="+mn-ea"/>
                          <a:cs typeface="+mn-cs"/>
                        </a:rPr>
                        <a:t>շինարարություն</a:t>
                      </a:r>
                      <a:r>
                        <a:rPr lang="en-US" sz="1100" b="1" kern="1200" dirty="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գույքի</a:t>
                      </a:r>
                      <a:r>
                        <a:rPr lang="en-US" sz="1100" b="1" kern="1200" dirty="0">
                          <a:solidFill>
                            <a:schemeClr val="dk1"/>
                          </a:solidFill>
                          <a:effectLst/>
                          <a:latin typeface="+mn-lt"/>
                          <a:ea typeface="+mn-ea"/>
                          <a:cs typeface="+mn-cs"/>
                        </a:rPr>
                        <a:t> և </a:t>
                      </a:r>
                      <a:r>
                        <a:rPr lang="en-US" sz="1100" b="1" kern="1200" dirty="0" err="1">
                          <a:solidFill>
                            <a:schemeClr val="dk1"/>
                          </a:solidFill>
                          <a:effectLst/>
                          <a:latin typeface="+mn-lt"/>
                          <a:ea typeface="+mn-ea"/>
                          <a:cs typeface="+mn-cs"/>
                        </a:rPr>
                        <a:t>սարքավորումների</a:t>
                      </a:r>
                      <a:r>
                        <a:rPr lang="en-US" sz="1100" b="1" kern="1200" dirty="0">
                          <a:solidFill>
                            <a:schemeClr val="dk1"/>
                          </a:solidFill>
                          <a:effectLst/>
                          <a:latin typeface="+mn-lt"/>
                          <a:ea typeface="+mn-ea"/>
                          <a:cs typeface="+mn-cs"/>
                        </a:rPr>
                        <a:t> </a:t>
                      </a:r>
                      <a:r>
                        <a:rPr lang="en-US" sz="1100" b="1" kern="1200" dirty="0" smtClean="0">
                          <a:solidFill>
                            <a:schemeClr val="dk1"/>
                          </a:solidFill>
                          <a:effectLst/>
                          <a:latin typeface="+mn-lt"/>
                          <a:ea typeface="+mn-ea"/>
                          <a:cs typeface="+mn-cs"/>
                        </a:rPr>
                        <a:t>տրամադրում </a:t>
                      </a:r>
                      <a:r>
                        <a:rPr lang="en-US" sz="1100" b="1" kern="1200" dirty="0" err="1" smtClean="0">
                          <a:solidFill>
                            <a:schemeClr val="dk1"/>
                          </a:solidFill>
                          <a:effectLst/>
                          <a:latin typeface="+mn-lt"/>
                          <a:ea typeface="+mn-ea"/>
                          <a:cs typeface="+mn-cs"/>
                        </a:rPr>
                        <a:t>շահառու</a:t>
                      </a:r>
                      <a:r>
                        <a:rPr lang="en-US" sz="1100" b="1" kern="1200" dirty="0" smtClean="0">
                          <a:solidFill>
                            <a:schemeClr val="dk1"/>
                          </a:solidFill>
                          <a:effectLst/>
                          <a:latin typeface="+mn-lt"/>
                          <a:ea typeface="+mn-ea"/>
                          <a:cs typeface="+mn-cs"/>
                        </a:rPr>
                        <a:t> </a:t>
                      </a:r>
                      <a:r>
                        <a:rPr lang="en-US" sz="1100" b="1" kern="1200" dirty="0" err="1">
                          <a:solidFill>
                            <a:schemeClr val="dk1"/>
                          </a:solidFill>
                          <a:effectLst/>
                          <a:latin typeface="+mn-lt"/>
                          <a:ea typeface="+mn-ea"/>
                          <a:cs typeface="+mn-cs"/>
                        </a:rPr>
                        <a:t>ենթածրագրերի</a:t>
                      </a:r>
                      <a:r>
                        <a:rPr lang="en-US" sz="1100" b="1" kern="1200" dirty="0">
                          <a:solidFill>
                            <a:schemeClr val="dk1"/>
                          </a:solidFill>
                          <a:effectLst/>
                          <a:latin typeface="+mn-lt"/>
                          <a:ea typeface="+mn-ea"/>
                          <a:cs typeface="+mn-cs"/>
                        </a:rPr>
                        <a:t> համար:</a:t>
                      </a:r>
                    </a:p>
                  </a:txBody>
                  <a:tcPr marL="51435" marR="51435" marT="0" marB="0"/>
                </a:tc>
                <a:tc hMerge="1">
                  <a:txBody>
                    <a:bodyPr/>
                    <a:lstStyle/>
                    <a:p>
                      <a:pPr algn="r"/>
                      <a:endParaRPr lang="en-US" sz="1100" dirty="0"/>
                    </a:p>
                  </a:txBody>
                  <a:tcPr marL="68580" marR="68580"/>
                </a:tc>
                <a:tc hMerge="1">
                  <a:txBody>
                    <a:bodyPr/>
                    <a:lstStyle/>
                    <a:p>
                      <a:pPr algn="r"/>
                      <a:endParaRPr lang="en-US" sz="1100" dirty="0"/>
                    </a:p>
                  </a:txBody>
                  <a:tcPr marL="68580" marR="68580"/>
                </a:tc>
                <a:extLst>
                  <a:ext uri="{0D108BD9-81ED-4DB2-BD59-A6C34878D82A}">
                    <a16:rowId xmlns:a16="http://schemas.microsoft.com/office/drawing/2014/main" xmlns="" val="10004"/>
                  </a:ext>
                </a:extLst>
              </a:tr>
              <a:tr h="261475">
                <a:tc>
                  <a:txBody>
                    <a:bodyPr/>
                    <a:lstStyle/>
                    <a:p>
                      <a:pPr marL="0" marR="0">
                        <a:lnSpc>
                          <a:spcPct val="115000"/>
                        </a:lnSpc>
                        <a:spcBef>
                          <a:spcPts val="0"/>
                        </a:spcBef>
                        <a:spcAft>
                          <a:spcPts val="0"/>
                        </a:spcAft>
                      </a:pPr>
                      <a:r>
                        <a:rPr lang="en-US" sz="900">
                          <a:effectLst/>
                          <a:latin typeface="GHEA Grapalat"/>
                          <a:ea typeface="Times New Roman"/>
                          <a:cs typeface="Calibri"/>
                        </a:rPr>
                        <a:t>Դպրոցների և մանկապարտեզների թիվը, որոնց կահույք է տրամադրվել </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չի պլանավորվել</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 2 </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5"/>
                  </a:ext>
                </a:extLst>
              </a:tr>
              <a:tr h="216455">
                <a:tc>
                  <a:txBody>
                    <a:bodyPr/>
                    <a:lstStyle/>
                    <a:p>
                      <a:pPr marL="0" marR="0">
                        <a:lnSpc>
                          <a:spcPct val="115000"/>
                        </a:lnSpc>
                        <a:spcBef>
                          <a:spcPts val="0"/>
                        </a:spcBef>
                        <a:spcAft>
                          <a:spcPts val="0"/>
                        </a:spcAft>
                      </a:pPr>
                      <a:r>
                        <a:rPr lang="en-US" sz="900" dirty="0">
                          <a:effectLst/>
                          <a:latin typeface="GHEA Grapalat"/>
                          <a:ea typeface="Times New Roman"/>
                          <a:cs typeface="Calibri"/>
                        </a:rPr>
                        <a:t>Համայնքների </a:t>
                      </a:r>
                      <a:r>
                        <a:rPr lang="en-US" sz="900" dirty="0" err="1">
                          <a:effectLst/>
                          <a:latin typeface="GHEA Grapalat"/>
                          <a:ea typeface="Times New Roman"/>
                          <a:cs typeface="Calibri"/>
                        </a:rPr>
                        <a:t>թիվը</a:t>
                      </a:r>
                      <a:r>
                        <a:rPr lang="en-US" sz="900" dirty="0">
                          <a:effectLst/>
                          <a:latin typeface="GHEA Grapalat"/>
                          <a:ea typeface="Times New Roman"/>
                          <a:cs typeface="Calibri"/>
                        </a:rPr>
                        <a:t>, </a:t>
                      </a:r>
                      <a:r>
                        <a:rPr lang="en-US" sz="900" dirty="0" err="1">
                          <a:effectLst/>
                          <a:latin typeface="GHEA Grapalat"/>
                          <a:ea typeface="Times New Roman"/>
                          <a:cs typeface="Calibri"/>
                        </a:rPr>
                        <a:t>որոնց</a:t>
                      </a:r>
                      <a:r>
                        <a:rPr lang="en-US" sz="900" dirty="0">
                          <a:effectLst/>
                          <a:latin typeface="GHEA Grapalat"/>
                          <a:ea typeface="Times New Roman"/>
                          <a:cs typeface="Calibri"/>
                        </a:rPr>
                        <a:t> </a:t>
                      </a:r>
                      <a:r>
                        <a:rPr lang="en-US" sz="900" dirty="0" err="1">
                          <a:effectLst/>
                          <a:latin typeface="GHEA Grapalat"/>
                          <a:ea typeface="Times New Roman"/>
                          <a:cs typeface="Calibri"/>
                        </a:rPr>
                        <a:t>տրամադրվել</a:t>
                      </a:r>
                      <a:r>
                        <a:rPr lang="en-US" sz="900" dirty="0">
                          <a:effectLst/>
                          <a:latin typeface="GHEA Grapalat"/>
                          <a:ea typeface="Times New Roman"/>
                          <a:cs typeface="Calibri"/>
                        </a:rPr>
                        <a:t> են </a:t>
                      </a:r>
                      <a:r>
                        <a:rPr lang="en-US" sz="900" dirty="0" err="1">
                          <a:effectLst/>
                          <a:latin typeface="GHEA Grapalat"/>
                          <a:ea typeface="Times New Roman"/>
                          <a:cs typeface="Calibri"/>
                        </a:rPr>
                        <a:t>սարքավորումներ</a:t>
                      </a:r>
                      <a:r>
                        <a:rPr lang="en-US" sz="900" dirty="0">
                          <a:effectLst/>
                          <a:latin typeface="GHEA Grapalat"/>
                          <a:ea typeface="Times New Roman"/>
                          <a:cs typeface="Calibri"/>
                        </a:rPr>
                        <a:t> և </a:t>
                      </a:r>
                      <a:r>
                        <a:rPr lang="en-US" sz="900" dirty="0" err="1">
                          <a:effectLst/>
                          <a:latin typeface="GHEA Grapalat"/>
                          <a:ea typeface="Times New Roman"/>
                          <a:cs typeface="Calibri"/>
                        </a:rPr>
                        <a:t>տեխնիկա</a:t>
                      </a:r>
                      <a:r>
                        <a:rPr lang="en-US" sz="900" dirty="0">
                          <a:effectLst/>
                          <a:latin typeface="GHEA Grapalat"/>
                          <a:ea typeface="Times New Roman"/>
                          <a:cs typeface="Calibri"/>
                        </a:rPr>
                        <a:t> </a:t>
                      </a:r>
                      <a:endParaRPr lang="en-US" sz="105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չի պլանավորվել</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 2 </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6"/>
                  </a:ext>
                </a:extLst>
              </a:tr>
              <a:tr h="246000">
                <a:tc>
                  <a:txBody>
                    <a:bodyPr/>
                    <a:lstStyle/>
                    <a:p>
                      <a:pPr marL="0" marR="0">
                        <a:lnSpc>
                          <a:spcPct val="115000"/>
                        </a:lnSpc>
                        <a:spcBef>
                          <a:spcPts val="0"/>
                        </a:spcBef>
                        <a:spcAft>
                          <a:spcPts val="0"/>
                        </a:spcAft>
                      </a:pPr>
                      <a:r>
                        <a:rPr lang="en-US" sz="900" dirty="0" err="1">
                          <a:effectLst/>
                          <a:latin typeface="GHEA Grapalat"/>
                          <a:ea typeface="Times New Roman"/>
                          <a:cs typeface="Calibri"/>
                        </a:rPr>
                        <a:t>Հիմնանորոգված</a:t>
                      </a:r>
                      <a:r>
                        <a:rPr lang="en-US" sz="900" dirty="0">
                          <a:effectLst/>
                          <a:latin typeface="GHEA Grapalat"/>
                          <a:ea typeface="Times New Roman"/>
                          <a:cs typeface="Calibri"/>
                        </a:rPr>
                        <a:t> </a:t>
                      </a:r>
                      <a:r>
                        <a:rPr lang="en-US" sz="900" dirty="0" smtClean="0">
                          <a:effectLst/>
                          <a:latin typeface="GHEA Grapalat"/>
                          <a:ea typeface="Times New Roman"/>
                          <a:cs typeface="Calibri"/>
                        </a:rPr>
                        <a:t>և </a:t>
                      </a:r>
                      <a:r>
                        <a:rPr lang="en-US" sz="900" dirty="0" err="1" smtClean="0">
                          <a:effectLst/>
                          <a:latin typeface="GHEA Grapalat"/>
                          <a:ea typeface="Times New Roman"/>
                          <a:cs typeface="Calibri"/>
                        </a:rPr>
                        <a:t>նոր</a:t>
                      </a:r>
                      <a:r>
                        <a:rPr lang="en-US" sz="900" dirty="0" smtClean="0">
                          <a:effectLst/>
                          <a:latin typeface="GHEA Grapalat"/>
                          <a:ea typeface="Times New Roman"/>
                          <a:cs typeface="Calibri"/>
                        </a:rPr>
                        <a:t> </a:t>
                      </a:r>
                      <a:r>
                        <a:rPr lang="en-US" sz="900" dirty="0" err="1">
                          <a:effectLst/>
                          <a:latin typeface="GHEA Grapalat"/>
                          <a:ea typeface="Times New Roman"/>
                          <a:cs typeface="Calibri"/>
                        </a:rPr>
                        <a:t>կառուցված</a:t>
                      </a:r>
                      <a:r>
                        <a:rPr lang="en-US" sz="900" dirty="0">
                          <a:effectLst/>
                          <a:latin typeface="GHEA Grapalat"/>
                          <a:ea typeface="Times New Roman"/>
                          <a:cs typeface="Calibri"/>
                        </a:rPr>
                        <a:t> </a:t>
                      </a:r>
                      <a:r>
                        <a:rPr lang="en-US" sz="900" dirty="0" err="1">
                          <a:effectLst/>
                          <a:latin typeface="GHEA Grapalat"/>
                          <a:ea typeface="Times New Roman"/>
                          <a:cs typeface="Calibri"/>
                        </a:rPr>
                        <a:t>ջրագծերի</a:t>
                      </a:r>
                      <a:r>
                        <a:rPr lang="en-US" sz="900" dirty="0">
                          <a:effectLst/>
                          <a:latin typeface="GHEA Grapalat"/>
                          <a:ea typeface="Times New Roman"/>
                          <a:cs typeface="Calibri"/>
                        </a:rPr>
                        <a:t>, </a:t>
                      </a:r>
                      <a:r>
                        <a:rPr lang="en-US" sz="900" dirty="0" err="1">
                          <a:effectLst/>
                          <a:latin typeface="GHEA Grapalat"/>
                          <a:ea typeface="Times New Roman"/>
                          <a:cs typeface="Calibri"/>
                        </a:rPr>
                        <a:t>առողջապահության</a:t>
                      </a:r>
                      <a:r>
                        <a:rPr lang="en-US" sz="900" dirty="0">
                          <a:effectLst/>
                          <a:latin typeface="GHEA Grapalat"/>
                          <a:ea typeface="Times New Roman"/>
                          <a:cs typeface="Calibri"/>
                        </a:rPr>
                        <a:t>, կրթության, </a:t>
                      </a:r>
                      <a:r>
                        <a:rPr lang="en-US" sz="900" dirty="0" err="1">
                          <a:effectLst/>
                          <a:latin typeface="GHEA Grapalat"/>
                          <a:ea typeface="Times New Roman"/>
                          <a:cs typeface="Calibri"/>
                        </a:rPr>
                        <a:t>մշակույթի</a:t>
                      </a:r>
                      <a:r>
                        <a:rPr lang="en-US" sz="900" dirty="0">
                          <a:effectLst/>
                          <a:latin typeface="GHEA Grapalat"/>
                          <a:ea typeface="Times New Roman"/>
                          <a:cs typeface="Calibri"/>
                        </a:rPr>
                        <a:t>, հատուկ խնամքի </a:t>
                      </a:r>
                      <a:r>
                        <a:rPr lang="en-US" sz="900" dirty="0" smtClean="0">
                          <a:effectLst/>
                          <a:latin typeface="GHEA Grapalat"/>
                          <a:ea typeface="Times New Roman"/>
                          <a:cs typeface="Calibri"/>
                        </a:rPr>
                        <a:t>և </a:t>
                      </a:r>
                      <a:r>
                        <a:rPr lang="en-US" sz="900" dirty="0" err="1" smtClean="0">
                          <a:effectLst/>
                          <a:latin typeface="GHEA Grapalat"/>
                          <a:ea typeface="Times New Roman"/>
                          <a:cs typeface="Calibri"/>
                        </a:rPr>
                        <a:t>ենթակառուցվածքների</a:t>
                      </a:r>
                      <a:r>
                        <a:rPr lang="en-US" sz="900" dirty="0" smtClean="0">
                          <a:effectLst/>
                          <a:latin typeface="GHEA Grapalat"/>
                          <a:ea typeface="Times New Roman"/>
                          <a:cs typeface="Calibri"/>
                        </a:rPr>
                        <a:t> </a:t>
                      </a:r>
                      <a:r>
                        <a:rPr lang="en-US" sz="900" dirty="0">
                          <a:effectLst/>
                          <a:latin typeface="GHEA Grapalat"/>
                          <a:ea typeface="Times New Roman"/>
                          <a:cs typeface="Calibri"/>
                        </a:rPr>
                        <a:t>ոլորտի </a:t>
                      </a:r>
                      <a:r>
                        <a:rPr lang="en-US" sz="900" dirty="0" err="1">
                          <a:effectLst/>
                          <a:latin typeface="GHEA Grapalat"/>
                          <a:ea typeface="Times New Roman"/>
                          <a:cs typeface="Calibri"/>
                        </a:rPr>
                        <a:t>օբյեկտներից</a:t>
                      </a:r>
                      <a:r>
                        <a:rPr lang="en-US" sz="900" dirty="0">
                          <a:effectLst/>
                          <a:latin typeface="GHEA Grapalat"/>
                          <a:ea typeface="Times New Roman"/>
                          <a:cs typeface="Calibri"/>
                        </a:rPr>
                        <a:t> </a:t>
                      </a:r>
                      <a:r>
                        <a:rPr lang="en-US" sz="900" dirty="0" err="1">
                          <a:effectLst/>
                          <a:latin typeface="GHEA Grapalat"/>
                          <a:ea typeface="Times New Roman"/>
                          <a:cs typeface="Calibri"/>
                        </a:rPr>
                        <a:t>օգտվող</a:t>
                      </a:r>
                      <a:r>
                        <a:rPr lang="en-US" sz="900" dirty="0">
                          <a:effectLst/>
                          <a:latin typeface="GHEA Grapalat"/>
                          <a:ea typeface="Times New Roman"/>
                          <a:cs typeface="Calibri"/>
                        </a:rPr>
                        <a:t> </a:t>
                      </a:r>
                      <a:r>
                        <a:rPr lang="en-US" sz="900" dirty="0" err="1">
                          <a:effectLst/>
                          <a:latin typeface="GHEA Grapalat"/>
                          <a:ea typeface="Times New Roman"/>
                          <a:cs typeface="Calibri"/>
                        </a:rPr>
                        <a:t>համայնքներ</a:t>
                      </a:r>
                      <a:r>
                        <a:rPr lang="en-US" sz="900" dirty="0">
                          <a:effectLst/>
                          <a:latin typeface="GHEA Grapalat"/>
                          <a:ea typeface="Times New Roman"/>
                          <a:cs typeface="Calibri"/>
                        </a:rPr>
                        <a:t>, համայնքների </a:t>
                      </a:r>
                      <a:r>
                        <a:rPr lang="en-US" sz="900" dirty="0" err="1">
                          <a:effectLst/>
                          <a:latin typeface="GHEA Grapalat"/>
                          <a:ea typeface="Times New Roman"/>
                          <a:cs typeface="Calibri"/>
                        </a:rPr>
                        <a:t>թիվ</a:t>
                      </a:r>
                      <a:r>
                        <a:rPr lang="en-US" sz="900" dirty="0">
                          <a:effectLst/>
                          <a:latin typeface="GHEA Grapalat"/>
                          <a:ea typeface="Times New Roman"/>
                          <a:cs typeface="Calibri"/>
                        </a:rPr>
                        <a:t>, </a:t>
                      </a:r>
                      <a:r>
                        <a:rPr lang="en-US" sz="900" dirty="0" err="1">
                          <a:effectLst/>
                          <a:latin typeface="GHEA Grapalat"/>
                          <a:ea typeface="Times New Roman"/>
                          <a:cs typeface="Calibri"/>
                        </a:rPr>
                        <a:t>հատ</a:t>
                      </a:r>
                      <a:r>
                        <a:rPr lang="en-US" sz="900" dirty="0">
                          <a:effectLst/>
                          <a:latin typeface="GHEA Grapalat"/>
                          <a:ea typeface="Times New Roman"/>
                          <a:cs typeface="Calibri"/>
                        </a:rPr>
                        <a:t> </a:t>
                      </a:r>
                      <a:endParaRPr lang="en-US" sz="105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չի պլանավորվել</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 3 </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7"/>
                  </a:ext>
                </a:extLst>
              </a:tr>
              <a:tr h="196401">
                <a:tc>
                  <a:txBody>
                    <a:bodyPr/>
                    <a:lstStyle/>
                    <a:p>
                      <a:pPr marL="0" marR="0">
                        <a:lnSpc>
                          <a:spcPct val="115000"/>
                        </a:lnSpc>
                        <a:spcBef>
                          <a:spcPts val="0"/>
                        </a:spcBef>
                        <a:spcAft>
                          <a:spcPts val="0"/>
                        </a:spcAft>
                      </a:pPr>
                      <a:r>
                        <a:rPr lang="en-US" sz="900">
                          <a:effectLst/>
                          <a:latin typeface="GHEA Grapalat"/>
                          <a:ea typeface="Times New Roman"/>
                          <a:cs typeface="Calibri"/>
                        </a:rPr>
                        <a:t>Ծրագրի շահառուների թիվ </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չի պլանավորվել</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 7141 </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08"/>
                  </a:ext>
                </a:extLst>
              </a:tr>
              <a:tr h="273269">
                <a:tc>
                  <a:txBody>
                    <a:bodyPr/>
                    <a:lstStyle/>
                    <a:p>
                      <a:pPr marL="0" marR="0" algn="r" defTabSz="914400" rtl="0" eaLnBrk="1" latinLnBrk="0" hangingPunct="1">
                        <a:lnSpc>
                          <a:spcPct val="115000"/>
                        </a:lnSpc>
                        <a:spcBef>
                          <a:spcPts val="0"/>
                        </a:spcBef>
                        <a:spcAft>
                          <a:spcPts val="0"/>
                        </a:spcAft>
                      </a:pPr>
                      <a:r>
                        <a:rPr lang="en-US" sz="1100" b="1" i="1" kern="1200" dirty="0" err="1">
                          <a:solidFill>
                            <a:srgbClr val="FF0000"/>
                          </a:solidFill>
                          <a:effectLst/>
                          <a:latin typeface="GHEA Grapalat"/>
                          <a:ea typeface="Times New Roman"/>
                          <a:cs typeface="Calibri"/>
                        </a:rPr>
                        <a:t>Միջոցառման</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վրա</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կատարվող</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ծախսը</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հազար</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դրամ</a:t>
                      </a:r>
                      <a:r>
                        <a:rPr lang="en-US" sz="1100" b="1" i="1" kern="1200" dirty="0">
                          <a:solidFill>
                            <a:srgbClr val="FF0000"/>
                          </a:solidFill>
                          <a:effectLst/>
                          <a:latin typeface="GHEA Grapalat"/>
                          <a:ea typeface="Times New Roman"/>
                          <a:cs typeface="Calibri"/>
                        </a:rPr>
                        <a:t>)</a:t>
                      </a:r>
                    </a:p>
                  </a:txBody>
                  <a:tcPr marL="51435" marR="51435" marT="0" marB="0"/>
                </a:tc>
                <a:tc>
                  <a:txBody>
                    <a:bodyPr/>
                    <a:lstStyle/>
                    <a:p>
                      <a:pPr marL="0" marR="0" algn="r">
                        <a:lnSpc>
                          <a:spcPct val="115000"/>
                        </a:lnSpc>
                        <a:spcBef>
                          <a:spcPts val="0"/>
                        </a:spcBef>
                        <a:spcAft>
                          <a:spcPts val="0"/>
                        </a:spcAft>
                      </a:pPr>
                      <a:r>
                        <a:rPr lang="en-US" sz="900" i="1" dirty="0" smtClean="0">
                          <a:solidFill>
                            <a:srgbClr val="FF0000"/>
                          </a:solidFill>
                          <a:effectLst/>
                          <a:latin typeface="GHEA Grapalat"/>
                          <a:ea typeface="Times New Roman"/>
                          <a:cs typeface="Calibri"/>
                        </a:rPr>
                        <a:t> - </a:t>
                      </a:r>
                      <a:endParaRPr lang="en-US" sz="105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b="1" i="1" dirty="0" smtClean="0">
                          <a:solidFill>
                            <a:srgbClr val="FF0000"/>
                          </a:solidFill>
                          <a:effectLst/>
                          <a:latin typeface="GHEA Grapalat"/>
                          <a:ea typeface="Times New Roman"/>
                          <a:cs typeface="Calibri"/>
                        </a:rPr>
                        <a:t> 257,542.0 </a:t>
                      </a:r>
                      <a:endParaRPr lang="en-US" sz="1050" b="1" dirty="0">
                        <a:effectLst/>
                        <a:latin typeface="Calibri"/>
                        <a:ea typeface="Calibri"/>
                        <a:cs typeface="Times New Roman"/>
                      </a:endParaRPr>
                    </a:p>
                  </a:txBody>
                  <a:tcPr marL="51435" marR="51435" marT="0" marB="0"/>
                </a:tc>
                <a:extLst>
                  <a:ext uri="{0D108BD9-81ED-4DB2-BD59-A6C34878D82A}">
                    <a16:rowId xmlns:a16="http://schemas.microsoft.com/office/drawing/2014/main" xmlns="" val="10009"/>
                  </a:ext>
                </a:extLst>
              </a:tr>
              <a:tr h="250194">
                <a:tc gridSpan="3">
                  <a:txBody>
                    <a:bodyPr/>
                    <a:lstStyle/>
                    <a:p>
                      <a:pPr marL="0" marR="0" algn="l" defTabSz="914400" rtl="0" eaLnBrk="1" latinLnBrk="0" hangingPunct="1">
                        <a:lnSpc>
                          <a:spcPct val="115000"/>
                        </a:lnSpc>
                        <a:spcBef>
                          <a:spcPts val="0"/>
                        </a:spcBef>
                        <a:spcAft>
                          <a:spcPts val="0"/>
                        </a:spcAft>
                      </a:pPr>
                      <a:r>
                        <a:rPr lang="en-US" sz="1100" b="1" kern="1200" dirty="0" smtClean="0">
                          <a:solidFill>
                            <a:schemeClr val="dk1"/>
                          </a:solidFill>
                          <a:effectLst/>
                          <a:latin typeface="+mn-lt"/>
                          <a:ea typeface="+mn-ea"/>
                          <a:cs typeface="+mn-cs"/>
                        </a:rPr>
                        <a:t>11002 ԱՄՆ ՄԶԳ-ի </a:t>
                      </a:r>
                      <a:r>
                        <a:rPr lang="en-US" sz="1100" b="1" kern="1200" dirty="0" err="1" smtClean="0">
                          <a:solidFill>
                            <a:schemeClr val="dk1"/>
                          </a:solidFill>
                          <a:effectLst/>
                          <a:latin typeface="+mn-lt"/>
                          <a:ea typeface="+mn-ea"/>
                          <a:cs typeface="+mn-cs"/>
                        </a:rPr>
                        <a:t>աջակցությամբ</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իրականացվող</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Տեղական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ինքնակառավարման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բարեփոխումների</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դրամաշնորհային</a:t>
                      </a:r>
                      <a:r>
                        <a:rPr lang="en-US" sz="1100" b="1" kern="1200" dirty="0" smtClean="0">
                          <a:solidFill>
                            <a:schemeClr val="dk1"/>
                          </a:solidFill>
                          <a:effectLst/>
                          <a:latin typeface="+mn-lt"/>
                          <a:ea typeface="+mn-ea"/>
                          <a:cs typeface="+mn-cs"/>
                        </a:rPr>
                        <a:t> </a:t>
                      </a:r>
                      <a:r>
                        <a:rPr lang="en-US" sz="1100" b="1" kern="1200" dirty="0" err="1" smtClean="0">
                          <a:solidFill>
                            <a:schemeClr val="dk1"/>
                          </a:solidFill>
                          <a:effectLst/>
                          <a:latin typeface="+mn-lt"/>
                          <a:ea typeface="+mn-ea"/>
                          <a:cs typeface="+mn-cs"/>
                        </a:rPr>
                        <a:t>ծրագիր</a:t>
                      </a:r>
                      <a:endParaRPr lang="en-US" sz="1100" b="1" kern="1200" dirty="0">
                        <a:solidFill>
                          <a:schemeClr val="dk1"/>
                        </a:solidFill>
                        <a:effectLst/>
                        <a:latin typeface="+mn-lt"/>
                        <a:ea typeface="+mn-ea"/>
                        <a:cs typeface="+mn-cs"/>
                      </a:endParaRPr>
                    </a:p>
                  </a:txBody>
                  <a:tcPr marL="51435" marR="51435" marT="0" marB="0"/>
                </a:tc>
                <a:tc hMerge="1">
                  <a:txBody>
                    <a:bodyPr/>
                    <a:lstStyle/>
                    <a:p>
                      <a:pPr marL="0" marR="0" algn="r">
                        <a:lnSpc>
                          <a:spcPct val="115000"/>
                        </a:lnSpc>
                        <a:spcBef>
                          <a:spcPts val="0"/>
                        </a:spcBef>
                        <a:spcAft>
                          <a:spcPts val="0"/>
                        </a:spcAft>
                      </a:pPr>
                      <a:endParaRPr lang="en-US" sz="1100" dirty="0">
                        <a:effectLst/>
                        <a:latin typeface="Calibri"/>
                        <a:ea typeface="Calibri"/>
                        <a:cs typeface="Times New Roman"/>
                      </a:endParaRPr>
                    </a:p>
                  </a:txBody>
                  <a:tcPr marL="51435" marR="51435" marT="0" marB="0"/>
                </a:tc>
                <a:tc hMerge="1">
                  <a:txBody>
                    <a:bodyPr/>
                    <a:lstStyle/>
                    <a:p>
                      <a:pPr marL="0" marR="0" algn="r">
                        <a:lnSpc>
                          <a:spcPct val="115000"/>
                        </a:lnSpc>
                        <a:spcBef>
                          <a:spcPts val="0"/>
                        </a:spcBef>
                        <a:spcAft>
                          <a:spcPts val="0"/>
                        </a:spcAft>
                      </a:pPr>
                      <a:endParaRPr lang="en-US" sz="110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0"/>
                  </a:ext>
                </a:extLst>
              </a:tr>
              <a:tr h="227722">
                <a:tc>
                  <a:txBody>
                    <a:bodyPr/>
                    <a:lstStyle/>
                    <a:p>
                      <a:pPr marL="0" marR="0">
                        <a:lnSpc>
                          <a:spcPct val="115000"/>
                        </a:lnSpc>
                        <a:spcBef>
                          <a:spcPts val="0"/>
                        </a:spcBef>
                        <a:spcAft>
                          <a:spcPts val="0"/>
                        </a:spcAft>
                      </a:pPr>
                      <a:r>
                        <a:rPr lang="en-US" sz="900" dirty="0">
                          <a:effectLst/>
                          <a:latin typeface="GHEA Grapalat"/>
                          <a:ea typeface="Times New Roman"/>
                          <a:cs typeface="Calibri"/>
                        </a:rPr>
                        <a:t> </a:t>
                      </a:r>
                      <a:r>
                        <a:rPr lang="en-US" sz="900" dirty="0" err="1">
                          <a:effectLst/>
                          <a:latin typeface="GHEA Grapalat"/>
                          <a:ea typeface="Times New Roman"/>
                          <a:cs typeface="Calibri"/>
                        </a:rPr>
                        <a:t>Կառավարվող</a:t>
                      </a:r>
                      <a:r>
                        <a:rPr lang="en-US" sz="900" dirty="0">
                          <a:effectLst/>
                          <a:latin typeface="GHEA Grapalat"/>
                          <a:ea typeface="Times New Roman"/>
                          <a:cs typeface="Calibri"/>
                        </a:rPr>
                        <a:t> </a:t>
                      </a:r>
                      <a:r>
                        <a:rPr lang="en-US" sz="900" dirty="0" err="1">
                          <a:effectLst/>
                          <a:latin typeface="GHEA Grapalat"/>
                          <a:ea typeface="Times New Roman"/>
                          <a:cs typeface="Calibri"/>
                        </a:rPr>
                        <a:t>ծրագրերի</a:t>
                      </a:r>
                      <a:r>
                        <a:rPr lang="en-US" sz="900" dirty="0">
                          <a:effectLst/>
                          <a:latin typeface="GHEA Grapalat"/>
                          <a:ea typeface="Times New Roman"/>
                          <a:cs typeface="Calibri"/>
                        </a:rPr>
                        <a:t> </a:t>
                      </a:r>
                      <a:r>
                        <a:rPr lang="en-US" sz="900" dirty="0" err="1">
                          <a:effectLst/>
                          <a:latin typeface="GHEA Grapalat"/>
                          <a:ea typeface="Times New Roman"/>
                          <a:cs typeface="Calibri"/>
                        </a:rPr>
                        <a:t>քանակ</a:t>
                      </a:r>
                      <a:r>
                        <a:rPr lang="en-US" sz="900" dirty="0">
                          <a:effectLst/>
                          <a:latin typeface="GHEA Grapalat"/>
                          <a:ea typeface="Times New Roman"/>
                          <a:cs typeface="Calibri"/>
                        </a:rPr>
                        <a:t> </a:t>
                      </a:r>
                      <a:endParaRPr lang="en-US" sz="105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1</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1</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1"/>
                  </a:ext>
                </a:extLst>
              </a:tr>
              <a:tr h="206007">
                <a:tc>
                  <a:txBody>
                    <a:bodyPr/>
                    <a:lstStyle/>
                    <a:p>
                      <a:pPr marL="0" marR="0" algn="r" defTabSz="914400" rtl="0" eaLnBrk="1" latinLnBrk="0" hangingPunct="1">
                        <a:lnSpc>
                          <a:spcPct val="115000"/>
                        </a:lnSpc>
                        <a:spcBef>
                          <a:spcPts val="0"/>
                        </a:spcBef>
                        <a:spcAft>
                          <a:spcPts val="0"/>
                        </a:spcAft>
                      </a:pP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Միջոցառման</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վրա</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կատարվող</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ծախսը</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հազար</a:t>
                      </a:r>
                      <a:r>
                        <a:rPr lang="en-US" sz="1100" b="1" i="1" kern="1200" dirty="0">
                          <a:solidFill>
                            <a:srgbClr val="FF0000"/>
                          </a:solidFill>
                          <a:effectLst/>
                          <a:latin typeface="GHEA Grapalat"/>
                          <a:ea typeface="Times New Roman"/>
                          <a:cs typeface="Calibri"/>
                        </a:rPr>
                        <a:t> </a:t>
                      </a:r>
                      <a:r>
                        <a:rPr lang="en-US" sz="1100" b="1" i="1" kern="1200" dirty="0" err="1">
                          <a:solidFill>
                            <a:srgbClr val="FF0000"/>
                          </a:solidFill>
                          <a:effectLst/>
                          <a:latin typeface="GHEA Grapalat"/>
                          <a:ea typeface="Times New Roman"/>
                          <a:cs typeface="Calibri"/>
                        </a:rPr>
                        <a:t>դրամ</a:t>
                      </a:r>
                      <a:r>
                        <a:rPr lang="en-US" sz="1100" b="1" i="1" kern="1200" dirty="0">
                          <a:solidFill>
                            <a:srgbClr val="FF0000"/>
                          </a:solidFill>
                          <a:effectLst/>
                          <a:latin typeface="GHEA Grapalat"/>
                          <a:ea typeface="Times New Roman"/>
                          <a:cs typeface="Calibri"/>
                        </a:rPr>
                        <a:t>) </a:t>
                      </a:r>
                    </a:p>
                  </a:txBody>
                  <a:tcPr marL="51435" marR="51435" marT="0" marB="0"/>
                </a:tc>
                <a:tc>
                  <a:txBody>
                    <a:bodyPr/>
                    <a:lstStyle/>
                    <a:p>
                      <a:pPr marL="0" marR="0" algn="r" defTabSz="914400" rtl="0" eaLnBrk="1" latinLnBrk="0" hangingPunct="1">
                        <a:lnSpc>
                          <a:spcPct val="115000"/>
                        </a:lnSpc>
                        <a:spcBef>
                          <a:spcPts val="0"/>
                        </a:spcBef>
                        <a:spcAft>
                          <a:spcPts val="0"/>
                        </a:spcAft>
                      </a:pPr>
                      <a:r>
                        <a:rPr lang="en-US" sz="1100" b="1" i="1" kern="1200" dirty="0" smtClean="0">
                          <a:solidFill>
                            <a:srgbClr val="FF0000"/>
                          </a:solidFill>
                          <a:effectLst/>
                          <a:latin typeface="GHEA Grapalat"/>
                          <a:ea typeface="Times New Roman"/>
                          <a:cs typeface="Calibri"/>
                        </a:rPr>
                        <a:t> 3,197.1 </a:t>
                      </a:r>
                      <a:endParaRPr lang="en-US" sz="1100" b="1" i="1" kern="1200" dirty="0">
                        <a:solidFill>
                          <a:srgbClr val="FF0000"/>
                        </a:solidFill>
                        <a:effectLst/>
                        <a:latin typeface="GHEA Grapalat"/>
                        <a:ea typeface="Times New Roman"/>
                        <a:cs typeface="Calibri"/>
                      </a:endParaRPr>
                    </a:p>
                  </a:txBody>
                  <a:tcPr marL="51435" marR="51435" marT="0" marB="0"/>
                </a:tc>
                <a:tc>
                  <a:txBody>
                    <a:bodyPr/>
                    <a:lstStyle/>
                    <a:p>
                      <a:pPr marL="0" marR="0" algn="r" defTabSz="914400" rtl="0" eaLnBrk="1" latinLnBrk="0" hangingPunct="1">
                        <a:lnSpc>
                          <a:spcPct val="115000"/>
                        </a:lnSpc>
                        <a:spcBef>
                          <a:spcPts val="0"/>
                        </a:spcBef>
                        <a:spcAft>
                          <a:spcPts val="0"/>
                        </a:spcAft>
                      </a:pPr>
                      <a:r>
                        <a:rPr lang="en-US" sz="1100" b="1" i="1" kern="1200" dirty="0" smtClean="0">
                          <a:solidFill>
                            <a:srgbClr val="FF0000"/>
                          </a:solidFill>
                          <a:effectLst/>
                          <a:latin typeface="GHEA Grapalat"/>
                          <a:ea typeface="Times New Roman"/>
                          <a:cs typeface="Calibri"/>
                        </a:rPr>
                        <a:t> 4,740.1 </a:t>
                      </a:r>
                      <a:endParaRPr lang="en-US" sz="1100" b="1" i="1" kern="1200" dirty="0">
                        <a:solidFill>
                          <a:srgbClr val="FF0000"/>
                        </a:solidFill>
                        <a:effectLst/>
                        <a:latin typeface="GHEA Grapalat"/>
                        <a:ea typeface="Times New Roman"/>
                        <a:cs typeface="Calibri"/>
                      </a:endParaRPr>
                    </a:p>
                  </a:txBody>
                  <a:tcPr marL="51435" marR="51435" marT="0" marB="0"/>
                </a:tc>
                <a:extLst>
                  <a:ext uri="{0D108BD9-81ED-4DB2-BD59-A6C34878D82A}">
                    <a16:rowId xmlns:a16="http://schemas.microsoft.com/office/drawing/2014/main" xmlns="" val="10012"/>
                  </a:ext>
                </a:extLst>
              </a:tr>
              <a:tr h="165728">
                <a:tc>
                  <a:txBody>
                    <a:bodyPr/>
                    <a:lstStyle/>
                    <a:p>
                      <a:pPr marL="0" marR="0" algn="l" defTabSz="914400" rtl="0" eaLnBrk="1" latinLnBrk="0" hangingPunct="1">
                        <a:lnSpc>
                          <a:spcPct val="115000"/>
                        </a:lnSpc>
                        <a:spcBef>
                          <a:spcPts val="0"/>
                        </a:spcBef>
                        <a:spcAft>
                          <a:spcPts val="0"/>
                        </a:spcAft>
                      </a:pPr>
                      <a:r>
                        <a:rPr lang="en-US" sz="1100" kern="1200" dirty="0" err="1">
                          <a:solidFill>
                            <a:schemeClr val="dk1"/>
                          </a:solidFill>
                          <a:effectLst/>
                          <a:latin typeface="GHEA Grapalat"/>
                          <a:ea typeface="Times New Roman"/>
                          <a:cs typeface="Calibri"/>
                        </a:rPr>
                        <a:t>Ավարտման</a:t>
                      </a:r>
                      <a:r>
                        <a:rPr lang="en-US" sz="1100" kern="1200" dirty="0">
                          <a:solidFill>
                            <a:schemeClr val="dk1"/>
                          </a:solidFill>
                          <a:effectLst/>
                          <a:latin typeface="GHEA Grapalat"/>
                          <a:ea typeface="Times New Roman"/>
                          <a:cs typeface="Calibri"/>
                        </a:rPr>
                        <a:t> </a:t>
                      </a:r>
                      <a:r>
                        <a:rPr lang="en-US" sz="1100" kern="1200" dirty="0" err="1">
                          <a:solidFill>
                            <a:schemeClr val="dk1"/>
                          </a:solidFill>
                          <a:effectLst/>
                          <a:latin typeface="GHEA Grapalat"/>
                          <a:ea typeface="Times New Roman"/>
                          <a:cs typeface="Calibri"/>
                        </a:rPr>
                        <a:t>ենթակա</a:t>
                      </a:r>
                      <a:r>
                        <a:rPr lang="en-US" sz="1100" kern="1200" dirty="0">
                          <a:solidFill>
                            <a:schemeClr val="dk1"/>
                          </a:solidFill>
                          <a:effectLst/>
                          <a:latin typeface="GHEA Grapalat"/>
                          <a:ea typeface="Times New Roman"/>
                          <a:cs typeface="Calibri"/>
                        </a:rPr>
                        <a:t> </a:t>
                      </a:r>
                      <a:r>
                        <a:rPr lang="en-US" sz="1100" kern="1200" dirty="0" err="1">
                          <a:solidFill>
                            <a:schemeClr val="dk1"/>
                          </a:solidFill>
                          <a:effectLst/>
                          <a:latin typeface="GHEA Grapalat"/>
                          <a:ea typeface="Times New Roman"/>
                          <a:cs typeface="Calibri"/>
                        </a:rPr>
                        <a:t>միկրոծրագրերի</a:t>
                      </a:r>
                      <a:r>
                        <a:rPr lang="en-US" sz="1100" kern="1200" dirty="0">
                          <a:solidFill>
                            <a:schemeClr val="dk1"/>
                          </a:solidFill>
                          <a:effectLst/>
                          <a:latin typeface="GHEA Grapalat"/>
                          <a:ea typeface="Times New Roman"/>
                          <a:cs typeface="Calibri"/>
                        </a:rPr>
                        <a:t> </a:t>
                      </a:r>
                      <a:r>
                        <a:rPr lang="en-US" sz="1100" kern="1200" dirty="0" err="1">
                          <a:solidFill>
                            <a:schemeClr val="dk1"/>
                          </a:solidFill>
                          <a:effectLst/>
                          <a:latin typeface="GHEA Grapalat"/>
                          <a:ea typeface="Times New Roman"/>
                          <a:cs typeface="Calibri"/>
                        </a:rPr>
                        <a:t>թիվ</a:t>
                      </a:r>
                      <a:r>
                        <a:rPr lang="en-US" sz="1100" kern="1200" dirty="0">
                          <a:solidFill>
                            <a:schemeClr val="dk1"/>
                          </a:solidFill>
                          <a:effectLst/>
                          <a:latin typeface="GHEA Grapalat"/>
                          <a:ea typeface="Times New Roman"/>
                          <a:cs typeface="Calibri"/>
                        </a:rPr>
                        <a:t>, </a:t>
                      </a:r>
                      <a:r>
                        <a:rPr lang="en-US" sz="1100" kern="1200" dirty="0" err="1">
                          <a:solidFill>
                            <a:schemeClr val="dk1"/>
                          </a:solidFill>
                          <a:effectLst/>
                          <a:latin typeface="GHEA Grapalat"/>
                          <a:ea typeface="Times New Roman"/>
                          <a:cs typeface="Calibri"/>
                        </a:rPr>
                        <a:t>հատ</a:t>
                      </a:r>
                      <a:r>
                        <a:rPr lang="en-US" sz="11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900" i="1" dirty="0" err="1">
                          <a:effectLst/>
                          <a:latin typeface="GHEA Grapalat"/>
                          <a:ea typeface="Times New Roman"/>
                          <a:cs typeface="Calibri"/>
                        </a:rPr>
                        <a:t>չի</a:t>
                      </a:r>
                      <a:r>
                        <a:rPr lang="en-US" sz="900" i="1" dirty="0">
                          <a:effectLst/>
                          <a:latin typeface="GHEA Grapalat"/>
                          <a:ea typeface="Times New Roman"/>
                          <a:cs typeface="Calibri"/>
                        </a:rPr>
                        <a:t> </a:t>
                      </a:r>
                      <a:r>
                        <a:rPr lang="en-US" sz="900" i="1" dirty="0" err="1">
                          <a:effectLst/>
                          <a:latin typeface="GHEA Grapalat"/>
                          <a:ea typeface="Times New Roman"/>
                          <a:cs typeface="Calibri"/>
                        </a:rPr>
                        <a:t>պլանավորվել</a:t>
                      </a:r>
                      <a:endParaRPr lang="en-US" sz="1050" dirty="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11</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3"/>
                  </a:ext>
                </a:extLst>
              </a:tr>
              <a:tr h="179951">
                <a:tc>
                  <a:txBody>
                    <a:bodyPr/>
                    <a:lstStyle/>
                    <a:p>
                      <a:pPr marL="0" marR="0" algn="l" defTabSz="914400" rtl="0" eaLnBrk="1" latinLnBrk="0" hangingPunct="1">
                        <a:lnSpc>
                          <a:spcPct val="115000"/>
                        </a:lnSpc>
                        <a:spcBef>
                          <a:spcPts val="0"/>
                        </a:spcBef>
                        <a:spcAft>
                          <a:spcPts val="0"/>
                        </a:spcAft>
                      </a:pPr>
                      <a:r>
                        <a:rPr lang="en-US" sz="1100" kern="1200" dirty="0" err="1">
                          <a:solidFill>
                            <a:schemeClr val="dk1"/>
                          </a:solidFill>
                          <a:effectLst/>
                          <a:latin typeface="GHEA Grapalat"/>
                          <a:ea typeface="Times New Roman"/>
                          <a:cs typeface="Calibri"/>
                        </a:rPr>
                        <a:t>Ծրագրի</a:t>
                      </a:r>
                      <a:r>
                        <a:rPr lang="en-US" sz="1100" kern="1200" dirty="0">
                          <a:solidFill>
                            <a:schemeClr val="dk1"/>
                          </a:solidFill>
                          <a:effectLst/>
                          <a:latin typeface="GHEA Grapalat"/>
                          <a:ea typeface="Times New Roman"/>
                          <a:cs typeface="Calibri"/>
                        </a:rPr>
                        <a:t> </a:t>
                      </a:r>
                      <a:r>
                        <a:rPr lang="en-US" sz="1100" kern="1200" dirty="0" err="1">
                          <a:solidFill>
                            <a:schemeClr val="dk1"/>
                          </a:solidFill>
                          <a:effectLst/>
                          <a:latin typeface="GHEA Grapalat"/>
                          <a:ea typeface="Times New Roman"/>
                          <a:cs typeface="Calibri"/>
                        </a:rPr>
                        <a:t>շահառուների</a:t>
                      </a:r>
                      <a:r>
                        <a:rPr lang="en-US" sz="1100" kern="1200" dirty="0">
                          <a:solidFill>
                            <a:schemeClr val="dk1"/>
                          </a:solidFill>
                          <a:effectLst/>
                          <a:latin typeface="GHEA Grapalat"/>
                          <a:ea typeface="Times New Roman"/>
                          <a:cs typeface="Calibri"/>
                        </a:rPr>
                        <a:t> </a:t>
                      </a:r>
                      <a:r>
                        <a:rPr lang="en-US" sz="1100" kern="1200" dirty="0" err="1">
                          <a:solidFill>
                            <a:schemeClr val="dk1"/>
                          </a:solidFill>
                          <a:effectLst/>
                          <a:latin typeface="GHEA Grapalat"/>
                          <a:ea typeface="Times New Roman"/>
                          <a:cs typeface="Calibri"/>
                        </a:rPr>
                        <a:t>թիվ</a:t>
                      </a:r>
                      <a:r>
                        <a:rPr lang="en-US" sz="1100" kern="1200" dirty="0">
                          <a:solidFill>
                            <a:schemeClr val="dk1"/>
                          </a:solidFill>
                          <a:effectLst/>
                          <a:latin typeface="GHEA Grapalat"/>
                          <a:ea typeface="Times New Roman"/>
                          <a:cs typeface="Calibri"/>
                        </a:rPr>
                        <a:t> </a:t>
                      </a: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112001</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174000</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4"/>
                  </a:ext>
                </a:extLst>
              </a:tr>
              <a:tr h="210207">
                <a:tc>
                  <a:txBody>
                    <a:bodyPr/>
                    <a:lstStyle/>
                    <a:p>
                      <a:pPr marL="0" marR="0">
                        <a:lnSpc>
                          <a:spcPct val="115000"/>
                        </a:lnSpc>
                        <a:spcBef>
                          <a:spcPts val="0"/>
                        </a:spcBef>
                        <a:spcAft>
                          <a:spcPts val="0"/>
                        </a:spcAft>
                      </a:pPr>
                      <a:r>
                        <a:rPr lang="en-US" sz="900">
                          <a:effectLst/>
                          <a:latin typeface="GHEA Grapalat"/>
                          <a:ea typeface="Times New Roman"/>
                          <a:cs typeface="Calibri"/>
                        </a:rPr>
                        <a:t>Համայնքների թիվը, որտեղ տեղադրվելու են արևային կայաններ</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1</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1</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5"/>
                  </a:ext>
                </a:extLst>
              </a:tr>
              <a:tr h="210207">
                <a:tc>
                  <a:txBody>
                    <a:bodyPr/>
                    <a:lstStyle/>
                    <a:p>
                      <a:pPr marL="0" marR="0">
                        <a:lnSpc>
                          <a:spcPct val="115000"/>
                        </a:lnSpc>
                        <a:spcBef>
                          <a:spcPts val="0"/>
                        </a:spcBef>
                        <a:spcAft>
                          <a:spcPts val="0"/>
                        </a:spcAft>
                      </a:pPr>
                      <a:r>
                        <a:rPr lang="en-US" sz="900">
                          <a:effectLst/>
                          <a:latin typeface="GHEA Grapalat"/>
                          <a:ea typeface="Times New Roman"/>
                          <a:cs typeface="Calibri"/>
                        </a:rPr>
                        <a:t>Տեղադրված են արևային կայանների գումարային հզորությունը/կվտ</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120</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400</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6"/>
                  </a:ext>
                </a:extLst>
              </a:tr>
              <a:tr h="189186">
                <a:tc>
                  <a:txBody>
                    <a:bodyPr/>
                    <a:lstStyle/>
                    <a:p>
                      <a:pPr marL="0" marR="0">
                        <a:lnSpc>
                          <a:spcPct val="115000"/>
                        </a:lnSpc>
                        <a:spcBef>
                          <a:spcPts val="0"/>
                        </a:spcBef>
                        <a:spcAft>
                          <a:spcPts val="0"/>
                        </a:spcAft>
                      </a:pPr>
                      <a:r>
                        <a:rPr lang="en-US" sz="900">
                          <a:effectLst/>
                          <a:latin typeface="GHEA Grapalat"/>
                          <a:ea typeface="Times New Roman"/>
                          <a:cs typeface="Calibri"/>
                        </a:rPr>
                        <a:t>Արտաքին լուսավորության ստացած գյուղերի թիվը </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0</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0</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7"/>
                  </a:ext>
                </a:extLst>
              </a:tr>
              <a:tr h="189186">
                <a:tc>
                  <a:txBody>
                    <a:bodyPr/>
                    <a:lstStyle/>
                    <a:p>
                      <a:pPr marL="0" marR="0">
                        <a:lnSpc>
                          <a:spcPct val="115000"/>
                        </a:lnSpc>
                        <a:spcBef>
                          <a:spcPts val="0"/>
                        </a:spcBef>
                        <a:spcAft>
                          <a:spcPts val="0"/>
                        </a:spcAft>
                      </a:pPr>
                      <a:r>
                        <a:rPr lang="en-US" sz="900">
                          <a:effectLst/>
                          <a:latin typeface="GHEA Grapalat"/>
                          <a:ea typeface="Times New Roman"/>
                          <a:cs typeface="Calibri"/>
                        </a:rPr>
                        <a:t>Իրականացված ենթածրագրերի շահառուների ընդհանուր թիվը</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49234</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700000</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8"/>
                  </a:ext>
                </a:extLst>
              </a:tr>
              <a:tr h="220717">
                <a:tc>
                  <a:txBody>
                    <a:bodyPr/>
                    <a:lstStyle/>
                    <a:p>
                      <a:pPr marL="0" marR="0">
                        <a:lnSpc>
                          <a:spcPct val="115000"/>
                        </a:lnSpc>
                        <a:spcBef>
                          <a:spcPts val="0"/>
                        </a:spcBef>
                        <a:spcAft>
                          <a:spcPts val="0"/>
                        </a:spcAft>
                      </a:pPr>
                      <a:r>
                        <a:rPr lang="en-US" sz="900">
                          <a:effectLst/>
                          <a:latin typeface="GHEA Grapalat"/>
                          <a:ea typeface="Times New Roman"/>
                          <a:cs typeface="Calibri"/>
                        </a:rPr>
                        <a:t>Համայնքների թիվը, որոնց տրամադրվել են սարքավորումներ և տեխնիկա</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a:effectLst/>
                          <a:latin typeface="GHEA Grapalat"/>
                          <a:ea typeface="Times New Roman"/>
                          <a:cs typeface="Calibri"/>
                        </a:rPr>
                        <a:t> չի պլանավորվել </a:t>
                      </a:r>
                      <a:endParaRPr lang="en-US" sz="1050">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900" i="1" dirty="0">
                          <a:effectLst/>
                          <a:latin typeface="GHEA Grapalat"/>
                          <a:ea typeface="Times New Roman"/>
                          <a:cs typeface="Calibri"/>
                        </a:rPr>
                        <a:t>11</a:t>
                      </a:r>
                      <a:endParaRPr lang="en-US" sz="1050" dirty="0">
                        <a:effectLst/>
                        <a:latin typeface="Calibri"/>
                        <a:ea typeface="Calibri"/>
                        <a:cs typeface="Times New Roman"/>
                      </a:endParaRPr>
                    </a:p>
                  </a:txBody>
                  <a:tcPr marL="51435" marR="51435" marT="0" marB="0"/>
                </a:tc>
                <a:extLst>
                  <a:ext uri="{0D108BD9-81ED-4DB2-BD59-A6C34878D82A}">
                    <a16:rowId xmlns:a16="http://schemas.microsoft.com/office/drawing/2014/main" xmlns="" val="10019"/>
                  </a:ext>
                </a:extLst>
              </a:tr>
              <a:tr h="183149">
                <a:tc>
                  <a:txBody>
                    <a:bodyPr/>
                    <a:lstStyle/>
                    <a:p>
                      <a:pPr marL="0" marR="0" algn="r">
                        <a:lnSpc>
                          <a:spcPct val="115000"/>
                        </a:lnSpc>
                        <a:spcBef>
                          <a:spcPts val="0"/>
                        </a:spcBef>
                        <a:spcAft>
                          <a:spcPts val="0"/>
                        </a:spcAft>
                      </a:pPr>
                      <a:r>
                        <a:rPr lang="en-US" sz="1050" b="1" dirty="0" err="1">
                          <a:solidFill>
                            <a:srgbClr val="FF0000"/>
                          </a:solidFill>
                          <a:effectLst/>
                          <a:latin typeface="GHEA Grapalat"/>
                          <a:ea typeface="Times New Roman"/>
                          <a:cs typeface="Calibri"/>
                        </a:rPr>
                        <a:t>Միջոցառման</a:t>
                      </a:r>
                      <a:r>
                        <a:rPr lang="en-US" sz="1050" b="1" dirty="0">
                          <a:solidFill>
                            <a:srgbClr val="FF0000"/>
                          </a:solidFill>
                          <a:effectLst/>
                          <a:latin typeface="GHEA Grapalat"/>
                          <a:ea typeface="Times New Roman"/>
                          <a:cs typeface="Calibri"/>
                        </a:rPr>
                        <a:t> </a:t>
                      </a:r>
                      <a:r>
                        <a:rPr lang="en-US" sz="1050" b="1" dirty="0" err="1">
                          <a:solidFill>
                            <a:srgbClr val="FF0000"/>
                          </a:solidFill>
                          <a:effectLst/>
                          <a:latin typeface="GHEA Grapalat"/>
                          <a:ea typeface="Times New Roman"/>
                          <a:cs typeface="Calibri"/>
                        </a:rPr>
                        <a:t>վրա</a:t>
                      </a:r>
                      <a:r>
                        <a:rPr lang="en-US" sz="1050" b="1" dirty="0">
                          <a:solidFill>
                            <a:srgbClr val="FF0000"/>
                          </a:solidFill>
                          <a:effectLst/>
                          <a:latin typeface="GHEA Grapalat"/>
                          <a:ea typeface="Times New Roman"/>
                          <a:cs typeface="Calibri"/>
                        </a:rPr>
                        <a:t> </a:t>
                      </a:r>
                      <a:r>
                        <a:rPr lang="en-US" sz="1050" b="1" dirty="0" err="1">
                          <a:solidFill>
                            <a:srgbClr val="FF0000"/>
                          </a:solidFill>
                          <a:effectLst/>
                          <a:latin typeface="GHEA Grapalat"/>
                          <a:ea typeface="Times New Roman"/>
                          <a:cs typeface="Calibri"/>
                        </a:rPr>
                        <a:t>կատարվող</a:t>
                      </a:r>
                      <a:r>
                        <a:rPr lang="en-US" sz="1050" b="1" dirty="0">
                          <a:solidFill>
                            <a:srgbClr val="FF0000"/>
                          </a:solidFill>
                          <a:effectLst/>
                          <a:latin typeface="GHEA Grapalat"/>
                          <a:ea typeface="Times New Roman"/>
                          <a:cs typeface="Calibri"/>
                        </a:rPr>
                        <a:t> </a:t>
                      </a:r>
                      <a:r>
                        <a:rPr lang="en-US" sz="1050" b="1" dirty="0" err="1">
                          <a:solidFill>
                            <a:srgbClr val="FF0000"/>
                          </a:solidFill>
                          <a:effectLst/>
                          <a:latin typeface="GHEA Grapalat"/>
                          <a:ea typeface="Times New Roman"/>
                          <a:cs typeface="Calibri"/>
                        </a:rPr>
                        <a:t>ծախսը</a:t>
                      </a:r>
                      <a:r>
                        <a:rPr lang="en-US" sz="1050" b="1" dirty="0">
                          <a:solidFill>
                            <a:srgbClr val="FF0000"/>
                          </a:solidFill>
                          <a:effectLst/>
                          <a:latin typeface="GHEA Grapalat"/>
                          <a:ea typeface="Times New Roman"/>
                          <a:cs typeface="Calibri"/>
                        </a:rPr>
                        <a:t> (</a:t>
                      </a:r>
                      <a:r>
                        <a:rPr lang="en-US" sz="1050" b="1" dirty="0" err="1">
                          <a:solidFill>
                            <a:srgbClr val="FF0000"/>
                          </a:solidFill>
                          <a:effectLst/>
                          <a:latin typeface="GHEA Grapalat"/>
                          <a:ea typeface="Times New Roman"/>
                          <a:cs typeface="Calibri"/>
                        </a:rPr>
                        <a:t>հազար</a:t>
                      </a:r>
                      <a:r>
                        <a:rPr lang="en-US" sz="1050" b="1" dirty="0">
                          <a:solidFill>
                            <a:srgbClr val="FF0000"/>
                          </a:solidFill>
                          <a:effectLst/>
                          <a:latin typeface="GHEA Grapalat"/>
                          <a:ea typeface="Times New Roman"/>
                          <a:cs typeface="Calibri"/>
                        </a:rPr>
                        <a:t> </a:t>
                      </a:r>
                      <a:r>
                        <a:rPr lang="en-US" sz="1050" b="1" dirty="0" err="1">
                          <a:solidFill>
                            <a:srgbClr val="FF0000"/>
                          </a:solidFill>
                          <a:effectLst/>
                          <a:latin typeface="GHEA Grapalat"/>
                          <a:ea typeface="Times New Roman"/>
                          <a:cs typeface="Calibri"/>
                        </a:rPr>
                        <a:t>դրամ</a:t>
                      </a:r>
                      <a:r>
                        <a:rPr lang="en-US" sz="1050" b="1" dirty="0">
                          <a:solidFill>
                            <a:srgbClr val="FF0000"/>
                          </a:solidFill>
                          <a:effectLst/>
                          <a:latin typeface="GHEA Grapalat"/>
                          <a:ea typeface="Times New Roman"/>
                          <a:cs typeface="Calibri"/>
                        </a:rPr>
                        <a:t>)</a:t>
                      </a:r>
                      <a:endParaRPr lang="en-US" sz="1200" b="1" dirty="0">
                        <a:solidFill>
                          <a:srgbClr val="FF0000"/>
                        </a:solidFill>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050" b="1" i="1" dirty="0" smtClean="0">
                          <a:solidFill>
                            <a:srgbClr val="FF0000"/>
                          </a:solidFill>
                          <a:effectLst/>
                          <a:latin typeface="GHEA Grapalat"/>
                          <a:ea typeface="Times New Roman"/>
                          <a:cs typeface="Calibri"/>
                        </a:rPr>
                        <a:t> 222,815.2 </a:t>
                      </a:r>
                      <a:endParaRPr lang="en-US" sz="1200" b="1" dirty="0">
                        <a:solidFill>
                          <a:srgbClr val="FF0000"/>
                        </a:solidFill>
                        <a:effectLst/>
                        <a:latin typeface="Calibri"/>
                        <a:ea typeface="Calibri"/>
                        <a:cs typeface="Times New Roman"/>
                      </a:endParaRPr>
                    </a:p>
                  </a:txBody>
                  <a:tcPr marL="51435" marR="51435" marT="0" marB="0"/>
                </a:tc>
                <a:tc>
                  <a:txBody>
                    <a:bodyPr/>
                    <a:lstStyle/>
                    <a:p>
                      <a:pPr marL="0" marR="0" algn="r">
                        <a:lnSpc>
                          <a:spcPct val="115000"/>
                        </a:lnSpc>
                        <a:spcBef>
                          <a:spcPts val="0"/>
                        </a:spcBef>
                        <a:spcAft>
                          <a:spcPts val="0"/>
                        </a:spcAft>
                      </a:pPr>
                      <a:r>
                        <a:rPr lang="en-US" sz="1050" b="1" i="1" dirty="0" smtClean="0">
                          <a:solidFill>
                            <a:srgbClr val="FF0000"/>
                          </a:solidFill>
                          <a:effectLst/>
                          <a:latin typeface="GHEA Grapalat"/>
                          <a:ea typeface="Times New Roman"/>
                          <a:cs typeface="Calibri"/>
                        </a:rPr>
                        <a:t> 498,944.4 </a:t>
                      </a:r>
                      <a:endParaRPr lang="en-US" sz="1200" b="1" dirty="0">
                        <a:solidFill>
                          <a:srgbClr val="FF0000"/>
                        </a:solidFill>
                        <a:effectLst/>
                        <a:latin typeface="Calibri"/>
                        <a:ea typeface="Calibri"/>
                        <a:cs typeface="Times New Roman"/>
                      </a:endParaRPr>
                    </a:p>
                  </a:txBody>
                  <a:tcPr marL="51435" marR="51435" marT="0" marB="0"/>
                </a:tc>
                <a:extLst>
                  <a:ext uri="{0D108BD9-81ED-4DB2-BD59-A6C34878D82A}">
                    <a16:rowId xmlns:a16="http://schemas.microsoft.com/office/drawing/2014/main" xmlns="" val="10020"/>
                  </a:ext>
                </a:extLst>
              </a:tr>
            </a:tbl>
          </a:graphicData>
        </a:graphic>
      </p:graphicFrame>
    </p:spTree>
    <p:extLst>
      <p:ext uri="{BB962C8B-B14F-4D97-AF65-F5344CB8AC3E}">
        <p14:creationId xmlns:p14="http://schemas.microsoft.com/office/powerpoint/2010/main" val="1544279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1000" y="209551"/>
            <a:ext cx="8338460" cy="323849"/>
          </a:xfrm>
        </p:spPr>
        <p:txBody>
          <a:bodyPr vert="horz" lIns="91440" tIns="45720" rIns="91440" bIns="45720" rtlCol="0" anchor="ctr">
            <a:normAutofit fontScale="90000"/>
          </a:bodyPr>
          <a:lstStyle/>
          <a:p>
            <a:r>
              <a:rPr lang="hy-AM" sz="1600" b="1" dirty="0" smtClean="0">
                <a:solidFill>
                  <a:srgbClr val="0070C0"/>
                </a:solidFill>
                <a:latin typeface="Arial" panose="020B0604020202020204" pitchFamily="34" charset="0"/>
                <a:cs typeface="Arial" panose="020B0604020202020204" pitchFamily="34" charset="0"/>
              </a:rPr>
              <a:t>ԿԱՊԸ ԿԱՌԱՎԱՐՈՒԹՅԱՆ ԾՐԱԳՐԻ և ՌԱԶՄԱՎԱՐԱԿԱՆ ԾՐԱԳՐԵՐԻ ՀԵՏ</a:t>
            </a:r>
            <a:endParaRPr lang="en-US" sz="2000" b="1" i="1" dirty="0">
              <a:solidFill>
                <a:schemeClr val="accent6">
                  <a:lumMod val="75000"/>
                </a:schemeClr>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36484" y="685800"/>
            <a:ext cx="8426669" cy="5893676"/>
          </a:xfrm>
        </p:spPr>
        <p:txBody>
          <a:bodyPr>
            <a:noAutofit/>
          </a:bodyPr>
          <a:lstStyle/>
          <a:p>
            <a:pPr lvl="0" algn="l"/>
            <a:r>
              <a:rPr lang="en-US" sz="1400" b="1" dirty="0">
                <a:latin typeface="GHEA Grapalat" pitchFamily="50" charset="0"/>
              </a:rPr>
              <a:t>ՀՀ </a:t>
            </a:r>
            <a:r>
              <a:rPr lang="en-US" sz="1400" b="1" dirty="0" err="1">
                <a:latin typeface="GHEA Grapalat" pitchFamily="50" charset="0"/>
              </a:rPr>
              <a:t>կառավարության</a:t>
            </a:r>
            <a:r>
              <a:rPr lang="en-US" sz="1400" b="1" dirty="0">
                <a:latin typeface="GHEA Grapalat" pitchFamily="50" charset="0"/>
              </a:rPr>
              <a:t> 2021-2026թթ. </a:t>
            </a:r>
            <a:r>
              <a:rPr lang="en-US" sz="1400" b="1" dirty="0" err="1">
                <a:latin typeface="GHEA Grapalat" pitchFamily="50" charset="0"/>
              </a:rPr>
              <a:t>ծրագրի</a:t>
            </a:r>
            <a:r>
              <a:rPr lang="en-US" sz="1400" b="1" dirty="0">
                <a:latin typeface="GHEA Grapalat" pitchFamily="50" charset="0"/>
              </a:rPr>
              <a:t> </a:t>
            </a:r>
            <a:r>
              <a:rPr lang="en-US" sz="1400" b="1" dirty="0" err="1">
                <a:latin typeface="GHEA Grapalat" pitchFamily="50" charset="0"/>
              </a:rPr>
              <a:t>հետ</a:t>
            </a:r>
            <a:r>
              <a:rPr lang="en-US" sz="1400" b="1" dirty="0">
                <a:latin typeface="GHEA Grapalat" pitchFamily="50" charset="0"/>
              </a:rPr>
              <a:t>.</a:t>
            </a:r>
          </a:p>
          <a:p>
            <a:pPr marL="285750" lvl="0" indent="-285750" algn="l">
              <a:lnSpc>
                <a:spcPct val="150000"/>
              </a:lnSpc>
              <a:buFont typeface="Arial" panose="020B0604020202020204" pitchFamily="34" charset="0"/>
              <a:buChar char="•"/>
            </a:pPr>
            <a:r>
              <a:rPr lang="en-US" sz="1400" dirty="0" err="1" smtClean="0">
                <a:latin typeface="GHEA Grapalat" pitchFamily="50" charset="0"/>
              </a:rPr>
              <a:t>Հայաստանի</a:t>
            </a:r>
            <a:r>
              <a:rPr lang="en-US" sz="1400" dirty="0" smtClean="0">
                <a:latin typeface="GHEA Grapalat" pitchFamily="50" charset="0"/>
              </a:rPr>
              <a:t> </a:t>
            </a:r>
            <a:r>
              <a:rPr lang="en-US" sz="1400" dirty="0" err="1">
                <a:latin typeface="GHEA Grapalat" pitchFamily="50" charset="0"/>
              </a:rPr>
              <a:t>տարածքային</a:t>
            </a:r>
            <a:r>
              <a:rPr lang="en-US" sz="1400" dirty="0">
                <a:latin typeface="GHEA Grapalat" pitchFamily="50" charset="0"/>
              </a:rPr>
              <a:t> </a:t>
            </a:r>
            <a:r>
              <a:rPr lang="en-US" sz="1400" dirty="0" err="1">
                <a:latin typeface="GHEA Grapalat" pitchFamily="50" charset="0"/>
              </a:rPr>
              <a:t>զարգացման</a:t>
            </a:r>
            <a:r>
              <a:rPr lang="en-US" sz="1400" dirty="0">
                <a:latin typeface="GHEA Grapalat" pitchFamily="50" charset="0"/>
              </a:rPr>
              <a:t> </a:t>
            </a:r>
            <a:r>
              <a:rPr lang="en-US" sz="1400" dirty="0" err="1">
                <a:latin typeface="GHEA Grapalat" pitchFamily="50" charset="0"/>
              </a:rPr>
              <a:t>հիմնադրամը</a:t>
            </a:r>
            <a:r>
              <a:rPr lang="en-US" sz="1400" dirty="0">
                <a:latin typeface="GHEA Grapalat" pitchFamily="50" charset="0"/>
              </a:rPr>
              <a:t> (ՀՏԶՀ) </a:t>
            </a:r>
            <a:r>
              <a:rPr lang="en-US" sz="1400" dirty="0" err="1">
                <a:latin typeface="GHEA Grapalat" pitchFamily="50" charset="0"/>
              </a:rPr>
              <a:t>ակտիվ</a:t>
            </a:r>
            <a:r>
              <a:rPr lang="en-US" sz="1400" dirty="0">
                <a:latin typeface="GHEA Grapalat" pitchFamily="50" charset="0"/>
              </a:rPr>
              <a:t> </a:t>
            </a:r>
            <a:r>
              <a:rPr lang="en-US" sz="1400" dirty="0" err="1">
                <a:latin typeface="GHEA Grapalat" pitchFamily="50" charset="0"/>
              </a:rPr>
              <a:t>մասնակցություն</a:t>
            </a:r>
            <a:r>
              <a:rPr lang="en-US" sz="1400" dirty="0">
                <a:latin typeface="GHEA Grapalat" pitchFamily="50" charset="0"/>
              </a:rPr>
              <a:t> </a:t>
            </a:r>
            <a:r>
              <a:rPr lang="en-US" sz="1400" dirty="0" err="1">
                <a:latin typeface="GHEA Grapalat" pitchFamily="50" charset="0"/>
              </a:rPr>
              <a:t>ունի</a:t>
            </a:r>
            <a:r>
              <a:rPr lang="en-US" sz="1400" dirty="0">
                <a:latin typeface="GHEA Grapalat" pitchFamily="50" charset="0"/>
              </a:rPr>
              <a:t> և </a:t>
            </a:r>
            <a:r>
              <a:rPr lang="en-US" sz="1400" dirty="0" err="1">
                <a:latin typeface="GHEA Grapalat" pitchFamily="50" charset="0"/>
              </a:rPr>
              <a:t>շարունակելու</a:t>
            </a:r>
            <a:r>
              <a:rPr lang="en-US" sz="1400" dirty="0">
                <a:latin typeface="GHEA Grapalat" pitchFamily="50" charset="0"/>
              </a:rPr>
              <a:t> է </a:t>
            </a:r>
            <a:r>
              <a:rPr lang="en-US" sz="1400" dirty="0" err="1">
                <a:latin typeface="GHEA Grapalat" pitchFamily="50" charset="0"/>
              </a:rPr>
              <a:t>նպաստել</a:t>
            </a:r>
            <a:r>
              <a:rPr lang="en-US" sz="1400" dirty="0">
                <a:latin typeface="GHEA Grapalat" pitchFamily="50" charset="0"/>
              </a:rPr>
              <a:t> </a:t>
            </a:r>
            <a:r>
              <a:rPr lang="en-US" sz="1400" dirty="0" err="1">
                <a:latin typeface="GHEA Grapalat" pitchFamily="50" charset="0"/>
              </a:rPr>
              <a:t>համայնքների</a:t>
            </a:r>
            <a:r>
              <a:rPr lang="en-US" sz="1400" dirty="0">
                <a:latin typeface="GHEA Grapalat" pitchFamily="50" charset="0"/>
              </a:rPr>
              <a:t> </a:t>
            </a:r>
            <a:r>
              <a:rPr lang="en-US" sz="1400" dirty="0" err="1">
                <a:latin typeface="GHEA Grapalat" pitchFamily="50" charset="0"/>
              </a:rPr>
              <a:t>միավորման</a:t>
            </a:r>
            <a:r>
              <a:rPr lang="en-US" sz="1400" dirty="0">
                <a:latin typeface="GHEA Grapalat" pitchFamily="50" charset="0"/>
              </a:rPr>
              <a:t> </a:t>
            </a:r>
            <a:r>
              <a:rPr lang="en-US" sz="1400" dirty="0" err="1">
                <a:latin typeface="GHEA Grapalat" pitchFamily="50" charset="0"/>
              </a:rPr>
              <a:t>գործընթացին</a:t>
            </a:r>
            <a:r>
              <a:rPr lang="en-US" sz="1400" dirty="0">
                <a:latin typeface="GHEA Grapalat" pitchFamily="50" charset="0"/>
              </a:rPr>
              <a:t>՝ ՍՆՏԶ </a:t>
            </a:r>
            <a:r>
              <a:rPr lang="en-US" sz="1400" dirty="0" err="1">
                <a:latin typeface="GHEA Grapalat" pitchFamily="50" charset="0"/>
              </a:rPr>
              <a:t>Ծրագրով</a:t>
            </a:r>
            <a:r>
              <a:rPr lang="en-US" sz="1400" dirty="0">
                <a:latin typeface="GHEA Grapalat" pitchFamily="50" charset="0"/>
              </a:rPr>
              <a:t> </a:t>
            </a:r>
            <a:r>
              <a:rPr lang="en-US" sz="1400" dirty="0" err="1">
                <a:latin typeface="GHEA Grapalat" pitchFamily="50" charset="0"/>
              </a:rPr>
              <a:t>ներդրումներ</a:t>
            </a:r>
            <a:r>
              <a:rPr lang="en-US" sz="1400" dirty="0">
                <a:latin typeface="GHEA Grapalat" pitchFamily="50" charset="0"/>
              </a:rPr>
              <a:t> </a:t>
            </a:r>
            <a:r>
              <a:rPr lang="en-US" sz="1400" dirty="0" err="1">
                <a:latin typeface="GHEA Grapalat" pitchFamily="50" charset="0"/>
              </a:rPr>
              <a:t>իրականացնելով</a:t>
            </a:r>
            <a:r>
              <a:rPr lang="en-US" sz="1400" dirty="0">
                <a:latin typeface="GHEA Grapalat" pitchFamily="50" charset="0"/>
              </a:rPr>
              <a:t> </a:t>
            </a:r>
            <a:r>
              <a:rPr lang="en-US" sz="1400" dirty="0" err="1">
                <a:latin typeface="GHEA Grapalat" pitchFamily="50" charset="0"/>
              </a:rPr>
              <a:t>ենթակառուցվածքների</a:t>
            </a:r>
            <a:r>
              <a:rPr lang="en-US" sz="1400" dirty="0">
                <a:latin typeface="GHEA Grapalat" pitchFamily="50" charset="0"/>
              </a:rPr>
              <a:t> </a:t>
            </a:r>
            <a:r>
              <a:rPr lang="en-US" sz="1400" dirty="0" err="1">
                <a:latin typeface="GHEA Grapalat" pitchFamily="50" charset="0"/>
              </a:rPr>
              <a:t>վերականգնման</a:t>
            </a:r>
            <a:r>
              <a:rPr lang="en-US" sz="1400" dirty="0">
                <a:latin typeface="GHEA Grapalat" pitchFamily="50" charset="0"/>
              </a:rPr>
              <a:t>, </a:t>
            </a:r>
            <a:r>
              <a:rPr lang="en-US" sz="1400" dirty="0" err="1">
                <a:latin typeface="GHEA Grapalat" pitchFamily="50" charset="0"/>
              </a:rPr>
              <a:t>համայնքային</a:t>
            </a:r>
            <a:r>
              <a:rPr lang="en-US" sz="1400" dirty="0">
                <a:latin typeface="GHEA Grapalat" pitchFamily="50" charset="0"/>
              </a:rPr>
              <a:t> </a:t>
            </a:r>
            <a:r>
              <a:rPr lang="en-US" sz="1400" dirty="0" err="1">
                <a:latin typeface="GHEA Grapalat" pitchFamily="50" charset="0"/>
              </a:rPr>
              <a:t>ծառայություննների</a:t>
            </a:r>
            <a:r>
              <a:rPr lang="en-US" sz="1400" dirty="0">
                <a:latin typeface="GHEA Grapalat" pitchFamily="50" charset="0"/>
              </a:rPr>
              <a:t> </a:t>
            </a:r>
            <a:r>
              <a:rPr lang="en-US" sz="1400" dirty="0" err="1">
                <a:latin typeface="GHEA Grapalat" pitchFamily="50" charset="0"/>
              </a:rPr>
              <a:t>բարելավման</a:t>
            </a:r>
            <a:r>
              <a:rPr lang="en-US" sz="1400" dirty="0">
                <a:latin typeface="GHEA Grapalat" pitchFamily="50" charset="0"/>
              </a:rPr>
              <a:t> և </a:t>
            </a:r>
            <a:r>
              <a:rPr lang="en-US" sz="1400" dirty="0" err="1">
                <a:latin typeface="GHEA Grapalat" pitchFamily="50" charset="0"/>
              </a:rPr>
              <a:t>ընդլայնման</a:t>
            </a:r>
            <a:r>
              <a:rPr lang="en-US" sz="1400" dirty="0">
                <a:latin typeface="GHEA Grapalat" pitchFamily="50" charset="0"/>
              </a:rPr>
              <a:t> </a:t>
            </a:r>
            <a:r>
              <a:rPr lang="en-US" sz="1400" dirty="0" err="1">
                <a:latin typeface="GHEA Grapalat" pitchFamily="50" charset="0"/>
              </a:rPr>
              <a:t>նպատակով</a:t>
            </a:r>
            <a:r>
              <a:rPr lang="en-US" sz="1400" dirty="0">
                <a:latin typeface="GHEA Grapalat" pitchFamily="50" charset="0"/>
              </a:rPr>
              <a:t> </a:t>
            </a:r>
            <a:endParaRPr lang="en-US" sz="1400" dirty="0" smtClean="0">
              <a:latin typeface="GHEA Grapalat" pitchFamily="50" charset="0"/>
            </a:endParaRPr>
          </a:p>
          <a:p>
            <a:pPr lvl="1" algn="l">
              <a:spcBef>
                <a:spcPts val="1200"/>
              </a:spcBef>
            </a:pPr>
            <a:r>
              <a:rPr lang="en-US" sz="1400" dirty="0" smtClean="0">
                <a:latin typeface="GHEA Grapalat" pitchFamily="50" charset="0"/>
              </a:rPr>
              <a:t>(</a:t>
            </a:r>
            <a:r>
              <a:rPr lang="en-US" sz="1400" dirty="0">
                <a:solidFill>
                  <a:srgbClr val="FF0000"/>
                </a:solidFill>
                <a:latin typeface="GHEA Grapalat" pitchFamily="50" charset="0"/>
              </a:rPr>
              <a:t>ՀՀ </a:t>
            </a:r>
            <a:r>
              <a:rPr lang="en-US" sz="1400" dirty="0" err="1">
                <a:solidFill>
                  <a:srgbClr val="FF0000"/>
                </a:solidFill>
                <a:latin typeface="GHEA Grapalat" pitchFamily="50" charset="0"/>
              </a:rPr>
              <a:t>կառավարության</a:t>
            </a:r>
            <a:r>
              <a:rPr lang="en-US" sz="1400" dirty="0">
                <a:solidFill>
                  <a:srgbClr val="FF0000"/>
                </a:solidFill>
                <a:latin typeface="GHEA Grapalat" pitchFamily="50" charset="0"/>
              </a:rPr>
              <a:t> 2021-2026թթ. </a:t>
            </a:r>
            <a:r>
              <a:rPr lang="en-US" sz="1400" dirty="0" err="1">
                <a:solidFill>
                  <a:srgbClr val="FF0000"/>
                </a:solidFill>
                <a:latin typeface="GHEA Grapalat" pitchFamily="50" charset="0"/>
              </a:rPr>
              <a:t>Ծրագրի</a:t>
            </a:r>
            <a:r>
              <a:rPr lang="en-US" sz="1400" dirty="0">
                <a:solidFill>
                  <a:srgbClr val="FF0000"/>
                </a:solidFill>
                <a:latin typeface="GHEA Grapalat" pitchFamily="50" charset="0"/>
              </a:rPr>
              <a:t> 6.6 </a:t>
            </a:r>
            <a:r>
              <a:rPr lang="en-US" sz="1400" dirty="0" err="1">
                <a:solidFill>
                  <a:srgbClr val="FF0000"/>
                </a:solidFill>
                <a:latin typeface="GHEA Grapalat" pitchFamily="50" charset="0"/>
              </a:rPr>
              <a:t>Տարածքային</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կառավարում</a:t>
            </a:r>
            <a:r>
              <a:rPr lang="en-US" sz="1400" dirty="0">
                <a:solidFill>
                  <a:srgbClr val="FF0000"/>
                </a:solidFill>
                <a:latin typeface="GHEA Grapalat" pitchFamily="50" charset="0"/>
              </a:rPr>
              <a:t> և </a:t>
            </a:r>
            <a:r>
              <a:rPr lang="en-US" sz="1400" dirty="0" err="1">
                <a:solidFill>
                  <a:srgbClr val="FF0000"/>
                </a:solidFill>
                <a:latin typeface="GHEA Grapalat" pitchFamily="50" charset="0"/>
              </a:rPr>
              <a:t>տեղական</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ինքնակառավարում</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գլուխ</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էջ</a:t>
            </a:r>
            <a:r>
              <a:rPr lang="en-US" sz="1400" dirty="0">
                <a:solidFill>
                  <a:srgbClr val="FF0000"/>
                </a:solidFill>
                <a:latin typeface="GHEA Grapalat" pitchFamily="50" charset="0"/>
              </a:rPr>
              <a:t> 91</a:t>
            </a:r>
            <a:r>
              <a:rPr lang="en-US" sz="1400" dirty="0" smtClean="0">
                <a:solidFill>
                  <a:srgbClr val="FF0000"/>
                </a:solidFill>
                <a:latin typeface="GHEA Grapalat" pitchFamily="50" charset="0"/>
              </a:rPr>
              <a:t>)</a:t>
            </a:r>
          </a:p>
          <a:p>
            <a:pPr lvl="1" algn="l"/>
            <a:endParaRPr lang="en-US" sz="1400" dirty="0" smtClean="0">
              <a:latin typeface="GHEA Grapalat" pitchFamily="50" charset="0"/>
            </a:endParaRPr>
          </a:p>
          <a:p>
            <a:pPr algn="l"/>
            <a:r>
              <a:rPr lang="en-US" sz="1400" b="1" dirty="0" smtClean="0">
                <a:latin typeface="GHEA Grapalat" pitchFamily="50" charset="0"/>
              </a:rPr>
              <a:t>2016-2025թթ</a:t>
            </a:r>
            <a:r>
              <a:rPr lang="en-US" sz="1400" b="1" dirty="0">
                <a:latin typeface="GHEA Grapalat" pitchFamily="50" charset="0"/>
              </a:rPr>
              <a:t>. </a:t>
            </a:r>
            <a:r>
              <a:rPr lang="en-US" sz="1400" b="1" dirty="0" err="1">
                <a:latin typeface="GHEA Grapalat" pitchFamily="50" charset="0"/>
              </a:rPr>
              <a:t>ռազմավարության</a:t>
            </a:r>
            <a:r>
              <a:rPr lang="en-US" sz="1400" b="1" dirty="0">
                <a:latin typeface="GHEA Grapalat" pitchFamily="50" charset="0"/>
              </a:rPr>
              <a:t> հետ</a:t>
            </a:r>
            <a:r>
              <a:rPr lang="en-US" sz="1400" b="1" dirty="0" smtClean="0">
                <a:latin typeface="GHEA Grapalat" pitchFamily="50" charset="0"/>
              </a:rPr>
              <a:t>.</a:t>
            </a:r>
            <a:endParaRPr lang="en-US" sz="1400" dirty="0">
              <a:latin typeface="GHEA Grapalat" pitchFamily="50" charset="0"/>
            </a:endParaRPr>
          </a:p>
          <a:p>
            <a:pPr marL="285750" lvl="0" indent="-285750" algn="l">
              <a:lnSpc>
                <a:spcPct val="150000"/>
              </a:lnSpc>
              <a:buFont typeface="Arial" panose="020B0604020202020204" pitchFamily="34" charset="0"/>
              <a:buChar char="•"/>
            </a:pPr>
            <a:r>
              <a:rPr lang="en-US" sz="1400" dirty="0" err="1">
                <a:latin typeface="GHEA Grapalat" pitchFamily="50" charset="0"/>
              </a:rPr>
              <a:t>Տարածքային</a:t>
            </a:r>
            <a:r>
              <a:rPr lang="en-US" sz="1400" dirty="0">
                <a:latin typeface="GHEA Grapalat" pitchFamily="50" charset="0"/>
              </a:rPr>
              <a:t> </a:t>
            </a:r>
            <a:r>
              <a:rPr lang="en-US" sz="1400" dirty="0" err="1">
                <a:latin typeface="GHEA Grapalat" pitchFamily="50" charset="0"/>
              </a:rPr>
              <a:t>զարգացման</a:t>
            </a:r>
            <a:r>
              <a:rPr lang="en-US" sz="1400" dirty="0">
                <a:latin typeface="GHEA Grapalat" pitchFamily="50" charset="0"/>
              </a:rPr>
              <a:t> </a:t>
            </a:r>
            <a:r>
              <a:rPr lang="en-US" sz="1400" dirty="0" err="1">
                <a:latin typeface="GHEA Grapalat" pitchFamily="50" charset="0"/>
              </a:rPr>
              <a:t>ոլորտում</a:t>
            </a:r>
            <a:r>
              <a:rPr lang="en-US" sz="1400" dirty="0">
                <a:latin typeface="GHEA Grapalat" pitchFamily="50" charset="0"/>
              </a:rPr>
              <a:t> ՀՏԶՀ-ն </a:t>
            </a:r>
            <a:r>
              <a:rPr lang="en-US" sz="1400" dirty="0" err="1">
                <a:latin typeface="GHEA Grapalat" pitchFamily="50" charset="0"/>
              </a:rPr>
              <a:t>իր</a:t>
            </a:r>
            <a:r>
              <a:rPr lang="en-US" sz="1400" dirty="0">
                <a:latin typeface="GHEA Grapalat" pitchFamily="50" charset="0"/>
              </a:rPr>
              <a:t> </a:t>
            </a:r>
            <a:r>
              <a:rPr lang="en-US" sz="1400" dirty="0" err="1">
                <a:latin typeface="GHEA Grapalat" pitchFamily="50" charset="0"/>
              </a:rPr>
              <a:t>հաստատուն</a:t>
            </a:r>
            <a:r>
              <a:rPr lang="en-US" sz="1400" dirty="0">
                <a:latin typeface="GHEA Grapalat" pitchFamily="50" charset="0"/>
              </a:rPr>
              <a:t> </a:t>
            </a:r>
            <a:r>
              <a:rPr lang="en-US" sz="1400" dirty="0" err="1">
                <a:latin typeface="GHEA Grapalat" pitchFamily="50" charset="0"/>
              </a:rPr>
              <a:t>տեղն</a:t>
            </a:r>
            <a:r>
              <a:rPr lang="en-US" sz="1400" dirty="0">
                <a:latin typeface="GHEA Grapalat" pitchFamily="50" charset="0"/>
              </a:rPr>
              <a:t> </a:t>
            </a:r>
            <a:r>
              <a:rPr lang="en-US" sz="1400" dirty="0" err="1">
                <a:latin typeface="GHEA Grapalat" pitchFamily="50" charset="0"/>
              </a:rPr>
              <a:t>ունի</a:t>
            </a:r>
            <a:r>
              <a:rPr lang="en-US" sz="1400" dirty="0">
                <a:latin typeface="GHEA Grapalat" pitchFamily="50" charset="0"/>
              </a:rPr>
              <a:t> </a:t>
            </a:r>
            <a:r>
              <a:rPr lang="en-US" sz="1400" dirty="0" err="1">
                <a:latin typeface="GHEA Grapalat" pitchFamily="50" charset="0"/>
              </a:rPr>
              <a:t>տեղական</a:t>
            </a:r>
            <a:r>
              <a:rPr lang="en-US" sz="1400" dirty="0">
                <a:latin typeface="GHEA Grapalat" pitchFamily="50" charset="0"/>
              </a:rPr>
              <a:t> </a:t>
            </a:r>
            <a:r>
              <a:rPr lang="en-US" sz="1400" dirty="0" err="1">
                <a:latin typeface="GHEA Grapalat" pitchFamily="50" charset="0"/>
              </a:rPr>
              <a:t>ենթակառուցվածքներին</a:t>
            </a:r>
            <a:r>
              <a:rPr lang="en-US" sz="1400" dirty="0">
                <a:latin typeface="GHEA Grapalat" pitchFamily="50" charset="0"/>
              </a:rPr>
              <a:t> </a:t>
            </a:r>
            <a:r>
              <a:rPr lang="en-US" sz="1400" dirty="0" err="1">
                <a:latin typeface="GHEA Grapalat" pitchFamily="50" charset="0"/>
              </a:rPr>
              <a:t>ուղղված</a:t>
            </a:r>
            <a:r>
              <a:rPr lang="en-US" sz="1400" dirty="0">
                <a:latin typeface="GHEA Grapalat" pitchFamily="50" charset="0"/>
              </a:rPr>
              <a:t> </a:t>
            </a:r>
            <a:r>
              <a:rPr lang="en-US" sz="1400" dirty="0" err="1">
                <a:latin typeface="GHEA Grapalat" pitchFamily="50" charset="0"/>
              </a:rPr>
              <a:t>ներդրումների</a:t>
            </a:r>
            <a:r>
              <a:rPr lang="en-US" sz="1400" dirty="0">
                <a:latin typeface="GHEA Grapalat" pitchFamily="50" charset="0"/>
              </a:rPr>
              <a:t> </a:t>
            </a:r>
            <a:r>
              <a:rPr lang="en-US" sz="1400" dirty="0" err="1">
                <a:latin typeface="GHEA Grapalat" pitchFamily="50" charset="0"/>
              </a:rPr>
              <a:t>տեսանկյունից</a:t>
            </a:r>
            <a:r>
              <a:rPr lang="en-US" sz="1400" dirty="0">
                <a:latin typeface="GHEA Grapalat" pitchFamily="50" charset="0"/>
              </a:rPr>
              <a:t>, </a:t>
            </a:r>
            <a:r>
              <a:rPr lang="en-US" sz="1400" dirty="0" err="1">
                <a:latin typeface="GHEA Grapalat" pitchFamily="50" charset="0"/>
              </a:rPr>
              <a:t>ունի</a:t>
            </a:r>
            <a:r>
              <a:rPr lang="en-US" sz="1400" dirty="0">
                <a:latin typeface="GHEA Grapalat" pitchFamily="50" charset="0"/>
              </a:rPr>
              <a:t> </a:t>
            </a:r>
            <a:r>
              <a:rPr lang="en-US" sz="1400" dirty="0" err="1">
                <a:latin typeface="GHEA Grapalat" pitchFamily="50" charset="0"/>
              </a:rPr>
              <a:t>կարևոր</a:t>
            </a:r>
            <a:r>
              <a:rPr lang="en-US" sz="1400" dirty="0">
                <a:latin typeface="GHEA Grapalat" pitchFamily="50" charset="0"/>
              </a:rPr>
              <a:t> </a:t>
            </a:r>
            <a:r>
              <a:rPr lang="en-US" sz="1400" dirty="0" err="1">
                <a:latin typeface="GHEA Grapalat" pitchFamily="50" charset="0"/>
              </a:rPr>
              <a:t>տեխնիկական</a:t>
            </a:r>
            <a:r>
              <a:rPr lang="en-US" sz="1400" dirty="0">
                <a:latin typeface="GHEA Grapalat" pitchFamily="50" charset="0"/>
              </a:rPr>
              <a:t> և </a:t>
            </a:r>
            <a:r>
              <a:rPr lang="en-US" sz="1400" dirty="0" err="1">
                <a:latin typeface="GHEA Grapalat" pitchFamily="50" charset="0"/>
              </a:rPr>
              <a:t>ֆինանսական</a:t>
            </a:r>
            <a:r>
              <a:rPr lang="en-US" sz="1400" dirty="0">
                <a:latin typeface="GHEA Grapalat" pitchFamily="50" charset="0"/>
              </a:rPr>
              <a:t> </a:t>
            </a:r>
            <a:r>
              <a:rPr lang="en-US" sz="1400" dirty="0" err="1">
                <a:latin typeface="GHEA Grapalat" pitchFamily="50" charset="0"/>
              </a:rPr>
              <a:t>իրականացման</a:t>
            </a:r>
            <a:r>
              <a:rPr lang="en-US" sz="1400" dirty="0">
                <a:latin typeface="GHEA Grapalat" pitchFamily="50" charset="0"/>
              </a:rPr>
              <a:t> </a:t>
            </a:r>
            <a:r>
              <a:rPr lang="en-US" sz="1400" dirty="0" err="1">
                <a:latin typeface="GHEA Grapalat" pitchFamily="50" charset="0"/>
              </a:rPr>
              <a:t>կարողություններ</a:t>
            </a:r>
            <a:r>
              <a:rPr lang="en-US" sz="1400" dirty="0">
                <a:latin typeface="GHEA Grapalat" pitchFamily="50" charset="0"/>
              </a:rPr>
              <a:t> և </a:t>
            </a:r>
            <a:r>
              <a:rPr lang="en-US" sz="1400" dirty="0" err="1">
                <a:latin typeface="GHEA Grapalat" pitchFamily="50" charset="0"/>
              </a:rPr>
              <a:t>գործուն</a:t>
            </a:r>
            <a:r>
              <a:rPr lang="en-US" sz="1400" dirty="0">
                <a:latin typeface="GHEA Grapalat" pitchFamily="50" charset="0"/>
              </a:rPr>
              <a:t> </a:t>
            </a:r>
            <a:r>
              <a:rPr lang="en-US" sz="1400" dirty="0" err="1">
                <a:latin typeface="GHEA Grapalat" pitchFamily="50" charset="0"/>
              </a:rPr>
              <a:t>վերահսկողական</a:t>
            </a:r>
            <a:r>
              <a:rPr lang="en-US" sz="1400" dirty="0">
                <a:latin typeface="GHEA Grapalat" pitchFamily="50" charset="0"/>
              </a:rPr>
              <a:t> </a:t>
            </a:r>
            <a:r>
              <a:rPr lang="en-US" sz="1400" dirty="0" err="1">
                <a:latin typeface="GHEA Grapalat" pitchFamily="50" charset="0"/>
              </a:rPr>
              <a:t>համակարգ</a:t>
            </a:r>
            <a:r>
              <a:rPr lang="en-US" sz="1400" dirty="0">
                <a:latin typeface="GHEA Grapalat" pitchFamily="50" charset="0"/>
              </a:rPr>
              <a:t> </a:t>
            </a:r>
            <a:endParaRPr lang="en-US" sz="1400" dirty="0" smtClean="0">
              <a:latin typeface="GHEA Grapalat" pitchFamily="50" charset="0"/>
            </a:endParaRPr>
          </a:p>
          <a:p>
            <a:pPr lvl="1" algn="l">
              <a:spcBef>
                <a:spcPts val="1200"/>
              </a:spcBef>
            </a:pPr>
            <a:r>
              <a:rPr lang="en-US" sz="1400" dirty="0" smtClean="0">
                <a:solidFill>
                  <a:srgbClr val="FF0000"/>
                </a:solidFill>
                <a:latin typeface="GHEA Grapalat" pitchFamily="50" charset="0"/>
              </a:rPr>
              <a:t>(</a:t>
            </a:r>
            <a:r>
              <a:rPr lang="en-US" sz="1400" dirty="0">
                <a:solidFill>
                  <a:srgbClr val="FF0000"/>
                </a:solidFill>
                <a:latin typeface="GHEA Grapalat" pitchFamily="50" charset="0"/>
              </a:rPr>
              <a:t>ՀՀ </a:t>
            </a:r>
            <a:r>
              <a:rPr lang="en-US" sz="1400" dirty="0" err="1">
                <a:solidFill>
                  <a:srgbClr val="FF0000"/>
                </a:solidFill>
                <a:latin typeface="GHEA Grapalat" pitchFamily="50" charset="0"/>
              </a:rPr>
              <a:t>տարածքային</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զարգացման</a:t>
            </a:r>
            <a:r>
              <a:rPr lang="en-US" sz="1400" dirty="0">
                <a:solidFill>
                  <a:srgbClr val="FF0000"/>
                </a:solidFill>
                <a:latin typeface="GHEA Grapalat" pitchFamily="50" charset="0"/>
              </a:rPr>
              <a:t> 2016-2025թթ .</a:t>
            </a:r>
            <a:r>
              <a:rPr lang="en-US" sz="1400" dirty="0" err="1">
                <a:solidFill>
                  <a:srgbClr val="FF0000"/>
                </a:solidFill>
                <a:latin typeface="GHEA Grapalat" pitchFamily="50" charset="0"/>
              </a:rPr>
              <a:t>ռազմավարություն</a:t>
            </a:r>
            <a:r>
              <a:rPr lang="en-US" sz="1400" dirty="0">
                <a:solidFill>
                  <a:srgbClr val="FF0000"/>
                </a:solidFill>
                <a:latin typeface="GHEA Grapalat" pitchFamily="50" charset="0"/>
              </a:rPr>
              <a:t>, 7-րդ </a:t>
            </a:r>
            <a:r>
              <a:rPr lang="en-US" sz="1400" dirty="0" err="1">
                <a:solidFill>
                  <a:srgbClr val="FF0000"/>
                </a:solidFill>
                <a:latin typeface="GHEA Grapalat" pitchFamily="50" charset="0"/>
              </a:rPr>
              <a:t>գլուխ</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Ինստիտուցիոնալ</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հարցեր</a:t>
            </a:r>
            <a:r>
              <a:rPr lang="en-US" sz="1400" dirty="0">
                <a:solidFill>
                  <a:srgbClr val="FF0000"/>
                </a:solidFill>
                <a:latin typeface="GHEA Grapalat" pitchFamily="50" charset="0"/>
              </a:rPr>
              <a:t> և </a:t>
            </a:r>
            <a:r>
              <a:rPr lang="en-US" sz="1400" dirty="0" err="1">
                <a:solidFill>
                  <a:srgbClr val="FF0000"/>
                </a:solidFill>
                <a:latin typeface="GHEA Grapalat" pitchFamily="50" charset="0"/>
              </a:rPr>
              <a:t>պետական</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այլ</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քաղաքականությունների</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հետ</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համակարգում</a:t>
            </a:r>
            <a:r>
              <a:rPr lang="en-US" sz="1400" dirty="0">
                <a:solidFill>
                  <a:srgbClr val="FF0000"/>
                </a:solidFill>
                <a:latin typeface="GHEA Grapalat" pitchFamily="50" charset="0"/>
              </a:rPr>
              <a:t>, </a:t>
            </a:r>
            <a:r>
              <a:rPr lang="en-US" sz="1400" dirty="0" err="1">
                <a:solidFill>
                  <a:srgbClr val="FF0000"/>
                </a:solidFill>
                <a:latin typeface="GHEA Grapalat" pitchFamily="50" charset="0"/>
              </a:rPr>
              <a:t>էջ</a:t>
            </a:r>
            <a:r>
              <a:rPr lang="en-US" sz="1400" dirty="0">
                <a:solidFill>
                  <a:srgbClr val="FF0000"/>
                </a:solidFill>
                <a:latin typeface="GHEA Grapalat" pitchFamily="50" charset="0"/>
              </a:rPr>
              <a:t> 77): </a:t>
            </a:r>
          </a:p>
          <a:p>
            <a:pPr algn="l"/>
            <a:endParaRPr lang="en-US" sz="2000" b="1" dirty="0">
              <a:latin typeface="GHEA Grapalat" pitchFamily="50" charset="0"/>
              <a:cs typeface="Arial" panose="020B0604020202020204" pitchFamily="34" charset="0"/>
            </a:endParaRPr>
          </a:p>
          <a:p>
            <a:pPr algn="just"/>
            <a:r>
              <a:rPr lang="en-US" sz="2800" b="1" dirty="0">
                <a:solidFill>
                  <a:schemeClr val="accent6">
                    <a:lumMod val="75000"/>
                  </a:schemeClr>
                </a:solidFill>
                <a:latin typeface="GHEA Grapalat" pitchFamily="50" charset="0"/>
                <a:cs typeface="Arial" panose="020B0604020202020204" pitchFamily="34" charset="0"/>
              </a:rPr>
              <a:t>		</a:t>
            </a:r>
            <a:endParaRPr lang="en-US" sz="1800" b="1" dirty="0">
              <a:latin typeface="GHEA Grapalat" pitchFamily="50" charset="0"/>
              <a:cs typeface="Arial" panose="020B0604020202020204" pitchFamily="34" charset="0"/>
            </a:endParaRPr>
          </a:p>
          <a:p>
            <a:pPr algn="just">
              <a:lnSpc>
                <a:spcPct val="170000"/>
              </a:lnSpc>
            </a:pPr>
            <a:r>
              <a:rPr lang="en-US" sz="2800" b="1" dirty="0">
                <a:solidFill>
                  <a:schemeClr val="accent6">
                    <a:lumMod val="75000"/>
                  </a:schemeClr>
                </a:solidFill>
                <a:latin typeface="GHEA Grapalat" pitchFamily="50" charset="0"/>
                <a:cs typeface="Arial" panose="020B0604020202020204" pitchFamily="34" charset="0"/>
              </a:rPr>
              <a:t>	</a:t>
            </a:r>
            <a:endParaRPr lang="en-US" sz="2000" dirty="0">
              <a:latin typeface="GHEA Grapalat" pitchFamily="50" charset="0"/>
              <a:cs typeface="Arial" panose="020B0604020202020204" pitchFamily="34" charset="0"/>
            </a:endParaRPr>
          </a:p>
          <a:p>
            <a:pPr algn="just"/>
            <a:endParaRPr lang="en-US" sz="2000" dirty="0">
              <a:latin typeface="GHEA Grapalat" pitchFamily="50" charset="0"/>
              <a:cs typeface="Arial" panose="020B0604020202020204" pitchFamily="34" charset="0"/>
            </a:endParaRPr>
          </a:p>
          <a:p>
            <a:pPr algn="just"/>
            <a:endParaRPr lang="en-US" sz="2000" dirty="0">
              <a:latin typeface="GHEA Grapalat" pitchFamily="50" charset="0"/>
              <a:cs typeface="Arial" panose="020B0604020202020204" pitchFamily="34" charset="0"/>
            </a:endParaRPr>
          </a:p>
        </p:txBody>
      </p:sp>
    </p:spTree>
    <p:extLst>
      <p:ext uri="{BB962C8B-B14F-4D97-AF65-F5344CB8AC3E}">
        <p14:creationId xmlns:p14="http://schemas.microsoft.com/office/powerpoint/2010/main" val="2918029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219200"/>
            <a:ext cx="8229600" cy="4788091"/>
          </a:xfrm>
        </p:spPr>
        <p:txBody>
          <a:bodyPr>
            <a:normAutofit fontScale="92500" lnSpcReduction="20000"/>
          </a:bodyPr>
          <a:lstStyle/>
          <a:p>
            <a:pPr marL="342900" lvl="0" indent="-342900" algn="just">
              <a:lnSpc>
                <a:spcPct val="115000"/>
              </a:lnSpc>
              <a:spcBef>
                <a:spcPts val="300"/>
              </a:spcBef>
              <a:buFont typeface="Symbol"/>
              <a:buChar char=""/>
              <a:tabLst>
                <a:tab pos="678815" algn="l"/>
              </a:tabLst>
            </a:pPr>
            <a:r>
              <a:rPr lang="hy-AM" sz="1400" dirty="0" smtClean="0">
                <a:latin typeface="GHEA Grapalat"/>
                <a:ea typeface="Calibri"/>
                <a:cs typeface="Times New Roman"/>
              </a:rPr>
              <a:t>ՆՊԱՏԱԿԸ ԵՎ ՆԿԱՐԱԳՐՈՒԹՅՈՒՆԸ </a:t>
            </a:r>
          </a:p>
          <a:p>
            <a:pPr marL="0" lvl="0" indent="0" algn="just">
              <a:lnSpc>
                <a:spcPct val="115000"/>
              </a:lnSpc>
              <a:spcBef>
                <a:spcPts val="300"/>
              </a:spcBef>
              <a:buNone/>
              <a:tabLst>
                <a:tab pos="678815" algn="l"/>
              </a:tabLst>
            </a:pPr>
            <a:r>
              <a:rPr lang="hy-AM" sz="1400" dirty="0">
                <a:latin typeface="GHEA Grapalat"/>
                <a:ea typeface="Calibri"/>
                <a:cs typeface="Times New Roman"/>
              </a:rPr>
              <a:t>	</a:t>
            </a:r>
            <a:r>
              <a:rPr lang="hy-AM" sz="1400" dirty="0" smtClean="0">
                <a:latin typeface="GHEA Grapalat"/>
                <a:ea typeface="Calibri"/>
                <a:cs typeface="Times New Roman"/>
              </a:rPr>
              <a:t>Ի</a:t>
            </a:r>
            <a:r>
              <a:rPr lang="en-US" sz="1400" dirty="0" err="1" smtClean="0">
                <a:latin typeface="GHEA Grapalat"/>
                <a:ea typeface="Calibri"/>
                <a:cs typeface="Times New Roman"/>
              </a:rPr>
              <a:t>րականացնել</a:t>
            </a:r>
            <a:r>
              <a:rPr lang="en-US" sz="1400" dirty="0" smtClean="0">
                <a:latin typeface="GHEA Grapalat"/>
                <a:ea typeface="Calibri"/>
                <a:cs typeface="Times New Roman"/>
              </a:rPr>
              <a:t> </a:t>
            </a:r>
            <a:r>
              <a:rPr lang="en-US" sz="1400" dirty="0" err="1">
                <a:latin typeface="GHEA Grapalat"/>
                <a:ea typeface="Calibri"/>
                <a:cs typeface="Times New Roman"/>
              </a:rPr>
              <a:t>կոլեկտորադրենաժային</a:t>
            </a:r>
            <a:r>
              <a:rPr lang="en-US" sz="1400" dirty="0">
                <a:latin typeface="GHEA Grapalat"/>
                <a:ea typeface="Calibri"/>
                <a:cs typeface="Times New Roman"/>
              </a:rPr>
              <a:t> </a:t>
            </a:r>
            <a:r>
              <a:rPr lang="en-US" sz="1400" dirty="0" err="1">
                <a:latin typeface="GHEA Grapalat"/>
                <a:ea typeface="Calibri"/>
                <a:cs typeface="Times New Roman"/>
              </a:rPr>
              <a:t>ցանցերի</a:t>
            </a:r>
            <a:r>
              <a:rPr lang="en-US" sz="1400" dirty="0">
                <a:latin typeface="GHEA Grapalat"/>
                <a:ea typeface="Calibri"/>
                <a:cs typeface="Times New Roman"/>
              </a:rPr>
              <a:t> </a:t>
            </a:r>
            <a:r>
              <a:rPr lang="en-US" sz="1400" dirty="0" err="1">
                <a:latin typeface="GHEA Grapalat"/>
                <a:ea typeface="Calibri"/>
                <a:cs typeface="Times New Roman"/>
              </a:rPr>
              <a:t>պահպանման</a:t>
            </a:r>
            <a:r>
              <a:rPr lang="en-US" sz="1400" dirty="0">
                <a:latin typeface="GHEA Grapalat"/>
                <a:ea typeface="Calibri"/>
                <a:cs typeface="Times New Roman"/>
              </a:rPr>
              <a:t> և </a:t>
            </a:r>
            <a:r>
              <a:rPr lang="en-US" sz="1400" dirty="0" err="1">
                <a:latin typeface="GHEA Grapalat"/>
                <a:ea typeface="Calibri"/>
                <a:cs typeface="Times New Roman"/>
              </a:rPr>
              <a:t>շահագործման</a:t>
            </a:r>
            <a:r>
              <a:rPr lang="en-US" sz="1400" dirty="0">
                <a:latin typeface="GHEA Grapalat"/>
                <a:ea typeface="Calibri"/>
                <a:cs typeface="Times New Roman"/>
              </a:rPr>
              <a:t>, </a:t>
            </a:r>
            <a:r>
              <a:rPr lang="en-US" sz="1400" dirty="0" err="1">
                <a:latin typeface="GHEA Grapalat"/>
                <a:ea typeface="Calibri"/>
                <a:cs typeface="Times New Roman"/>
              </a:rPr>
              <a:t>գրունտային</a:t>
            </a:r>
            <a:r>
              <a:rPr lang="en-US" sz="1400" dirty="0">
                <a:latin typeface="GHEA Grapalat"/>
                <a:ea typeface="Calibri"/>
                <a:cs typeface="Times New Roman"/>
              </a:rPr>
              <a:t> </a:t>
            </a:r>
            <a:r>
              <a:rPr lang="en-US" sz="1400" dirty="0" err="1">
                <a:latin typeface="GHEA Grapalat"/>
                <a:ea typeface="Calibri"/>
                <a:cs typeface="Times New Roman"/>
              </a:rPr>
              <a:t>ջրերի</a:t>
            </a:r>
            <a:r>
              <a:rPr lang="en-US" sz="1400" dirty="0">
                <a:latin typeface="GHEA Grapalat"/>
                <a:ea typeface="Calibri"/>
                <a:cs typeface="Times New Roman"/>
              </a:rPr>
              <a:t> </a:t>
            </a:r>
            <a:r>
              <a:rPr lang="en-US" sz="1400" dirty="0" err="1">
                <a:latin typeface="GHEA Grapalat"/>
                <a:ea typeface="Calibri"/>
                <a:cs typeface="Times New Roman"/>
              </a:rPr>
              <a:t>մակարդակների</a:t>
            </a:r>
            <a:r>
              <a:rPr lang="en-US" sz="1400" dirty="0">
                <a:latin typeface="GHEA Grapalat"/>
                <a:ea typeface="Calibri"/>
                <a:cs typeface="Times New Roman"/>
              </a:rPr>
              <a:t> և </a:t>
            </a:r>
            <a:r>
              <a:rPr lang="en-US" sz="1400" dirty="0" err="1">
                <a:latin typeface="GHEA Grapalat"/>
                <a:ea typeface="Calibri"/>
                <a:cs typeface="Times New Roman"/>
              </a:rPr>
              <a:t>որակի</a:t>
            </a:r>
            <a:r>
              <a:rPr lang="en-US" sz="1400" dirty="0">
                <a:latin typeface="GHEA Grapalat"/>
                <a:ea typeface="Calibri"/>
                <a:cs typeface="Times New Roman"/>
              </a:rPr>
              <a:t> </a:t>
            </a:r>
            <a:r>
              <a:rPr lang="en-US" sz="1400" dirty="0" err="1">
                <a:latin typeface="GHEA Grapalat"/>
                <a:ea typeface="Calibri"/>
                <a:cs typeface="Times New Roman"/>
              </a:rPr>
              <a:t>որոշման</a:t>
            </a:r>
            <a:r>
              <a:rPr lang="en-US" sz="1400" dirty="0">
                <a:latin typeface="GHEA Grapalat"/>
                <a:ea typeface="Calibri"/>
                <a:cs typeface="Times New Roman"/>
              </a:rPr>
              <a:t> </a:t>
            </a:r>
            <a:r>
              <a:rPr lang="en-US" sz="1400" dirty="0" err="1">
                <a:latin typeface="GHEA Grapalat"/>
                <a:ea typeface="Calibri"/>
                <a:cs typeface="Times New Roman"/>
              </a:rPr>
              <a:t>աշխատանքներ</a:t>
            </a:r>
            <a:r>
              <a:rPr lang="en-US" sz="1400" dirty="0">
                <a:latin typeface="GHEA Grapalat"/>
                <a:ea typeface="Calibri"/>
                <a:cs typeface="Times New Roman"/>
              </a:rPr>
              <a:t>: </a:t>
            </a:r>
            <a:endParaRPr lang="hy-AM" sz="1400" dirty="0" smtClean="0">
              <a:latin typeface="GHEA Grapalat"/>
              <a:ea typeface="Calibri"/>
              <a:cs typeface="Times New Roman"/>
            </a:endParaRPr>
          </a:p>
          <a:p>
            <a:pPr marL="0" lvl="0" indent="0" algn="just">
              <a:lnSpc>
                <a:spcPct val="115000"/>
              </a:lnSpc>
              <a:spcBef>
                <a:spcPts val="300"/>
              </a:spcBef>
              <a:buNone/>
              <a:tabLst>
                <a:tab pos="678815" algn="l"/>
              </a:tabLst>
            </a:pPr>
            <a:endParaRPr lang="hy-AM" sz="1400" dirty="0" smtClean="0">
              <a:latin typeface="GHEA Grapalat"/>
              <a:ea typeface="Calibri"/>
              <a:cs typeface="Times New Roman"/>
            </a:endParaRPr>
          </a:p>
          <a:p>
            <a:pPr marL="0" lvl="0" indent="0" algn="just">
              <a:lnSpc>
                <a:spcPct val="115000"/>
              </a:lnSpc>
              <a:spcBef>
                <a:spcPts val="300"/>
              </a:spcBef>
              <a:buNone/>
              <a:tabLst>
                <a:tab pos="678815" algn="l"/>
              </a:tabLst>
            </a:pPr>
            <a:r>
              <a:rPr lang="hy-AM" sz="1400" dirty="0">
                <a:latin typeface="GHEA Grapalat"/>
                <a:ea typeface="Calibri"/>
                <a:cs typeface="Times New Roman"/>
              </a:rPr>
              <a:t>	ԱԿՆԿԱԼՎՈՂ ԱՐԴՅՈՒՆՔ՝ </a:t>
            </a:r>
            <a:endParaRPr lang="hy-AM" sz="1400" dirty="0" smtClean="0">
              <a:latin typeface="GHEA Grapalat"/>
              <a:ea typeface="Calibri"/>
              <a:cs typeface="Times New Roman"/>
            </a:endParaRPr>
          </a:p>
          <a:p>
            <a:pPr marL="0" lvl="0" indent="0" algn="just">
              <a:lnSpc>
                <a:spcPct val="115000"/>
              </a:lnSpc>
              <a:spcBef>
                <a:spcPts val="300"/>
              </a:spcBef>
              <a:buNone/>
              <a:tabLst>
                <a:tab pos="678815" algn="l"/>
              </a:tabLst>
            </a:pPr>
            <a:r>
              <a:rPr lang="hy-AM" sz="1400" dirty="0" smtClean="0">
                <a:latin typeface="GHEA Grapalat"/>
                <a:ea typeface="Calibri"/>
                <a:cs typeface="Times New Roman"/>
              </a:rPr>
              <a:t> Կ</a:t>
            </a:r>
            <a:r>
              <a:rPr lang="en-US" sz="1400" dirty="0" err="1" smtClean="0">
                <a:latin typeface="GHEA Grapalat"/>
                <a:ea typeface="Calibri"/>
                <a:cs typeface="Times New Roman"/>
              </a:rPr>
              <a:t>ոլեկտորադրենաժային</a:t>
            </a:r>
            <a:r>
              <a:rPr lang="en-US" sz="1400" dirty="0" smtClean="0">
                <a:latin typeface="GHEA Grapalat"/>
                <a:ea typeface="Calibri"/>
                <a:cs typeface="Times New Roman"/>
              </a:rPr>
              <a:t> </a:t>
            </a:r>
            <a:r>
              <a:rPr lang="en-US" sz="1400" dirty="0" err="1" smtClean="0">
                <a:latin typeface="GHEA Grapalat"/>
                <a:ea typeface="Calibri"/>
                <a:cs typeface="Times New Roman"/>
              </a:rPr>
              <a:t>ցանցեր</a:t>
            </a:r>
            <a:r>
              <a:rPr lang="hy-AM" sz="1400" dirty="0">
                <a:latin typeface="GHEA Grapalat"/>
                <a:ea typeface="Calibri"/>
                <a:cs typeface="Times New Roman"/>
              </a:rPr>
              <a:t>ի</a:t>
            </a:r>
            <a:r>
              <a:rPr lang="en-US" sz="1400" dirty="0" smtClean="0">
                <a:latin typeface="GHEA Grapalat"/>
                <a:ea typeface="Calibri"/>
                <a:cs typeface="Times New Roman"/>
              </a:rPr>
              <a:t> </a:t>
            </a:r>
            <a:r>
              <a:rPr lang="hy-AM" sz="1400" dirty="0" smtClean="0">
                <a:latin typeface="GHEA Grapalat"/>
                <a:ea typeface="Calibri"/>
                <a:cs typeface="Times New Roman"/>
              </a:rPr>
              <a:t>մաքրման </a:t>
            </a:r>
            <a:r>
              <a:rPr lang="en-US" sz="1400" dirty="0" smtClean="0">
                <a:latin typeface="GHEA Grapalat"/>
                <a:ea typeface="Calibri"/>
                <a:cs typeface="Times New Roman"/>
              </a:rPr>
              <a:t>և </a:t>
            </a:r>
            <a:r>
              <a:rPr lang="en-US" sz="1400" dirty="0" err="1">
                <a:latin typeface="GHEA Grapalat"/>
                <a:ea typeface="Calibri"/>
                <a:cs typeface="Times New Roman"/>
              </a:rPr>
              <a:t>ջրահեռացման</a:t>
            </a:r>
            <a:r>
              <a:rPr lang="en-US" sz="1400" dirty="0">
                <a:latin typeface="GHEA Grapalat"/>
                <a:ea typeface="Calibri"/>
                <a:cs typeface="Times New Roman"/>
              </a:rPr>
              <a:t> </a:t>
            </a:r>
            <a:r>
              <a:rPr lang="hy-AM" sz="1400" dirty="0" smtClean="0">
                <a:latin typeface="GHEA Grapalat"/>
                <a:ea typeface="Calibri"/>
                <a:cs typeface="Times New Roman"/>
              </a:rPr>
              <a:t>աշխատանքների իրականացում</a:t>
            </a:r>
          </a:p>
          <a:p>
            <a:pPr marL="0" lvl="0" indent="0" algn="just">
              <a:lnSpc>
                <a:spcPct val="115000"/>
              </a:lnSpc>
              <a:spcBef>
                <a:spcPts val="300"/>
              </a:spcBef>
              <a:buNone/>
              <a:tabLst>
                <a:tab pos="678815" algn="l"/>
              </a:tabLst>
            </a:pP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hy-AM" sz="1400" dirty="0" smtClean="0">
                <a:latin typeface="GHEA Grapalat"/>
                <a:ea typeface="Calibri"/>
                <a:cs typeface="Times New Roman"/>
              </a:rPr>
              <a:t>ԻՐԱԿԱՆԱՑՆՈՂ՝ ՀՀ ջրային կոմիտե</a:t>
            </a:r>
          </a:p>
          <a:p>
            <a:pPr marL="342900" lvl="0" indent="-342900" algn="just">
              <a:lnSpc>
                <a:spcPct val="115000"/>
              </a:lnSpc>
              <a:spcBef>
                <a:spcPts val="300"/>
              </a:spcBef>
              <a:buFont typeface="Symbol"/>
              <a:buChar char=""/>
              <a:tabLst>
                <a:tab pos="678815" algn="l"/>
              </a:tabLst>
            </a:pP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hy-AM" sz="1400" dirty="0" smtClean="0">
                <a:latin typeface="GHEA Grapalat"/>
                <a:ea typeface="Calibri"/>
                <a:cs typeface="Times New Roman"/>
              </a:rPr>
              <a:t>ՖԻՆԱՆՍԱՎՈՐՄԱՆ ՉԱՓԸ </a:t>
            </a:r>
            <a:r>
              <a:rPr lang="en-US" sz="1400" dirty="0" smtClean="0">
                <a:latin typeface="GHEA Grapalat"/>
                <a:ea typeface="Calibri"/>
                <a:cs typeface="Times New Roman"/>
              </a:rPr>
              <a:t>2022 </a:t>
            </a:r>
            <a:r>
              <a:rPr lang="en-US" sz="1400" dirty="0" err="1">
                <a:latin typeface="GHEA Grapalat"/>
                <a:ea typeface="Calibri"/>
                <a:cs typeface="Times New Roman"/>
              </a:rPr>
              <a:t>թվականի</a:t>
            </a:r>
            <a:r>
              <a:rPr lang="en-US" sz="1400" dirty="0">
                <a:latin typeface="GHEA Grapalat"/>
                <a:ea typeface="Calibri"/>
                <a:cs typeface="Times New Roman"/>
              </a:rPr>
              <a:t> </a:t>
            </a:r>
            <a:r>
              <a:rPr lang="en-US" sz="1400" dirty="0" err="1" smtClean="0">
                <a:latin typeface="GHEA Grapalat"/>
                <a:ea typeface="Calibri"/>
                <a:cs typeface="Times New Roman"/>
              </a:rPr>
              <a:t>համար</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smtClean="0">
                <a:latin typeface="GHEA Grapalat"/>
                <a:ea typeface="Calibri"/>
                <a:cs typeface="Times New Roman"/>
              </a:rPr>
              <a:t> </a:t>
            </a:r>
            <a:r>
              <a:rPr lang="en-US" sz="1400" dirty="0" err="1">
                <a:latin typeface="GHEA Grapalat"/>
                <a:ea typeface="Calibri"/>
                <a:cs typeface="Times New Roman"/>
              </a:rPr>
              <a:t>Ծրագրի</a:t>
            </a:r>
            <a:r>
              <a:rPr lang="en-US" sz="1400" dirty="0">
                <a:latin typeface="GHEA Grapalat"/>
                <a:ea typeface="Calibri"/>
                <a:cs typeface="Times New Roman"/>
              </a:rPr>
              <a:t> գծով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290.8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smtClean="0">
                <a:latin typeface="GHEA Grapalat"/>
                <a:ea typeface="Calibri"/>
                <a:cs typeface="Times New Roman"/>
              </a:rPr>
              <a:t> </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hy-AM" sz="1400" dirty="0" smtClean="0">
                <a:latin typeface="GHEA Grapalat"/>
                <a:ea typeface="Calibri"/>
                <a:cs typeface="Times New Roman"/>
              </a:rPr>
              <a:t>ԿԱՊԸ ԿԱՌԱՎԱՐՈՒԹՅԱՆ և ՌԱԶՄԱՎԱՐԱԿԱՆ ԾՐԱԳՐԵՐԻ ՀԵՏ</a:t>
            </a:r>
            <a:endParaRPr lang="hy-AM" sz="1400" dirty="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err="1" smtClean="0">
                <a:latin typeface="GHEA Grapalat"/>
                <a:ea typeface="Calibri"/>
                <a:cs typeface="Times New Roman"/>
              </a:rPr>
              <a:t>Միջոցառումը</a:t>
            </a:r>
            <a:r>
              <a:rPr lang="en-US" sz="1400" dirty="0" smtClean="0">
                <a:latin typeface="GHEA Grapalat"/>
                <a:ea typeface="Calibri"/>
                <a:cs typeface="Times New Roman"/>
              </a:rPr>
              <a:t> </a:t>
            </a:r>
            <a:r>
              <a:rPr lang="en-US" sz="1400" dirty="0" err="1">
                <a:latin typeface="GHEA Grapalat"/>
                <a:ea typeface="Calibri"/>
                <a:cs typeface="Times New Roman"/>
              </a:rPr>
              <a:t>բխում</a:t>
            </a:r>
            <a:r>
              <a:rPr lang="en-US" sz="1400" dirty="0">
                <a:latin typeface="GHEA Grapalat"/>
                <a:ea typeface="Calibri"/>
                <a:cs typeface="Times New Roman"/>
              </a:rPr>
              <a:t> է </a:t>
            </a:r>
            <a:r>
              <a:rPr lang="en-US" sz="1400" dirty="0" smtClean="0">
                <a:latin typeface="GHEA Grapalat"/>
                <a:ea typeface="Calibri"/>
                <a:cs typeface="Times New Roman"/>
              </a:rPr>
              <a:t>ՀՀ </a:t>
            </a:r>
            <a:r>
              <a:rPr lang="en-US" sz="1400" dirty="0">
                <a:latin typeface="GHEA Grapalat"/>
                <a:ea typeface="Calibri"/>
                <a:cs typeface="Times New Roman"/>
              </a:rPr>
              <a:t>կառավարության 2021 թվականի </a:t>
            </a:r>
            <a:r>
              <a:rPr lang="en-US" sz="1400" dirty="0" err="1">
                <a:latin typeface="GHEA Grapalat"/>
                <a:ea typeface="Calibri"/>
                <a:cs typeface="Times New Roman"/>
              </a:rPr>
              <a:t>օգոստոսի</a:t>
            </a:r>
            <a:r>
              <a:rPr lang="en-US" sz="1400" dirty="0">
                <a:latin typeface="GHEA Grapalat"/>
                <a:ea typeface="Calibri"/>
                <a:cs typeface="Times New Roman"/>
              </a:rPr>
              <a:t> 18-ի «Հայաստանի </a:t>
            </a:r>
            <a:r>
              <a:rPr lang="en-US" sz="1400" dirty="0" err="1">
                <a:latin typeface="GHEA Grapalat"/>
                <a:ea typeface="Calibri"/>
                <a:cs typeface="Times New Roman"/>
              </a:rPr>
              <a:t>Հանրապետության</a:t>
            </a:r>
            <a:r>
              <a:rPr lang="en-US" sz="1400" dirty="0">
                <a:latin typeface="GHEA Grapalat"/>
                <a:ea typeface="Calibri"/>
                <a:cs typeface="Times New Roman"/>
              </a:rPr>
              <a:t> կառավարության </a:t>
            </a:r>
            <a:r>
              <a:rPr lang="en-US" sz="1400" dirty="0" err="1">
                <a:latin typeface="GHEA Grapalat"/>
                <a:ea typeface="Calibri"/>
                <a:cs typeface="Times New Roman"/>
              </a:rPr>
              <a:t>ծրագրի</a:t>
            </a:r>
            <a:r>
              <a:rPr lang="en-US" sz="1400" dirty="0">
                <a:latin typeface="GHEA Grapalat"/>
                <a:ea typeface="Calibri"/>
                <a:cs typeface="Times New Roman"/>
              </a:rPr>
              <a:t> մասին» N 1363-Ա </a:t>
            </a:r>
            <a:r>
              <a:rPr lang="en-US" sz="1400" dirty="0" err="1">
                <a:latin typeface="GHEA Grapalat"/>
                <a:ea typeface="Calibri"/>
                <a:cs typeface="Times New Roman"/>
              </a:rPr>
              <a:t>որոշմամբ</a:t>
            </a:r>
            <a:r>
              <a:rPr lang="en-US" sz="1400" dirty="0">
                <a:latin typeface="GHEA Grapalat"/>
                <a:ea typeface="Calibri"/>
                <a:cs typeface="Times New Roman"/>
              </a:rPr>
              <a:t> հաստատված Հավելվածի «3.3 </a:t>
            </a:r>
            <a:r>
              <a:rPr lang="en-US" sz="1400" dirty="0" err="1">
                <a:latin typeface="GHEA Grapalat"/>
                <a:ea typeface="Calibri"/>
                <a:cs typeface="Times New Roman"/>
              </a:rPr>
              <a:t>Ջրային</a:t>
            </a:r>
            <a:r>
              <a:rPr lang="en-US" sz="1400" dirty="0">
                <a:latin typeface="GHEA Grapalat"/>
                <a:ea typeface="Calibri"/>
                <a:cs typeface="Times New Roman"/>
              </a:rPr>
              <a:t> </a:t>
            </a:r>
            <a:r>
              <a:rPr lang="en-US" sz="1400" dirty="0" err="1">
                <a:latin typeface="GHEA Grapalat"/>
                <a:ea typeface="Calibri"/>
                <a:cs typeface="Times New Roman"/>
              </a:rPr>
              <a:t>տնտեսության</a:t>
            </a:r>
            <a:r>
              <a:rPr lang="en-US" sz="1400" dirty="0">
                <a:latin typeface="GHEA Grapalat"/>
                <a:ea typeface="Calibri"/>
                <a:cs typeface="Times New Roman"/>
              </a:rPr>
              <a:t>» </a:t>
            </a:r>
            <a:r>
              <a:rPr lang="en-US" sz="1400" dirty="0" err="1">
                <a:latin typeface="GHEA Grapalat"/>
                <a:ea typeface="Calibri"/>
                <a:cs typeface="Times New Roman"/>
              </a:rPr>
              <a:t>բաժնից</a:t>
            </a:r>
            <a:r>
              <a:rPr lang="en-US" sz="1400" dirty="0" smtClean="0">
                <a:latin typeface="GHEA Grapalat"/>
                <a:ea typeface="Calibri"/>
                <a:cs typeface="Times New Roman"/>
              </a:rPr>
              <a:t>:</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endParaRPr lang="hy-AM" sz="1400" dirty="0" smtClean="0">
              <a:latin typeface="GHEA Grapalat"/>
              <a:ea typeface="Calibri"/>
              <a:cs typeface="Times New Roman"/>
            </a:endParaRPr>
          </a:p>
          <a:p>
            <a:pPr marL="342900" indent="-342900" algn="just">
              <a:lnSpc>
                <a:spcPct val="115000"/>
              </a:lnSpc>
              <a:spcBef>
                <a:spcPts val="300"/>
              </a:spcBef>
              <a:buFont typeface="Symbol"/>
              <a:buChar char=""/>
              <a:tabLst>
                <a:tab pos="678815" algn="l"/>
              </a:tabLst>
            </a:pPr>
            <a:r>
              <a:rPr lang="hy-AM" sz="1400" dirty="0" smtClean="0">
                <a:latin typeface="GHEA Grapalat"/>
                <a:ea typeface="Calibri"/>
                <a:cs typeface="Times New Roman"/>
              </a:rPr>
              <a:t>ՖԻՆԱՆՍԱԿԱՆ ԵՎ ՈՉ ՖԻՆԱՆՍԱԿԱՆ ՑՈՒՑԱՆԻՇՆԵՐ՝ </a:t>
            </a:r>
            <a:r>
              <a:rPr lang="en-US" sz="1400" dirty="0" err="1">
                <a:latin typeface="GHEA Grapalat"/>
                <a:ea typeface="Calibri"/>
                <a:cs typeface="Times New Roman"/>
              </a:rPr>
              <a:t>Մաքրվող</a:t>
            </a:r>
            <a:r>
              <a:rPr lang="en-US" sz="1400" dirty="0">
                <a:latin typeface="GHEA Grapalat"/>
                <a:ea typeface="Calibri"/>
                <a:cs typeface="Times New Roman"/>
              </a:rPr>
              <a:t> </a:t>
            </a:r>
            <a:r>
              <a:rPr lang="en-US" sz="1400" dirty="0" err="1">
                <a:latin typeface="GHEA Grapalat"/>
                <a:ea typeface="Calibri"/>
                <a:cs typeface="Times New Roman"/>
              </a:rPr>
              <a:t>կոլեկտորադրենաժային</a:t>
            </a:r>
            <a:r>
              <a:rPr lang="en-US" sz="1400" dirty="0">
                <a:latin typeface="GHEA Grapalat"/>
                <a:ea typeface="Calibri"/>
                <a:cs typeface="Times New Roman"/>
              </a:rPr>
              <a:t> </a:t>
            </a:r>
            <a:r>
              <a:rPr lang="en-US" sz="1400" dirty="0" err="1">
                <a:latin typeface="GHEA Grapalat"/>
                <a:ea typeface="Calibri"/>
                <a:cs typeface="Times New Roman"/>
              </a:rPr>
              <a:t>ցանցերի</a:t>
            </a:r>
            <a:r>
              <a:rPr lang="en-US" sz="1400" dirty="0">
                <a:latin typeface="GHEA Grapalat"/>
                <a:ea typeface="Calibri"/>
                <a:cs typeface="Times New Roman"/>
              </a:rPr>
              <a:t> </a:t>
            </a:r>
            <a:r>
              <a:rPr lang="en-US" sz="1400" dirty="0" err="1">
                <a:latin typeface="GHEA Grapalat"/>
                <a:ea typeface="Calibri"/>
                <a:cs typeface="Times New Roman"/>
              </a:rPr>
              <a:t>երկարություն</a:t>
            </a:r>
            <a:r>
              <a:rPr lang="en-US" sz="1400" dirty="0">
                <a:latin typeface="GHEA Grapalat"/>
                <a:ea typeface="Calibri"/>
                <a:cs typeface="Times New Roman"/>
              </a:rPr>
              <a:t>` 220կմ և </a:t>
            </a:r>
            <a:r>
              <a:rPr lang="en-US" sz="1400" dirty="0" err="1">
                <a:latin typeface="GHEA Grapalat"/>
                <a:ea typeface="Calibri"/>
                <a:cs typeface="Times New Roman"/>
              </a:rPr>
              <a:t>ջրահեռացման</a:t>
            </a:r>
            <a:r>
              <a:rPr lang="en-US" sz="1400" dirty="0">
                <a:latin typeface="GHEA Grapalat"/>
                <a:ea typeface="Calibri"/>
                <a:cs typeface="Times New Roman"/>
              </a:rPr>
              <a:t> </a:t>
            </a:r>
            <a:r>
              <a:rPr lang="en-US" sz="1400" dirty="0" err="1">
                <a:latin typeface="GHEA Grapalat"/>
                <a:ea typeface="Calibri"/>
                <a:cs typeface="Times New Roman"/>
              </a:rPr>
              <a:t>ծավալ</a:t>
            </a:r>
            <a:r>
              <a:rPr lang="en-US" sz="1400" dirty="0">
                <a:latin typeface="GHEA Grapalat"/>
                <a:ea typeface="Calibri"/>
                <a:cs typeface="Times New Roman"/>
              </a:rPr>
              <a:t>` 1572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խմ</a:t>
            </a:r>
            <a:r>
              <a:rPr lang="en-US" sz="1400" dirty="0">
                <a:latin typeface="GHEA Grapalat"/>
                <a:ea typeface="Calibri"/>
                <a:cs typeface="Times New Roman"/>
              </a:rPr>
              <a:t>:</a:t>
            </a:r>
            <a:endParaRPr lang="hy-AM" sz="1400" dirty="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smtClean="0">
                <a:latin typeface="GHEA Grapalat"/>
                <a:ea typeface="Calibri"/>
                <a:cs typeface="Times New Roman"/>
              </a:rPr>
              <a:t> </a:t>
            </a:r>
            <a:r>
              <a:rPr lang="en-US" sz="1400" dirty="0">
                <a:latin typeface="GHEA Grapalat"/>
                <a:ea typeface="Calibri"/>
                <a:cs typeface="Times New Roman"/>
              </a:rPr>
              <a:t>Նախորդ </a:t>
            </a:r>
            <a:r>
              <a:rPr lang="en-US" sz="1400" dirty="0" err="1">
                <a:latin typeface="GHEA Grapalat"/>
                <a:ea typeface="Calibri"/>
                <a:cs typeface="Times New Roman"/>
              </a:rPr>
              <a:t>տարիներին</a:t>
            </a:r>
            <a:r>
              <a:rPr lang="en-US" sz="1400" dirty="0">
                <a:latin typeface="GHEA Grapalat"/>
                <a:ea typeface="Calibri"/>
                <a:cs typeface="Times New Roman"/>
              </a:rPr>
              <a:t> </a:t>
            </a:r>
            <a:r>
              <a:rPr lang="en-US" sz="1400" dirty="0" err="1">
                <a:latin typeface="GHEA Grapalat"/>
                <a:ea typeface="Calibri"/>
                <a:cs typeface="Times New Roman"/>
              </a:rPr>
              <a:t>փաստացի</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կազմել</a:t>
            </a:r>
            <a:r>
              <a:rPr lang="en-US" sz="1400" dirty="0">
                <a:latin typeface="GHEA Grapalat"/>
                <a:ea typeface="Calibri"/>
                <a:cs typeface="Times New Roman"/>
              </a:rPr>
              <a:t> է 2019թ. 323.7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2020թ.` 290.8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իսկ 2021թ. </a:t>
            </a:r>
            <a:r>
              <a:rPr lang="en-US" sz="1400" dirty="0" err="1">
                <a:latin typeface="GHEA Grapalat"/>
                <a:ea typeface="Calibri"/>
                <a:cs typeface="Times New Roman"/>
              </a:rPr>
              <a:t>սպասվող</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336.5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smtClean="0">
                <a:latin typeface="GHEA Grapalat"/>
                <a:ea typeface="Calibri"/>
                <a:cs typeface="Times New Roman"/>
              </a:rPr>
              <a:t>:</a:t>
            </a:r>
            <a:endParaRPr lang="en-US" sz="1400" dirty="0">
              <a:latin typeface="Calibri"/>
              <a:ea typeface="Calibri"/>
              <a:cs typeface="Times New Roman"/>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24</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hy-AM" sz="2000" dirty="0">
                <a:effectLst/>
                <a:latin typeface="GHEA Grapalat" pitchFamily="50" charset="0"/>
              </a:rPr>
              <a:t>1027 Կոլեկտորադրենաժային </a:t>
            </a:r>
            <a:r>
              <a:rPr lang="hy-AM" sz="2000" dirty="0" smtClean="0">
                <a:effectLst/>
                <a:latin typeface="GHEA Grapalat" pitchFamily="50" charset="0"/>
              </a:rPr>
              <a:t>ծառայություններ</a:t>
            </a:r>
            <a:endParaRPr lang="en-US" sz="2000" dirty="0">
              <a:latin typeface="GHEA Grapalat" pitchFamily="50" charset="0"/>
            </a:endParaRPr>
          </a:p>
        </p:txBody>
      </p:sp>
    </p:spTree>
    <p:extLst>
      <p:ext uri="{BB962C8B-B14F-4D97-AF65-F5344CB8AC3E}">
        <p14:creationId xmlns:p14="http://schemas.microsoft.com/office/powerpoint/2010/main" val="674185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305800" cy="5105400"/>
          </a:xfrm>
        </p:spPr>
        <p:txBody>
          <a:bodyPr>
            <a:normAutofit/>
          </a:bodyPr>
          <a:lstStyle/>
          <a:p>
            <a:pPr marL="109728" indent="0" algn="just">
              <a:buNone/>
            </a:pPr>
            <a:r>
              <a:rPr lang="en-US" sz="1300" dirty="0">
                <a:latin typeface="GHEA Grapalat" pitchFamily="50" charset="0"/>
              </a:rPr>
              <a:t>ԱՆՎԱՆՈՒՄԸ</a:t>
            </a:r>
          </a:p>
          <a:p>
            <a:pPr marL="109728" indent="0" algn="just">
              <a:buNone/>
            </a:pPr>
            <a:r>
              <a:rPr lang="hy-AM" sz="1300" dirty="0">
                <a:latin typeface="GHEA Grapalat" pitchFamily="50" charset="0"/>
              </a:rPr>
              <a:t>Տարածքային կառավարման և տեղական ինքնակառավարման մարմինների ներկայացուցիչների մասնագիտական վերապատրաստում և հատուկ ուսուցում</a:t>
            </a:r>
            <a:endParaRPr lang="en-US" sz="1300" dirty="0">
              <a:latin typeface="GHEA Grapalat" pitchFamily="50" charset="0"/>
            </a:endParaRPr>
          </a:p>
          <a:p>
            <a:pPr marL="109728" indent="0" algn="just">
              <a:buNone/>
            </a:pPr>
            <a:r>
              <a:rPr lang="en-US" sz="1300" dirty="0" smtClean="0">
                <a:latin typeface="GHEA Grapalat" pitchFamily="50" charset="0"/>
              </a:rPr>
              <a:t>ՆՊԱՏԱԿԸ</a:t>
            </a:r>
            <a:endParaRPr lang="en-US" sz="1300" dirty="0">
              <a:latin typeface="GHEA Grapalat" pitchFamily="50" charset="0"/>
            </a:endParaRPr>
          </a:p>
          <a:p>
            <a:pPr marL="109728" indent="0" algn="just">
              <a:buNone/>
            </a:pPr>
            <a:r>
              <a:rPr lang="hy-AM" sz="1300" dirty="0">
                <a:latin typeface="GHEA Grapalat" pitchFamily="50" charset="0"/>
              </a:rPr>
              <a:t>Տարածքային կառավարման և տեղական ինքնակառավարման մարմինների </a:t>
            </a:r>
            <a:r>
              <a:rPr lang="hy-AM" sz="1300" dirty="0" smtClean="0">
                <a:latin typeface="GHEA Grapalat" pitchFamily="50" charset="0"/>
              </a:rPr>
              <a:t>աշխատակիցների</a:t>
            </a:r>
            <a:r>
              <a:rPr lang="en-US" sz="1300" dirty="0" smtClean="0">
                <a:latin typeface="GHEA Grapalat" pitchFamily="50" charset="0"/>
              </a:rPr>
              <a:t> </a:t>
            </a:r>
            <a:r>
              <a:rPr lang="hy-AM" sz="1300" dirty="0" smtClean="0">
                <a:latin typeface="GHEA Grapalat" pitchFamily="50" charset="0"/>
              </a:rPr>
              <a:t>աշխատանքի </a:t>
            </a:r>
            <a:r>
              <a:rPr lang="hy-AM" sz="1300" dirty="0">
                <a:latin typeface="GHEA Grapalat" pitchFamily="50" charset="0"/>
              </a:rPr>
              <a:t>արդյունավետության </a:t>
            </a:r>
            <a:r>
              <a:rPr lang="hy-AM" sz="1300" dirty="0" smtClean="0">
                <a:latin typeface="GHEA Grapalat" pitchFamily="50" charset="0"/>
              </a:rPr>
              <a:t>բարելավում</a:t>
            </a:r>
          </a:p>
          <a:p>
            <a:pPr marL="109728" indent="0" algn="just">
              <a:buNone/>
            </a:pPr>
            <a:r>
              <a:rPr lang="hy-AM" sz="1300" dirty="0" smtClean="0">
                <a:latin typeface="GHEA Grapalat" pitchFamily="50" charset="0"/>
              </a:rPr>
              <a:t>ԻՐԱԿԱՆԱՑՆՈՂԸ</a:t>
            </a:r>
          </a:p>
          <a:p>
            <a:pPr marL="109728" indent="0" algn="just">
              <a:buNone/>
            </a:pPr>
            <a:r>
              <a:rPr lang="hy-AM" sz="1300" dirty="0" smtClean="0">
                <a:latin typeface="GHEA Grapalat" pitchFamily="50" charset="0"/>
              </a:rPr>
              <a:t>ՀՀ տարածքային կառավարման և ենթակառուցվածքների նախարարություն</a:t>
            </a:r>
            <a:endParaRPr lang="en-US" sz="1300" dirty="0" smtClean="0">
              <a:latin typeface="GHEA Grapalat" pitchFamily="50" charset="0"/>
            </a:endParaRPr>
          </a:p>
          <a:p>
            <a:pPr marL="109728" indent="0" algn="just">
              <a:lnSpc>
                <a:spcPct val="150000"/>
              </a:lnSpc>
              <a:buNone/>
            </a:pPr>
            <a:r>
              <a:rPr lang="en-US" sz="1300" dirty="0" smtClean="0">
                <a:latin typeface="GHEA Grapalat" pitchFamily="50" charset="0"/>
              </a:rPr>
              <a:t>ՆԿԱՐԱԳՐՈՒԹՅՈՒՆԸ </a:t>
            </a:r>
            <a:r>
              <a:rPr lang="en-US" sz="1300" dirty="0">
                <a:latin typeface="GHEA Grapalat" pitchFamily="50" charset="0"/>
              </a:rPr>
              <a:t>ԵՎ ԱԿՆԿԱԼՎՈՂ </a:t>
            </a:r>
            <a:r>
              <a:rPr lang="en-US" sz="1300" dirty="0" smtClean="0">
                <a:latin typeface="GHEA Grapalat" pitchFamily="50" charset="0"/>
              </a:rPr>
              <a:t>ԱՐԴՅՈՒՆՔԸ</a:t>
            </a:r>
            <a:endParaRPr lang="en-US" sz="1300" dirty="0">
              <a:latin typeface="GHEA Grapalat" pitchFamily="50" charset="0"/>
            </a:endParaRPr>
          </a:p>
          <a:p>
            <a:pPr marL="109728" indent="0" algn="just">
              <a:buNone/>
            </a:pPr>
            <a:r>
              <a:rPr lang="hy-AM" sz="1300" dirty="0">
                <a:latin typeface="GHEA Grapalat" pitchFamily="50" charset="0"/>
              </a:rPr>
              <a:t>Տարածքային կառավարման մարմինների աշխատակիցների, </a:t>
            </a:r>
            <a:r>
              <a:rPr lang="hy-AM" sz="1300" dirty="0" smtClean="0">
                <a:latin typeface="GHEA Grapalat" pitchFamily="50" charset="0"/>
              </a:rPr>
              <a:t>տեղական</a:t>
            </a:r>
            <a:r>
              <a:rPr lang="en-US" sz="1300" dirty="0" smtClean="0">
                <a:latin typeface="GHEA Grapalat" pitchFamily="50" charset="0"/>
              </a:rPr>
              <a:t> </a:t>
            </a:r>
            <a:r>
              <a:rPr lang="hy-AM" sz="1300" dirty="0" smtClean="0">
                <a:latin typeface="GHEA Grapalat" pitchFamily="50" charset="0"/>
              </a:rPr>
              <a:t>ինքնակառավարման</a:t>
            </a:r>
            <a:r>
              <a:rPr lang="en-US" sz="1300" dirty="0" smtClean="0">
                <a:latin typeface="GHEA Grapalat" pitchFamily="50" charset="0"/>
              </a:rPr>
              <a:t> </a:t>
            </a:r>
            <a:r>
              <a:rPr lang="hy-AM" sz="1300" dirty="0" smtClean="0">
                <a:latin typeface="GHEA Grapalat" pitchFamily="50" charset="0"/>
              </a:rPr>
              <a:t>մարմինների</a:t>
            </a:r>
            <a:r>
              <a:rPr lang="hy-AM" sz="1300" dirty="0">
                <a:latin typeface="GHEA Grapalat" pitchFamily="50" charset="0"/>
              </a:rPr>
              <a:t>, ինչպես նաև համայնքային </a:t>
            </a:r>
            <a:r>
              <a:rPr lang="hy-AM" sz="1300" dirty="0" smtClean="0">
                <a:latin typeface="GHEA Grapalat" pitchFamily="50" charset="0"/>
              </a:rPr>
              <a:t>ծառայողների</a:t>
            </a:r>
            <a:r>
              <a:rPr lang="en-US" sz="1300" dirty="0">
                <a:latin typeface="GHEA Grapalat" pitchFamily="50" charset="0"/>
              </a:rPr>
              <a:t> </a:t>
            </a:r>
            <a:r>
              <a:rPr lang="hy-AM" sz="1300" dirty="0" smtClean="0">
                <a:latin typeface="GHEA Grapalat" pitchFamily="50" charset="0"/>
              </a:rPr>
              <a:t>վերապատրաստման կազմակերպում</a:t>
            </a:r>
            <a:r>
              <a:rPr lang="en-US" sz="1300" dirty="0" smtClean="0">
                <a:latin typeface="GHEA Grapalat" pitchFamily="50" charset="0"/>
              </a:rPr>
              <a:t>: Ա</a:t>
            </a:r>
            <a:r>
              <a:rPr lang="hy-AM" sz="1300" dirty="0" smtClean="0">
                <a:latin typeface="GHEA Grapalat" pitchFamily="50" charset="0"/>
              </a:rPr>
              <a:t>րդյունք</a:t>
            </a:r>
            <a:r>
              <a:rPr lang="en-US" sz="1300" dirty="0" smtClean="0">
                <a:latin typeface="GHEA Grapalat" pitchFamily="50" charset="0"/>
              </a:rPr>
              <a:t>ը</a:t>
            </a:r>
            <a:r>
              <a:rPr lang="hy-AM" sz="1300" dirty="0" smtClean="0">
                <a:latin typeface="GHEA Grapalat" pitchFamily="50" charset="0"/>
              </a:rPr>
              <a:t> աշխատակիցների մասնագիտական </a:t>
            </a:r>
            <a:r>
              <a:rPr lang="hy-AM" sz="1300" dirty="0">
                <a:latin typeface="GHEA Grapalat" pitchFamily="50" charset="0"/>
              </a:rPr>
              <a:t>հմտությունների և կարողությունների </a:t>
            </a:r>
            <a:r>
              <a:rPr lang="hy-AM" sz="1300" dirty="0" smtClean="0">
                <a:latin typeface="GHEA Grapalat" pitchFamily="50" charset="0"/>
              </a:rPr>
              <a:t>բարելավում</a:t>
            </a:r>
            <a:r>
              <a:rPr lang="en-US" sz="1300" dirty="0">
                <a:latin typeface="GHEA Grapalat" pitchFamily="50" charset="0"/>
              </a:rPr>
              <a:t>ն </a:t>
            </a:r>
            <a:r>
              <a:rPr lang="en-US" sz="1300" dirty="0" smtClean="0">
                <a:latin typeface="GHEA Grapalat" pitchFamily="50" charset="0"/>
              </a:rPr>
              <a:t>է:</a:t>
            </a:r>
            <a:endParaRPr lang="hy-AM" sz="1300" dirty="0" smtClean="0">
              <a:latin typeface="GHEA Grapalat" pitchFamily="50" charset="0"/>
            </a:endParaRPr>
          </a:p>
        </p:txBody>
      </p:sp>
      <p:sp>
        <p:nvSpPr>
          <p:cNvPr id="7" name="Номер слайда 6"/>
          <p:cNvSpPr>
            <a:spLocks noGrp="1"/>
          </p:cNvSpPr>
          <p:nvPr>
            <p:ph type="sldNum" sz="quarter" idx="12"/>
          </p:nvPr>
        </p:nvSpPr>
        <p:spPr/>
        <p:txBody>
          <a:bodyPr/>
          <a:lstStyle/>
          <a:p>
            <a:fld id="{B6F15528-21DE-4FAA-801E-634DDDAF4B2B}" type="slidenum">
              <a:rPr lang="en-US" smtClean="0"/>
              <a:pPr/>
              <a:t>25</a:t>
            </a:fld>
            <a:endParaRPr lang="en-US" dirty="0"/>
          </a:p>
        </p:txBody>
      </p:sp>
      <p:sp>
        <p:nvSpPr>
          <p:cNvPr id="2" name="Title 1"/>
          <p:cNvSpPr>
            <a:spLocks noGrp="1"/>
          </p:cNvSpPr>
          <p:nvPr>
            <p:ph type="title"/>
          </p:nvPr>
        </p:nvSpPr>
        <p:spPr>
          <a:xfrm>
            <a:off x="381000" y="304800"/>
            <a:ext cx="8534400" cy="533400"/>
          </a:xfrm>
        </p:spPr>
        <p:txBody>
          <a:bodyPr>
            <a:noAutofit/>
          </a:bodyPr>
          <a:lstStyle/>
          <a:p>
            <a:r>
              <a:rPr lang="en-US" sz="1400" b="0" dirty="0" smtClean="0">
                <a:solidFill>
                  <a:schemeClr val="tx1"/>
                </a:solidFill>
                <a:effectLst/>
                <a:latin typeface="GHEA Grapalat" pitchFamily="50" charset="0"/>
              </a:rPr>
              <a:t>ՀՀ ՏԿԵՆ 2022Թ. ԲՅՈՒՋԵՏԱՅԻՆ ԾՐԱԳԻՐ </a:t>
            </a:r>
            <a:r>
              <a:rPr lang="hy-AM" sz="1400" b="0" dirty="0" smtClean="0">
                <a:solidFill>
                  <a:schemeClr val="tx1"/>
                </a:solidFill>
                <a:effectLst/>
                <a:latin typeface="GHEA Grapalat" pitchFamily="50" charset="0"/>
              </a:rPr>
              <a:t>1038</a:t>
            </a:r>
            <a:endParaRPr lang="en-US" sz="1400" b="0" dirty="0">
              <a:solidFill>
                <a:schemeClr val="tx1"/>
              </a:solidFill>
              <a:effectLst/>
              <a:latin typeface="GHEA Grapalat" pitchFamily="50" charset="0"/>
            </a:endParaRPr>
          </a:p>
        </p:txBody>
      </p:sp>
      <p:sp>
        <p:nvSpPr>
          <p:cNvPr id="5" name="AutoShape 2" descr="Ֆինանսական կրթության ծրագրի շրջանակում վերապատրաստվել է 2498 ուսուցիչ -  banks.a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1142" y="4267200"/>
            <a:ext cx="3537857"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6752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14400"/>
            <a:ext cx="8153400" cy="4800600"/>
          </a:xfrm>
        </p:spPr>
        <p:txBody>
          <a:bodyPr>
            <a:normAutofit/>
          </a:bodyPr>
          <a:lstStyle/>
          <a:p>
            <a:pPr marL="0" indent="0" algn="just">
              <a:lnSpc>
                <a:spcPct val="120000"/>
              </a:lnSpc>
              <a:spcBef>
                <a:spcPts val="0"/>
              </a:spcBef>
              <a:buNone/>
            </a:pPr>
            <a:r>
              <a:rPr lang="en-US" sz="1400" dirty="0" smtClean="0">
                <a:latin typeface="GHEA Grapalat" pitchFamily="50" charset="0"/>
              </a:rPr>
              <a:t>ԱՆՎԱՆՈՒՄԸ</a:t>
            </a:r>
          </a:p>
          <a:p>
            <a:pPr marL="0" indent="0" algn="just">
              <a:lnSpc>
                <a:spcPct val="120000"/>
              </a:lnSpc>
              <a:spcBef>
                <a:spcPts val="0"/>
              </a:spcBef>
              <a:buNone/>
            </a:pPr>
            <a:r>
              <a:rPr lang="hy-AM" sz="1400" dirty="0" smtClean="0">
                <a:latin typeface="GHEA Grapalat" pitchFamily="50" charset="0"/>
              </a:rPr>
              <a:t>Վերապատրաստման ծառայություններ</a:t>
            </a:r>
          </a:p>
          <a:p>
            <a:pPr marL="0" indent="0" algn="just">
              <a:lnSpc>
                <a:spcPct val="120000"/>
              </a:lnSpc>
              <a:spcBef>
                <a:spcPts val="0"/>
              </a:spcBef>
              <a:buNone/>
            </a:pPr>
            <a:endParaRPr lang="en-US" sz="1400" dirty="0">
              <a:latin typeface="GHEA Grapalat" pitchFamily="50" charset="0"/>
            </a:endParaRPr>
          </a:p>
          <a:p>
            <a:pPr marL="0" indent="0" algn="just">
              <a:lnSpc>
                <a:spcPct val="120000"/>
              </a:lnSpc>
              <a:spcBef>
                <a:spcPts val="0"/>
              </a:spcBef>
              <a:buNone/>
            </a:pPr>
            <a:r>
              <a:rPr lang="hy-AM" sz="1400" dirty="0" smtClean="0">
                <a:latin typeface="GHEA Grapalat" pitchFamily="50" charset="0"/>
              </a:rPr>
              <a:t>ԿԱՌԱՎԱՐՈՒԹՅԱՆ</a:t>
            </a:r>
            <a:r>
              <a:rPr lang="en-US" sz="1400" dirty="0" smtClean="0">
                <a:latin typeface="GHEA Grapalat" pitchFamily="50" charset="0"/>
              </a:rPr>
              <a:t> </a:t>
            </a:r>
            <a:r>
              <a:rPr lang="en-US" sz="1400" dirty="0">
                <a:latin typeface="GHEA Grapalat" pitchFamily="50" charset="0"/>
              </a:rPr>
              <a:t>ԵՎ ՌԱԶՄԱՎԱՐԱԿԱՆ ԾՐԱԳՐԵՐԻ ՀԵՏ</a:t>
            </a:r>
          </a:p>
          <a:p>
            <a:pPr marL="0" indent="0" algn="just">
              <a:lnSpc>
                <a:spcPct val="120000"/>
              </a:lnSpc>
              <a:spcBef>
                <a:spcPts val="0"/>
              </a:spcBef>
              <a:buNone/>
            </a:pPr>
            <a:r>
              <a:rPr lang="en-US" sz="1400" dirty="0">
                <a:latin typeface="GHEA Grapalat" pitchFamily="50" charset="0"/>
              </a:rPr>
              <a:t>ՀՀ կառավարության 2021-2026թթ. </a:t>
            </a:r>
            <a:r>
              <a:rPr lang="en-US" sz="1400" dirty="0" err="1">
                <a:latin typeface="GHEA Grapalat" pitchFamily="50" charset="0"/>
              </a:rPr>
              <a:t>ծրագիր</a:t>
            </a:r>
            <a:r>
              <a:rPr lang="en-US" sz="1400" dirty="0">
                <a:latin typeface="GHEA Grapalat" pitchFamily="50" charset="0"/>
              </a:rPr>
              <a:t>` «6.6 Տարածքային կառավարում և տեղական </a:t>
            </a:r>
            <a:r>
              <a:rPr lang="en-US" sz="1400" dirty="0" err="1">
                <a:latin typeface="GHEA Grapalat" pitchFamily="50" charset="0"/>
              </a:rPr>
              <a:t>ինքնակառավարում</a:t>
            </a:r>
            <a:r>
              <a:rPr lang="en-US" sz="1400" dirty="0">
                <a:latin typeface="GHEA Grapalat" pitchFamily="50" charset="0"/>
              </a:rPr>
              <a:t>» </a:t>
            </a:r>
            <a:r>
              <a:rPr lang="en-US" sz="1400" dirty="0" err="1">
                <a:latin typeface="GHEA Grapalat" pitchFamily="50" charset="0"/>
              </a:rPr>
              <a:t>կետ</a:t>
            </a:r>
            <a:r>
              <a:rPr lang="en-US" sz="1400" dirty="0" smtClean="0">
                <a:latin typeface="GHEA Grapalat" pitchFamily="50" charset="0"/>
              </a:rPr>
              <a:t>:</a:t>
            </a:r>
            <a:endParaRPr lang="hy-AM" sz="1400" dirty="0" smtClean="0">
              <a:latin typeface="GHEA Grapalat" pitchFamily="50" charset="0"/>
            </a:endParaRPr>
          </a:p>
          <a:p>
            <a:pPr marL="0" indent="0" algn="just">
              <a:lnSpc>
                <a:spcPct val="120000"/>
              </a:lnSpc>
              <a:spcBef>
                <a:spcPts val="0"/>
              </a:spcBef>
              <a:buNone/>
            </a:pPr>
            <a:endParaRPr lang="en-US" sz="1400" dirty="0">
              <a:latin typeface="GHEA Grapalat" pitchFamily="50" charset="0"/>
            </a:endParaRPr>
          </a:p>
          <a:p>
            <a:pPr marL="0" indent="0" algn="just">
              <a:lnSpc>
                <a:spcPct val="120000"/>
              </a:lnSpc>
              <a:spcBef>
                <a:spcPts val="0"/>
              </a:spcBef>
              <a:buNone/>
            </a:pPr>
            <a:r>
              <a:rPr lang="ru-RU" sz="1400" dirty="0" smtClean="0">
                <a:latin typeface="GHEA Grapalat" pitchFamily="50" charset="0"/>
              </a:rPr>
              <a:t>ՄԻՋՈՑԱՌՄԱՆ </a:t>
            </a:r>
            <a:r>
              <a:rPr lang="ru-RU" sz="1400" dirty="0">
                <a:latin typeface="GHEA Grapalat" pitchFamily="50" charset="0"/>
              </a:rPr>
              <a:t>ՇԱՀԱՌՈՒՆԵՐԸ</a:t>
            </a:r>
            <a:endParaRPr lang="en-US" sz="1400" dirty="0">
              <a:latin typeface="GHEA Grapalat" pitchFamily="50" charset="0"/>
            </a:endParaRPr>
          </a:p>
          <a:p>
            <a:pPr marL="0" indent="0" algn="just">
              <a:lnSpc>
                <a:spcPct val="120000"/>
              </a:lnSpc>
              <a:spcBef>
                <a:spcPts val="0"/>
              </a:spcBef>
              <a:buNone/>
            </a:pPr>
            <a:r>
              <a:rPr lang="en-US" sz="1400" dirty="0">
                <a:latin typeface="GHEA Grapalat" pitchFamily="50" charset="0"/>
              </a:rPr>
              <a:t>Հ</a:t>
            </a:r>
            <a:r>
              <a:rPr lang="hy-AM" sz="1400" dirty="0">
                <a:latin typeface="GHEA Grapalat" pitchFamily="50" charset="0"/>
              </a:rPr>
              <a:t>ամայնքային ծառայողներ և տեղական ինքնակառավարման մարմինների </a:t>
            </a:r>
            <a:r>
              <a:rPr lang="hy-AM" sz="1400" dirty="0" smtClean="0">
                <a:latin typeface="GHEA Grapalat" pitchFamily="50" charset="0"/>
              </a:rPr>
              <a:t>աշխատակիցներ</a:t>
            </a:r>
          </a:p>
          <a:p>
            <a:pPr marL="0" indent="0" algn="just">
              <a:lnSpc>
                <a:spcPct val="120000"/>
              </a:lnSpc>
              <a:spcBef>
                <a:spcPts val="0"/>
              </a:spcBef>
              <a:buNone/>
            </a:pPr>
            <a:endParaRPr lang="ru-RU" sz="1400" dirty="0">
              <a:latin typeface="GHEA Grapalat" pitchFamily="50" charset="0"/>
            </a:endParaRPr>
          </a:p>
          <a:p>
            <a:pPr marL="0" indent="0" algn="just">
              <a:lnSpc>
                <a:spcPct val="120000"/>
              </a:lnSpc>
              <a:spcBef>
                <a:spcPts val="0"/>
              </a:spcBef>
              <a:buNone/>
            </a:pPr>
            <a:r>
              <a:rPr lang="ru-RU" sz="1400" dirty="0">
                <a:latin typeface="GHEA Grapalat" pitchFamily="50" charset="0"/>
              </a:rPr>
              <a:t>ՈՉ ՖԻՆԱՆՍԱԿԱՆ ՑՈՒՑԱՆԻՇՆԵՐԸ</a:t>
            </a:r>
            <a:endParaRPr lang="en-US" sz="1400" dirty="0">
              <a:latin typeface="GHEA Grapalat" pitchFamily="50" charset="0"/>
            </a:endParaRPr>
          </a:p>
          <a:p>
            <a:pPr marL="0" indent="0" algn="just">
              <a:lnSpc>
                <a:spcPct val="120000"/>
              </a:lnSpc>
              <a:spcBef>
                <a:spcPts val="0"/>
              </a:spcBef>
              <a:buNone/>
            </a:pPr>
            <a:r>
              <a:rPr lang="hy-AM" sz="1400" dirty="0" smtClean="0">
                <a:latin typeface="GHEA Grapalat" pitchFamily="50" charset="0"/>
              </a:rPr>
              <a:t>2020թ</a:t>
            </a:r>
            <a:r>
              <a:rPr lang="hy-AM" sz="1400" dirty="0">
                <a:latin typeface="GHEA Grapalat" pitchFamily="50" charset="0"/>
              </a:rPr>
              <a:t>. 1499 աշխատակից, </a:t>
            </a:r>
            <a:endParaRPr lang="en-US" sz="1400" dirty="0">
              <a:latin typeface="GHEA Grapalat" pitchFamily="50" charset="0"/>
            </a:endParaRPr>
          </a:p>
          <a:p>
            <a:pPr marL="0" indent="0" algn="just">
              <a:lnSpc>
                <a:spcPct val="120000"/>
              </a:lnSpc>
              <a:spcBef>
                <a:spcPts val="0"/>
              </a:spcBef>
              <a:buNone/>
            </a:pPr>
            <a:r>
              <a:rPr lang="ru-RU" sz="1400" dirty="0">
                <a:latin typeface="GHEA Grapalat" pitchFamily="50" charset="0"/>
              </a:rPr>
              <a:t>2021թ. 1500 </a:t>
            </a:r>
            <a:r>
              <a:rPr lang="ru-RU" sz="1400" dirty="0" err="1">
                <a:latin typeface="GHEA Grapalat" pitchFamily="50" charset="0"/>
              </a:rPr>
              <a:t>աշխատակից</a:t>
            </a:r>
            <a:r>
              <a:rPr lang="en-US" sz="1400" dirty="0">
                <a:latin typeface="GHEA Grapalat" pitchFamily="50" charset="0"/>
              </a:rPr>
              <a:t>,</a:t>
            </a:r>
            <a:r>
              <a:rPr lang="ru-RU" sz="1400" dirty="0">
                <a:latin typeface="GHEA Grapalat" pitchFamily="50" charset="0"/>
              </a:rPr>
              <a:t> </a:t>
            </a:r>
            <a:endParaRPr lang="en-US" sz="1400" dirty="0">
              <a:latin typeface="GHEA Grapalat" pitchFamily="50" charset="0"/>
            </a:endParaRPr>
          </a:p>
          <a:p>
            <a:pPr marL="0" indent="0" algn="just">
              <a:lnSpc>
                <a:spcPct val="120000"/>
              </a:lnSpc>
              <a:spcBef>
                <a:spcPts val="0"/>
              </a:spcBef>
              <a:buNone/>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 </a:t>
            </a:r>
            <a:r>
              <a:rPr lang="en-US" sz="1400" dirty="0">
                <a:latin typeface="GHEA Grapalat" pitchFamily="50" charset="0"/>
              </a:rPr>
              <a:t>թ. 1400 </a:t>
            </a:r>
            <a:r>
              <a:rPr lang="en-US" sz="1400" dirty="0" err="1">
                <a:latin typeface="GHEA Grapalat" pitchFamily="50" charset="0"/>
              </a:rPr>
              <a:t>աշխատակից</a:t>
            </a:r>
            <a:r>
              <a:rPr lang="en-US" sz="1400" dirty="0">
                <a:latin typeface="GHEA Grapalat" pitchFamily="50" charset="0"/>
              </a:rPr>
              <a:t>:</a:t>
            </a:r>
          </a:p>
          <a:p>
            <a:pPr marL="0" indent="0" algn="just">
              <a:lnSpc>
                <a:spcPct val="120000"/>
              </a:lnSpc>
              <a:spcBef>
                <a:spcPts val="0"/>
              </a:spcBef>
              <a:buNone/>
            </a:pPr>
            <a:r>
              <a:rPr lang="ru-RU" sz="1400" dirty="0">
                <a:latin typeface="GHEA Grapalat" pitchFamily="50" charset="0"/>
              </a:rPr>
              <a:t>ՖԻՆԱՆՍԱԿԱՆ ՑՈՒՑԱՆԻՇՆԵՐԸ</a:t>
            </a:r>
            <a:endParaRPr lang="en-US" sz="1400" dirty="0">
              <a:latin typeface="GHEA Grapalat" pitchFamily="50" charset="0"/>
            </a:endParaRPr>
          </a:p>
          <a:p>
            <a:pPr marL="0" indent="0" algn="just">
              <a:lnSpc>
                <a:spcPct val="120000"/>
              </a:lnSpc>
              <a:spcBef>
                <a:spcPts val="0"/>
              </a:spcBef>
              <a:buNone/>
            </a:pPr>
            <a:r>
              <a:rPr lang="hy-AM" sz="1400" dirty="0" smtClean="0">
                <a:latin typeface="GHEA Grapalat" pitchFamily="50" charset="0"/>
              </a:rPr>
              <a:t>2020թ</a:t>
            </a:r>
            <a:r>
              <a:rPr lang="hy-AM" sz="1400" dirty="0">
                <a:latin typeface="GHEA Grapalat" pitchFamily="50" charset="0"/>
              </a:rPr>
              <a:t>. 26.2 մլն դրամ</a:t>
            </a:r>
            <a:r>
              <a:rPr lang="en-US" sz="1400" dirty="0">
                <a:latin typeface="GHEA Grapalat" pitchFamily="50" charset="0"/>
              </a:rPr>
              <a:t>,</a:t>
            </a:r>
          </a:p>
          <a:p>
            <a:pPr marL="0" indent="0" algn="just">
              <a:lnSpc>
                <a:spcPct val="120000"/>
              </a:lnSpc>
              <a:spcBef>
                <a:spcPts val="0"/>
              </a:spcBef>
              <a:buNone/>
            </a:pPr>
            <a:r>
              <a:rPr lang="ru-RU" sz="1400" dirty="0">
                <a:latin typeface="GHEA Grapalat" pitchFamily="50" charset="0"/>
              </a:rPr>
              <a:t>2021թ. </a:t>
            </a:r>
            <a:r>
              <a:rPr lang="hy-AM" sz="1400" dirty="0">
                <a:latin typeface="GHEA Grapalat" pitchFamily="50" charset="0"/>
              </a:rPr>
              <a:t>26.2 մլն դրամ</a:t>
            </a:r>
            <a:r>
              <a:rPr lang="en-US" sz="1400" dirty="0">
                <a:latin typeface="GHEA Grapalat" pitchFamily="50" charset="0"/>
              </a:rPr>
              <a:t>,</a:t>
            </a:r>
          </a:p>
          <a:p>
            <a:pPr marL="0" indent="0" algn="just">
              <a:lnSpc>
                <a:spcPct val="120000"/>
              </a:lnSpc>
              <a:spcBef>
                <a:spcPts val="0"/>
              </a:spcBef>
              <a:buNone/>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 </a:t>
            </a:r>
            <a:r>
              <a:rPr lang="en-US" sz="1400" dirty="0">
                <a:latin typeface="GHEA Grapalat" pitchFamily="50" charset="0"/>
              </a:rPr>
              <a:t>թ. 1</a:t>
            </a:r>
            <a:r>
              <a:rPr lang="hy-AM" sz="1400" dirty="0">
                <a:latin typeface="GHEA Grapalat" pitchFamily="50" charset="0"/>
              </a:rPr>
              <a:t>8</a:t>
            </a:r>
            <a:r>
              <a:rPr lang="en-US" sz="1400" dirty="0">
                <a:latin typeface="GHEA Grapalat" pitchFamily="50" charset="0"/>
              </a:rPr>
              <a:t>.</a:t>
            </a:r>
            <a:r>
              <a:rPr lang="hy-AM" sz="1400" dirty="0">
                <a:latin typeface="GHEA Grapalat" pitchFamily="50" charset="0"/>
              </a:rPr>
              <a:t>5</a:t>
            </a:r>
            <a:r>
              <a:rPr lang="en-US" sz="1400" dirty="0">
                <a:latin typeface="GHEA Grapalat" pitchFamily="50" charset="0"/>
              </a:rPr>
              <a:t> </a:t>
            </a:r>
            <a:r>
              <a:rPr lang="en-US" sz="1400" dirty="0" err="1">
                <a:latin typeface="GHEA Grapalat" pitchFamily="50" charset="0"/>
              </a:rPr>
              <a:t>մլ</a:t>
            </a:r>
            <a:r>
              <a:rPr lang="hy-AM" sz="1400" dirty="0">
                <a:latin typeface="GHEA Grapalat" pitchFamily="50" charset="0"/>
              </a:rPr>
              <a:t>ն</a:t>
            </a:r>
            <a:r>
              <a:rPr lang="en-US" sz="1400" dirty="0">
                <a:latin typeface="GHEA Grapalat" pitchFamily="50" charset="0"/>
              </a:rPr>
              <a:t> </a:t>
            </a:r>
            <a:r>
              <a:rPr lang="en-US" sz="1400" dirty="0" err="1" smtClean="0">
                <a:latin typeface="GHEA Grapalat" pitchFamily="50" charset="0"/>
              </a:rPr>
              <a:t>դրամ</a:t>
            </a:r>
            <a:r>
              <a:rPr lang="en-US" sz="1400" dirty="0">
                <a:latin typeface="GHEA Grapalat" pitchFamily="50" charset="0"/>
              </a:rPr>
              <a:t>:</a:t>
            </a:r>
          </a:p>
        </p:txBody>
      </p:sp>
      <p:sp>
        <p:nvSpPr>
          <p:cNvPr id="6" name="Номер слайда 5"/>
          <p:cNvSpPr>
            <a:spLocks noGrp="1"/>
          </p:cNvSpPr>
          <p:nvPr>
            <p:ph type="sldNum" sz="quarter" idx="12"/>
          </p:nvPr>
        </p:nvSpPr>
        <p:spPr/>
        <p:txBody>
          <a:bodyPr/>
          <a:lstStyle/>
          <a:p>
            <a:fld id="{B6F15528-21DE-4FAA-801E-634DDDAF4B2B}" type="slidenum">
              <a:rPr lang="en-US" smtClean="0"/>
              <a:pPr/>
              <a:t>26</a:t>
            </a:fld>
            <a:endParaRPr lang="en-US" dirty="0"/>
          </a:p>
        </p:txBody>
      </p:sp>
      <p:sp>
        <p:nvSpPr>
          <p:cNvPr id="7" name="Title 1"/>
          <p:cNvSpPr>
            <a:spLocks noGrp="1"/>
          </p:cNvSpPr>
          <p:nvPr>
            <p:ph type="title"/>
          </p:nvPr>
        </p:nvSpPr>
        <p:spPr>
          <a:xfrm>
            <a:off x="381000" y="304800"/>
            <a:ext cx="8534400" cy="457200"/>
          </a:xfrm>
        </p:spPr>
        <p:txBody>
          <a:bodyPr>
            <a:noAutofit/>
          </a:bodyPr>
          <a:lstStyle/>
          <a:p>
            <a:pPr marL="109728" indent="0"/>
            <a:r>
              <a:rPr lang="hy-AM" sz="1400" b="0" dirty="0" smtClean="0">
                <a:solidFill>
                  <a:schemeClr val="tx1"/>
                </a:solidFill>
                <a:effectLst/>
                <a:latin typeface="GHEA Grapalat" pitchFamily="50" charset="0"/>
              </a:rPr>
              <a:t>Հ</a:t>
            </a:r>
            <a:r>
              <a:rPr lang="en-US" sz="1400" b="0" dirty="0" smtClean="0">
                <a:solidFill>
                  <a:schemeClr val="tx1"/>
                </a:solidFill>
                <a:effectLst/>
                <a:latin typeface="GHEA Grapalat" pitchFamily="50" charset="0"/>
              </a:rPr>
              <a:t>Հ ՏԿԵՆ 2022Թ. ԲՅՈՒՋԵՏԱՅԻՆ ԾՐԱԳՐԻ/ՄԻՋՈՑԱՌՈՒՄ </a:t>
            </a:r>
            <a:r>
              <a:rPr lang="hy-AM" sz="1400" b="0" dirty="0" smtClean="0">
                <a:solidFill>
                  <a:schemeClr val="tx1"/>
                </a:solidFill>
                <a:effectLst/>
                <a:latin typeface="GHEA Grapalat" pitchFamily="50" charset="0"/>
              </a:rPr>
              <a:t>1038</a:t>
            </a:r>
            <a:r>
              <a:rPr lang="en-US" sz="1400" b="0" dirty="0" smtClean="0">
                <a:solidFill>
                  <a:schemeClr val="tx1"/>
                </a:solidFill>
                <a:effectLst/>
                <a:latin typeface="GHEA Grapalat" pitchFamily="50" charset="0"/>
              </a:rPr>
              <a:t>/11001</a:t>
            </a:r>
            <a:endParaRPr lang="en-US" sz="1400" b="0" dirty="0">
              <a:solidFill>
                <a:schemeClr val="tx1"/>
              </a:solidFill>
              <a:effectLst/>
              <a:latin typeface="GHEA Grapalat" pitchFamily="50" charset="0"/>
            </a:endParaRPr>
          </a:p>
        </p:txBody>
      </p:sp>
    </p:spTree>
    <p:extLst>
      <p:ext uri="{BB962C8B-B14F-4D97-AF65-F5344CB8AC3E}">
        <p14:creationId xmlns:p14="http://schemas.microsoft.com/office/powerpoint/2010/main" val="24613656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0"/>
            <a:ext cx="8229600" cy="5245293"/>
          </a:xfrm>
        </p:spPr>
        <p:txBody>
          <a:bodyPr>
            <a:normAutofit lnSpcReduction="10000"/>
          </a:bodyPr>
          <a:lstStyle/>
          <a:p>
            <a:pPr marL="109728" indent="0" algn="just">
              <a:buNone/>
            </a:pPr>
            <a:endParaRPr lang="ru-RU" sz="1800" dirty="0" smtClean="0">
              <a:latin typeface="GHEA Grapalat" pitchFamily="50" charset="0"/>
            </a:endParaRPr>
          </a:p>
          <a:p>
            <a:pPr marL="109728" indent="0" algn="just">
              <a:buNone/>
            </a:pPr>
            <a:r>
              <a:rPr lang="en-US" sz="1500" dirty="0" smtClean="0">
                <a:latin typeface="GHEA Grapalat" pitchFamily="50" charset="0"/>
              </a:rPr>
              <a:t>ԱՆՎԱՆՈՒՄԸ</a:t>
            </a:r>
            <a:r>
              <a:rPr lang="ru-RU" sz="1500" dirty="0" smtClean="0">
                <a:latin typeface="GHEA Grapalat" pitchFamily="50" charset="0"/>
              </a:rPr>
              <a:t>` </a:t>
            </a:r>
            <a:r>
              <a:rPr lang="hy-AM" sz="1500" dirty="0" smtClean="0">
                <a:latin typeface="GHEA Grapalat" pitchFamily="50" charset="0"/>
              </a:rPr>
              <a:t>Կոշտ </a:t>
            </a:r>
            <a:r>
              <a:rPr lang="hy-AM" sz="1500" dirty="0">
                <a:latin typeface="GHEA Grapalat" pitchFamily="50" charset="0"/>
              </a:rPr>
              <a:t>թափոնների կառավարում </a:t>
            </a:r>
            <a:endParaRPr lang="ru-RU" sz="1500" dirty="0" smtClean="0">
              <a:latin typeface="GHEA Grapalat" pitchFamily="50" charset="0"/>
            </a:endParaRPr>
          </a:p>
          <a:p>
            <a:pPr marL="109728" indent="0" algn="just">
              <a:buNone/>
            </a:pPr>
            <a:endParaRPr lang="ru-RU" sz="1500" dirty="0" smtClean="0">
              <a:latin typeface="GHEA Grapalat" pitchFamily="50" charset="0"/>
            </a:endParaRPr>
          </a:p>
          <a:p>
            <a:pPr marL="109728" indent="0" algn="just">
              <a:buNone/>
            </a:pPr>
            <a:r>
              <a:rPr lang="en-US" sz="1500" dirty="0" smtClean="0">
                <a:latin typeface="GHEA Grapalat" pitchFamily="50" charset="0"/>
              </a:rPr>
              <a:t>ՆՊԱՏԱԿԸ</a:t>
            </a:r>
            <a:endParaRPr lang="en-US" sz="1500" dirty="0">
              <a:latin typeface="GHEA Grapalat" pitchFamily="50" charset="0"/>
            </a:endParaRPr>
          </a:p>
          <a:p>
            <a:pPr marL="109728" indent="0" algn="just">
              <a:buNone/>
            </a:pPr>
            <a:r>
              <a:rPr lang="ru-RU" sz="1500" dirty="0" err="1">
                <a:latin typeface="GHEA Grapalat" pitchFamily="50" charset="0"/>
              </a:rPr>
              <a:t>Ծրագրի</a:t>
            </a:r>
            <a:r>
              <a:rPr lang="ru-RU" sz="1500" dirty="0">
                <a:latin typeface="GHEA Grapalat" pitchFamily="50" charset="0"/>
              </a:rPr>
              <a:t> </a:t>
            </a:r>
            <a:r>
              <a:rPr lang="ru-RU" sz="1500" dirty="0" err="1">
                <a:latin typeface="GHEA Grapalat" pitchFamily="50" charset="0"/>
              </a:rPr>
              <a:t>նպատակն</a:t>
            </a:r>
            <a:r>
              <a:rPr lang="ru-RU" sz="1500" dirty="0">
                <a:latin typeface="GHEA Grapalat" pitchFamily="50" charset="0"/>
              </a:rPr>
              <a:t> է </a:t>
            </a:r>
            <a:r>
              <a:rPr lang="ru-RU" sz="1500" dirty="0" err="1">
                <a:latin typeface="GHEA Grapalat" pitchFamily="50" charset="0"/>
              </a:rPr>
              <a:t>կենցաղային</a:t>
            </a:r>
            <a:r>
              <a:rPr lang="ru-RU" sz="1500" dirty="0">
                <a:latin typeface="GHEA Grapalat" pitchFamily="50" charset="0"/>
              </a:rPr>
              <a:t> </a:t>
            </a:r>
            <a:endParaRPr lang="ru-RU" sz="1500" dirty="0" smtClean="0">
              <a:latin typeface="GHEA Grapalat" pitchFamily="50" charset="0"/>
            </a:endParaRPr>
          </a:p>
          <a:p>
            <a:pPr marL="109728" indent="0" algn="just">
              <a:buNone/>
            </a:pPr>
            <a:r>
              <a:rPr lang="ru-RU" sz="1500" dirty="0" smtClean="0">
                <a:latin typeface="GHEA Grapalat" pitchFamily="50" charset="0"/>
              </a:rPr>
              <a:t>թափոնների </a:t>
            </a:r>
            <a:r>
              <a:rPr lang="ru-RU" sz="1500" dirty="0" err="1">
                <a:latin typeface="GHEA Grapalat" pitchFamily="50" charset="0"/>
              </a:rPr>
              <a:t>արդյունավետ</a:t>
            </a:r>
            <a:r>
              <a:rPr lang="ru-RU" sz="1500" dirty="0">
                <a:latin typeface="GHEA Grapalat" pitchFamily="50" charset="0"/>
              </a:rPr>
              <a:t> </a:t>
            </a:r>
            <a:r>
              <a:rPr lang="ru-RU" sz="1500" dirty="0" err="1">
                <a:latin typeface="GHEA Grapalat" pitchFamily="50" charset="0"/>
              </a:rPr>
              <a:t>կառավարումը</a:t>
            </a:r>
            <a:r>
              <a:rPr lang="af-ZA" sz="1500" dirty="0">
                <a:latin typeface="GHEA Grapalat" pitchFamily="50" charset="0"/>
              </a:rPr>
              <a:t>, </a:t>
            </a:r>
            <a:endParaRPr lang="ru-RU" sz="1500" dirty="0" smtClean="0">
              <a:latin typeface="GHEA Grapalat" pitchFamily="50" charset="0"/>
            </a:endParaRPr>
          </a:p>
          <a:p>
            <a:pPr marL="109728" indent="0" algn="just">
              <a:buNone/>
            </a:pPr>
            <a:r>
              <a:rPr lang="ru-RU" sz="1500" dirty="0" smtClean="0">
                <a:latin typeface="GHEA Grapalat" pitchFamily="50" charset="0"/>
              </a:rPr>
              <a:t>սոցիալական </a:t>
            </a:r>
            <a:r>
              <a:rPr lang="ru-RU" sz="1500" dirty="0">
                <a:latin typeface="GHEA Grapalat" pitchFamily="50" charset="0"/>
              </a:rPr>
              <a:t>և </a:t>
            </a:r>
            <a:r>
              <a:rPr lang="ru-RU" sz="1500" dirty="0" err="1">
                <a:latin typeface="GHEA Grapalat" pitchFamily="50" charset="0"/>
              </a:rPr>
              <a:t>բնապահպանական</a:t>
            </a:r>
            <a:r>
              <a:rPr lang="ru-RU" sz="1500" dirty="0">
                <a:latin typeface="GHEA Grapalat" pitchFamily="50" charset="0"/>
              </a:rPr>
              <a:t> </a:t>
            </a:r>
            <a:endParaRPr lang="ru-RU" sz="1500" dirty="0" smtClean="0">
              <a:latin typeface="GHEA Grapalat" pitchFamily="50" charset="0"/>
            </a:endParaRPr>
          </a:p>
          <a:p>
            <a:pPr marL="109728" indent="0" algn="just">
              <a:buNone/>
            </a:pPr>
            <a:r>
              <a:rPr lang="ru-RU" sz="1500" dirty="0" err="1" smtClean="0">
                <a:latin typeface="GHEA Grapalat" pitchFamily="50" charset="0"/>
              </a:rPr>
              <a:t>խնդիրների</a:t>
            </a:r>
            <a:r>
              <a:rPr lang="ru-RU" sz="1500" dirty="0" smtClean="0">
                <a:latin typeface="GHEA Grapalat" pitchFamily="50" charset="0"/>
              </a:rPr>
              <a:t> </a:t>
            </a:r>
            <a:r>
              <a:rPr lang="ru-RU" sz="1500" dirty="0" err="1" smtClean="0">
                <a:latin typeface="GHEA Grapalat" pitchFamily="50" charset="0"/>
              </a:rPr>
              <a:t>լուծումը</a:t>
            </a:r>
            <a:r>
              <a:rPr lang="hy-AM" sz="1500" dirty="0">
                <a:latin typeface="GHEA Grapalat" pitchFamily="50" charset="0"/>
              </a:rPr>
              <a:t>, մասնավորապես </a:t>
            </a:r>
            <a:endParaRPr lang="ru-RU" sz="1500" dirty="0" smtClean="0">
              <a:latin typeface="GHEA Grapalat" pitchFamily="50" charset="0"/>
            </a:endParaRPr>
          </a:p>
          <a:p>
            <a:pPr marL="109728" indent="0" algn="just">
              <a:buNone/>
            </a:pPr>
            <a:r>
              <a:rPr lang="hy-AM" sz="1500" dirty="0" smtClean="0">
                <a:latin typeface="GHEA Grapalat" pitchFamily="50" charset="0"/>
              </a:rPr>
              <a:t>բարելավել </a:t>
            </a:r>
            <a:r>
              <a:rPr lang="hy-AM" sz="1500" dirty="0">
                <a:latin typeface="GHEA Grapalat" pitchFamily="50" charset="0"/>
              </a:rPr>
              <a:t>հանրապետությունում </a:t>
            </a:r>
            <a:endParaRPr lang="ru-RU" sz="1500" dirty="0" smtClean="0">
              <a:latin typeface="GHEA Grapalat" pitchFamily="50" charset="0"/>
            </a:endParaRPr>
          </a:p>
          <a:p>
            <a:pPr marL="109728" indent="0" algn="just">
              <a:buNone/>
            </a:pPr>
            <a:r>
              <a:rPr lang="hy-AM" sz="1500" dirty="0" smtClean="0">
                <a:latin typeface="GHEA Grapalat" pitchFamily="50" charset="0"/>
              </a:rPr>
              <a:t>աղբահանության </a:t>
            </a:r>
            <a:r>
              <a:rPr lang="hy-AM" sz="1500" dirty="0">
                <a:latin typeface="GHEA Grapalat" pitchFamily="50" charset="0"/>
              </a:rPr>
              <a:t>և սանիտարական մաքրման համակարգը</a:t>
            </a:r>
            <a:r>
              <a:rPr lang="hy-AM" sz="1500" dirty="0" smtClean="0">
                <a:latin typeface="GHEA Grapalat" pitchFamily="50" charset="0"/>
              </a:rPr>
              <a:t>, ինչպես </a:t>
            </a:r>
            <a:r>
              <a:rPr lang="hy-AM" sz="1500" dirty="0">
                <a:latin typeface="GHEA Grapalat" pitchFamily="50" charset="0"/>
              </a:rPr>
              <a:t>նաև նպաստել հանրապետությունում կոշտ կենցաղային թափոնների արդյունավետ կառավարմանը:</a:t>
            </a:r>
            <a:endParaRPr lang="en-US" sz="1500" dirty="0">
              <a:latin typeface="GHEA Grapalat" pitchFamily="50" charset="0"/>
            </a:endParaRPr>
          </a:p>
          <a:p>
            <a:pPr algn="just"/>
            <a:r>
              <a:rPr lang="hy-AM" sz="1500" dirty="0">
                <a:latin typeface="GHEA Grapalat" pitchFamily="50" charset="0"/>
              </a:rPr>
              <a:t>Կենցաղային թափոնների արդյունավետ կառավարում սոցիալական և բնապահպանական խնդիրների </a:t>
            </a:r>
            <a:r>
              <a:rPr lang="hy-AM" sz="1500" dirty="0" smtClean="0">
                <a:latin typeface="GHEA Grapalat" pitchFamily="50" charset="0"/>
              </a:rPr>
              <a:t>լուծում</a:t>
            </a:r>
            <a:r>
              <a:rPr lang="ru-RU" sz="1500" dirty="0" smtClean="0">
                <a:latin typeface="GHEA Grapalat" pitchFamily="50" charset="0"/>
              </a:rPr>
              <a:t>:</a:t>
            </a:r>
            <a:endParaRPr lang="hy-AM" sz="1500" dirty="0" smtClean="0">
              <a:latin typeface="GHEA Grapalat" pitchFamily="50" charset="0"/>
            </a:endParaRPr>
          </a:p>
          <a:p>
            <a:pPr algn="just"/>
            <a:endParaRPr lang="hy-AM" sz="1500" dirty="0" smtClean="0">
              <a:latin typeface="GHEA Grapalat" pitchFamily="50" charset="0"/>
            </a:endParaRPr>
          </a:p>
          <a:p>
            <a:pPr algn="just"/>
            <a:r>
              <a:rPr lang="hy-AM" sz="1500" dirty="0" smtClean="0">
                <a:latin typeface="GHEA Grapalat" pitchFamily="50" charset="0"/>
              </a:rPr>
              <a:t>ԻՐԱԿԱՆԱՑՆՈՂ</a:t>
            </a:r>
            <a:endParaRPr lang="ru-RU" sz="1500" dirty="0">
              <a:latin typeface="GHEA Grapalat" pitchFamily="50" charset="0"/>
            </a:endParaRPr>
          </a:p>
          <a:p>
            <a:pPr marL="109728" indent="0" algn="just">
              <a:buNone/>
            </a:pPr>
            <a:r>
              <a:rPr lang="hy-AM" sz="1500" dirty="0" smtClean="0">
                <a:latin typeface="GHEA Grapalat" pitchFamily="50" charset="0"/>
              </a:rPr>
              <a:t>ՀՀ տարածքային կառավարման և ենթակառուցվածքների նախարարություն և Երևանի քաղաքապետարան</a:t>
            </a:r>
          </a:p>
          <a:p>
            <a:pPr marL="109728" indent="0" algn="just">
              <a:buNone/>
            </a:pPr>
            <a:endParaRPr lang="ru-RU" sz="1500" dirty="0">
              <a:latin typeface="GHEA Grapalat" pitchFamily="50" charset="0"/>
            </a:endParaRPr>
          </a:p>
          <a:p>
            <a:pPr marL="109728" indent="0" algn="just">
              <a:buNone/>
            </a:pPr>
            <a:r>
              <a:rPr lang="en-US" sz="1500" dirty="0" smtClean="0">
                <a:latin typeface="GHEA Grapalat" pitchFamily="50" charset="0"/>
              </a:rPr>
              <a:t>ՆԿԱՐԱԳՐՈՒԹՅՈՒՆԸ </a:t>
            </a:r>
            <a:r>
              <a:rPr lang="en-US" sz="1500" dirty="0">
                <a:latin typeface="GHEA Grapalat" pitchFamily="50" charset="0"/>
              </a:rPr>
              <a:t>ԵՎ ԱԿՆԿԱԼՎՈՂ ԱՐԴՅՈՒՆՔԸ</a:t>
            </a:r>
          </a:p>
          <a:p>
            <a:pPr marL="109728" indent="0" algn="just">
              <a:buNone/>
            </a:pPr>
            <a:r>
              <a:rPr lang="hy-AM" sz="1500" dirty="0">
                <a:latin typeface="GHEA Grapalat" pitchFamily="50" charset="0"/>
              </a:rPr>
              <a:t>Կենցաղային թափոնների արդյունավետ կառավարում</a:t>
            </a:r>
          </a:p>
        </p:txBody>
      </p:sp>
      <p:sp>
        <p:nvSpPr>
          <p:cNvPr id="3" name="Номер слайда 2"/>
          <p:cNvSpPr>
            <a:spLocks noGrp="1"/>
          </p:cNvSpPr>
          <p:nvPr>
            <p:ph type="sldNum" sz="quarter" idx="12"/>
          </p:nvPr>
        </p:nvSpPr>
        <p:spPr/>
        <p:txBody>
          <a:bodyPr/>
          <a:lstStyle/>
          <a:p>
            <a:fld id="{B6F15528-21DE-4FAA-801E-634DDDAF4B2B}" type="slidenum">
              <a:rPr lang="en-US" smtClean="0"/>
              <a:pPr/>
              <a:t>27</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en-US" sz="1600" b="0" dirty="0">
                <a:solidFill>
                  <a:schemeClr val="tx1"/>
                </a:solidFill>
                <a:effectLst/>
                <a:latin typeface="GHEA Grapalat" pitchFamily="50" charset="0"/>
              </a:rPr>
              <a:t>ՀՀ ՏԿԵՆ 2022Թ. ԲՅՈՒՋԵՏԱՅԻՆ ԾՐԱԳԻՐ </a:t>
            </a:r>
            <a:r>
              <a:rPr lang="hy-AM" sz="1600" b="0" dirty="0" smtClean="0">
                <a:solidFill>
                  <a:schemeClr val="tx1"/>
                </a:solidFill>
                <a:effectLst/>
                <a:latin typeface="GHEA Grapalat" pitchFamily="50" charset="0"/>
              </a:rPr>
              <a:t>10</a:t>
            </a:r>
            <a:r>
              <a:rPr lang="ru-RU" sz="1600" b="0" dirty="0" smtClean="0">
                <a:solidFill>
                  <a:schemeClr val="tx1"/>
                </a:solidFill>
                <a:effectLst/>
                <a:latin typeface="GHEA Grapalat" pitchFamily="50" charset="0"/>
              </a:rPr>
              <a:t>40</a:t>
            </a:r>
            <a:endParaRPr lang="en-US" sz="16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762000"/>
            <a:ext cx="2571750" cy="2290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0483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0676" y="247650"/>
            <a:ext cx="7886700" cy="1200150"/>
          </a:xfrm>
        </p:spPr>
        <p:txBody>
          <a:bodyPr>
            <a:noAutofit/>
          </a:bodyPr>
          <a:lstStyle/>
          <a:p>
            <a:pPr algn="ctr"/>
            <a:r>
              <a:rPr lang="hy-AM" sz="1200" b="1" dirty="0" smtClean="0">
                <a:solidFill>
                  <a:schemeClr val="accent6">
                    <a:lumMod val="75000"/>
                  </a:schemeClr>
                </a:solidFill>
                <a:latin typeface="GHEA Grapalat" pitchFamily="50" charset="0"/>
                <a:cs typeface="Arial" panose="020B0604020202020204" pitchFamily="34" charset="0"/>
              </a:rPr>
              <a:t>ԵՐԵՎԱՆԻ ՔԱՂԱՔԱՊԵՏԱՐԱՆԻ</a:t>
            </a:r>
            <a:r>
              <a:rPr lang="en-US" sz="1200" b="1" dirty="0" smtClean="0">
                <a:solidFill>
                  <a:schemeClr val="accent6">
                    <a:lumMod val="75000"/>
                  </a:schemeClr>
                </a:solidFill>
                <a:latin typeface="GHEA Grapalat" pitchFamily="50" charset="0"/>
                <a:cs typeface="Arial" panose="020B0604020202020204" pitchFamily="34" charset="0"/>
              </a:rPr>
              <a:t> </a:t>
            </a:r>
            <a:r>
              <a:rPr lang="en-US" sz="1200" b="1" dirty="0">
                <a:solidFill>
                  <a:schemeClr val="accent6">
                    <a:lumMod val="75000"/>
                  </a:schemeClr>
                </a:solidFill>
                <a:latin typeface="GHEA Grapalat" pitchFamily="50" charset="0"/>
                <a:cs typeface="Arial" panose="020B0604020202020204" pitchFamily="34" charset="0"/>
              </a:rPr>
              <a:t>ԲՅՈՒՋԵՏԱՅԻՆ ԾՐԱԳԻՐ </a:t>
            </a:r>
            <a:r>
              <a:rPr lang="en-US" sz="1200" b="1" dirty="0" smtClean="0">
                <a:solidFill>
                  <a:schemeClr val="accent6">
                    <a:lumMod val="75000"/>
                  </a:schemeClr>
                </a:solidFill>
                <a:latin typeface="GHEA Grapalat" pitchFamily="50" charset="0"/>
                <a:cs typeface="Arial" panose="020B0604020202020204" pitchFamily="34" charset="0"/>
              </a:rPr>
              <a:t>1040</a:t>
            </a:r>
            <a:r>
              <a:rPr lang="en-US" sz="1200" b="1" dirty="0">
                <a:solidFill>
                  <a:schemeClr val="accent6">
                    <a:lumMod val="75000"/>
                  </a:schemeClr>
                </a:solidFill>
                <a:latin typeface="GHEA Grapalat" pitchFamily="50" charset="0"/>
                <a:cs typeface="Arial" panose="020B0604020202020204" pitchFamily="34" charset="0"/>
              </a:rPr>
              <a:t/>
            </a:r>
            <a:br>
              <a:rPr lang="en-US" sz="1200" b="1" dirty="0">
                <a:solidFill>
                  <a:schemeClr val="accent6">
                    <a:lumMod val="75000"/>
                  </a:schemeClr>
                </a:solidFill>
                <a:latin typeface="GHEA Grapalat" pitchFamily="50" charset="0"/>
                <a:cs typeface="Arial" panose="020B0604020202020204" pitchFamily="34" charset="0"/>
              </a:rPr>
            </a:br>
            <a:r>
              <a:rPr lang="hy-AM" sz="1200" b="1" dirty="0" smtClean="0">
                <a:latin typeface="GHEA Grapalat" pitchFamily="50" charset="0"/>
                <a:cs typeface="Arial" pitchFamily="34" charset="0"/>
              </a:rPr>
              <a:t>Վերակառուցման և զարգացման եվրոպական, Եվրոպական ներդրումային բանկերի վարկերի, Արևելյան եվրոպայի էներգախնայողության և բնապահպանական գործընկերության ֆոնդի,</a:t>
            </a:r>
            <a:r>
              <a:rPr lang="en-US" sz="1200" b="1" dirty="0" smtClean="0">
                <a:latin typeface="GHEA Grapalat" pitchFamily="50" charset="0"/>
                <a:cs typeface="Arial" pitchFamily="34" charset="0"/>
              </a:rPr>
              <a:t> </a:t>
            </a:r>
            <a:r>
              <a:rPr lang="hy-AM" sz="1200" b="1" dirty="0" smtClean="0">
                <a:latin typeface="GHEA Grapalat" pitchFamily="50" charset="0"/>
                <a:cs typeface="Arial" pitchFamily="34" charset="0"/>
              </a:rPr>
              <a:t>Եվրոպական միության հարևանության ներդրումային գործիքի դրամաշնորհների աջակցությամբ իրականացվող «Երևանի կոշտ թափոնների» ծրագ</a:t>
            </a:r>
            <a:r>
              <a:rPr lang="en-US" sz="1200" b="1" dirty="0" smtClean="0">
                <a:latin typeface="GHEA Grapalat" pitchFamily="50" charset="0"/>
                <a:cs typeface="Arial" pitchFamily="34" charset="0"/>
              </a:rPr>
              <a:t>իր</a:t>
            </a:r>
            <a:endParaRPr lang="en-US" sz="2000" b="1"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82693" y="1524000"/>
            <a:ext cx="8132657" cy="5154043"/>
          </a:xfrm>
        </p:spPr>
        <p:txBody>
          <a:bodyPr>
            <a:normAutofit fontScale="32500" lnSpcReduction="20000"/>
          </a:bodyPr>
          <a:lstStyle/>
          <a:p>
            <a:pPr marL="72000" indent="0" algn="just">
              <a:lnSpc>
                <a:spcPct val="120000"/>
              </a:lnSpc>
              <a:buNone/>
            </a:pPr>
            <a:r>
              <a:rPr lang="en-US" sz="6400" b="1" dirty="0" smtClean="0">
                <a:solidFill>
                  <a:schemeClr val="accent6">
                    <a:lumMod val="75000"/>
                  </a:schemeClr>
                </a:solidFill>
                <a:latin typeface="Arial" panose="020B0604020202020204" pitchFamily="34" charset="0"/>
                <a:ea typeface="+mj-ea"/>
                <a:cs typeface="Arial" panose="020B0604020202020204" pitchFamily="34" charset="0"/>
              </a:rPr>
              <a:t>ՆՊԱՏԱԿԸ</a:t>
            </a:r>
            <a:endParaRPr lang="en-US" sz="6600" b="1" dirty="0">
              <a:solidFill>
                <a:schemeClr val="accent6">
                  <a:lumMod val="75000"/>
                </a:schemeClr>
              </a:solidFill>
              <a:latin typeface="Arial" panose="020B0604020202020204" pitchFamily="34" charset="0"/>
              <a:cs typeface="Arial" panose="020B0604020202020204" pitchFamily="34" charset="0"/>
            </a:endParaRPr>
          </a:p>
          <a:p>
            <a:pPr>
              <a:buFont typeface="Wingdings" pitchFamily="2" charset="2"/>
              <a:buChar char="Ø"/>
            </a:pPr>
            <a:r>
              <a:rPr lang="en-US" sz="4300" dirty="0" err="1" smtClean="0">
                <a:latin typeface="Arial" pitchFamily="34" charset="0"/>
                <a:cs typeface="Arial" pitchFamily="34" charset="0"/>
              </a:rPr>
              <a:t>Կոշտ</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թափոնների</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կառավարման</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համակարգի</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բարելավում</a:t>
            </a:r>
            <a:r>
              <a:rPr lang="en-US" sz="4300" dirty="0" smtClean="0">
                <a:latin typeface="Arial" pitchFamily="34" charset="0"/>
                <a:cs typeface="Arial" pitchFamily="34" charset="0"/>
              </a:rPr>
              <a:t> և </a:t>
            </a:r>
            <a:r>
              <a:rPr lang="en-US" sz="4300" dirty="0" err="1" smtClean="0">
                <a:latin typeface="Arial" pitchFamily="34" charset="0"/>
                <a:cs typeface="Arial" pitchFamily="34" charset="0"/>
              </a:rPr>
              <a:t>նոր</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աղբավայրի</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կառուցում</a:t>
            </a:r>
            <a:r>
              <a:rPr lang="en-US" sz="5600" i="1" dirty="0" smtClean="0">
                <a:latin typeface="Arial" pitchFamily="34" charset="0"/>
                <a:cs typeface="Arial" pitchFamily="34" charset="0"/>
              </a:rPr>
              <a:t> </a:t>
            </a:r>
            <a:endParaRPr lang="en-US" sz="5600" dirty="0" smtClean="0">
              <a:latin typeface="Arial" pitchFamily="34" charset="0"/>
              <a:cs typeface="Arial" pitchFamily="34" charset="0"/>
            </a:endParaRPr>
          </a:p>
          <a:p>
            <a:pPr marL="72000" indent="0" algn="just">
              <a:lnSpc>
                <a:spcPct val="120000"/>
              </a:lnSpc>
              <a:buNone/>
            </a:pPr>
            <a:r>
              <a:rPr lang="en-US" sz="6400" b="1" dirty="0" smtClean="0">
                <a:solidFill>
                  <a:schemeClr val="accent6">
                    <a:lumMod val="75000"/>
                  </a:schemeClr>
                </a:solidFill>
                <a:latin typeface="Arial" panose="020B0604020202020204" pitchFamily="34" charset="0"/>
                <a:ea typeface="+mj-ea"/>
                <a:cs typeface="Arial" panose="020B0604020202020204" pitchFamily="34" charset="0"/>
              </a:rPr>
              <a:t>ՆԿԱՐԱԳՐՈՒԹՅՈՒՆԸ</a:t>
            </a:r>
          </a:p>
          <a:p>
            <a:pPr fontAlgn="base">
              <a:buFont typeface="Wingdings" pitchFamily="2" charset="2"/>
              <a:buChar char="Ø"/>
            </a:pPr>
            <a:r>
              <a:rPr lang="hy-AM" sz="4300" dirty="0" smtClean="0">
                <a:latin typeface="Arial" pitchFamily="34" charset="0"/>
                <a:cs typeface="Arial" pitchFamily="34" charset="0"/>
              </a:rPr>
              <a:t>1950-ական թվականներից սկսած Երևան քաղաքի Էրեբունի վարչական շրջանում ավելի քան 30հա մակերեսով տարածք օգտագործվում է որպես աղբավայր /Նուբարաշենի աղբավայր/: Տարածքը ի սկզբանե չի նախագծվել և կառուցվել որևէ ընդունված ստանդարտով որպես աղբավայր, այն չի համապատասխանում իր չափանիշներով միջազգային /կամ որևէ/ տեխնիկական, բնապահպանական և սանիտարահիգիենիկ չափանիշներին և հանդիսանում է բացառապես որպես աղբի կուտակման վայր:Աղբավայրում առկա չէ հիմքի մեկուսացում և չի կատարվում առաջացող մեթան գազի հավաքում: Աղբավայրը չունի ժամանակակից պահանջները բավարարող հոսքաջրերի հավաքման որևէ տեխնիկական համակարգ, որի պատճառով հոսքաջրերը հոսում են առկա աղբավայրից դուրս՝ առանց որևէ պաշտպանիչ արգելքների:</a:t>
            </a:r>
            <a:endParaRPr lang="en-US" sz="4300" dirty="0" smtClean="0">
              <a:latin typeface="Arial" pitchFamily="34" charset="0"/>
              <a:cs typeface="Arial" pitchFamily="34" charset="0"/>
            </a:endParaRPr>
          </a:p>
          <a:p>
            <a:pPr fontAlgn="base">
              <a:buFont typeface="Wingdings" pitchFamily="2" charset="2"/>
              <a:buChar char="Ø"/>
            </a:pPr>
            <a:r>
              <a:rPr lang="en-US" sz="4300" dirty="0" smtClean="0">
                <a:latin typeface="Arial" pitchFamily="34" charset="0"/>
                <a:cs typeface="Arial" pitchFamily="34" charset="0"/>
              </a:rPr>
              <a:t>Ն</a:t>
            </a:r>
            <a:r>
              <a:rPr lang="hy-AM" sz="4300" dirty="0" smtClean="0">
                <a:latin typeface="Arial" pitchFamily="34" charset="0"/>
                <a:cs typeface="Arial" pitchFamily="34" charset="0"/>
              </a:rPr>
              <a:t>ախատեսվում է Նուբարաշենի առկա աղբավայրի հարակից տարածքում նախագծել, կառուցել և շահագործել եվրոպական չափանիշներին համապատասխան նոր աղբավայր, ինչպես նաև նույն չափորոշիչներին համապատասխան մեկուսացնել առկա աղբավայրի տարածքները:</a:t>
            </a:r>
            <a:endParaRPr lang="en-US" sz="4300" dirty="0" smtClean="0">
              <a:latin typeface="Arial" pitchFamily="34" charset="0"/>
              <a:cs typeface="Arial" pitchFamily="34" charset="0"/>
            </a:endParaRPr>
          </a:p>
          <a:p>
            <a:pPr fontAlgn="base">
              <a:buFont typeface="Wingdings" pitchFamily="2" charset="2"/>
              <a:buChar char="Ø"/>
            </a:pPr>
            <a:r>
              <a:rPr lang="hy-AM" sz="4300" dirty="0" smtClean="0">
                <a:latin typeface="Arial" pitchFamily="34" charset="0"/>
                <a:cs typeface="Arial" pitchFamily="34" charset="0"/>
              </a:rPr>
              <a:t>Ծրագիրը նախատեսվում է իրականացնել նախագծում, կառուցում և շահագործում մրցույթի հիման վրա, իսկ ծրագրի պատրաստման համար հիմք են հանդիսացել ՎԶԵԲ-ի կողմից դրամաշնորհային միջոցներով ներգրավված միջազգային խորհրդատուի կողմից իրականացված իրագործելիության արդյունքերը: Ծրագրում օգտագործված մոտավոր ցուցանիշների հստակեցումը հնարավոր կլինի նախագծանախահաշվային փաստաթղթերի պատրաստման փուլում:</a:t>
            </a:r>
          </a:p>
        </p:txBody>
      </p:sp>
      <p:sp>
        <p:nvSpPr>
          <p:cNvPr id="4" name="Slide Number Placeholder 3">
            <a:extLst>
              <a:ext uri="{FF2B5EF4-FFF2-40B4-BE49-F238E27FC236}">
                <a16:creationId xmlns="" xmlns:a16="http://schemas.microsoft.com/office/drawing/2014/main" id="{5726203D-A9FF-40A9-AD05-B601D77F4398}"/>
              </a:ext>
            </a:extLst>
          </p:cNvPr>
          <p:cNvSpPr>
            <a:spLocks noGrp="1"/>
          </p:cNvSpPr>
          <p:nvPr>
            <p:ph type="sldNum" sz="quarter" idx="12"/>
          </p:nvPr>
        </p:nvSpPr>
        <p:spPr/>
        <p:txBody>
          <a:bodyPr/>
          <a:lstStyle/>
          <a:p>
            <a:fld id="{030B7EF0-EE9E-4962-B5F4-8354B15D9BA2}" type="slidenum">
              <a:rPr lang="en-US" smtClean="0"/>
              <a:pPr/>
              <a:t>28</a:t>
            </a:fld>
            <a:endParaRPr lang="en-US" dirty="0"/>
          </a:p>
        </p:txBody>
      </p:sp>
      <p:pic>
        <p:nvPicPr>
          <p:cNvPr id="7" name="Picture 2" descr="Home - Երևանի Ժամանակակից արվեստի թանգարան"/>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93694" y="252608"/>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1587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18963" y="329609"/>
            <a:ext cx="8729663" cy="6082620"/>
          </a:xfrm>
        </p:spPr>
        <p:txBody>
          <a:bodyPr>
            <a:noAutofit/>
          </a:bodyPr>
          <a:lstStyle/>
          <a:p>
            <a:pPr marL="72000" algn="just">
              <a:lnSpc>
                <a:spcPct val="120000"/>
              </a:lnSpc>
              <a:spcBef>
                <a:spcPts val="0"/>
              </a:spcBef>
            </a:pPr>
            <a:r>
              <a:rPr lang="en-US" sz="1400" b="1" dirty="0" smtClean="0">
                <a:solidFill>
                  <a:schemeClr val="accent6">
                    <a:lumMod val="75000"/>
                  </a:schemeClr>
                </a:solidFill>
                <a:latin typeface="GHEA Grapalat" pitchFamily="50" charset="0"/>
                <a:cs typeface="Arial" panose="020B0604020202020204" pitchFamily="34" charset="0"/>
              </a:rPr>
              <a:t>ԿԱՌԱՎԱՐՈՒԹՅԱՆ ԵՎ </a:t>
            </a:r>
            <a:r>
              <a:rPr lang="hy-AM" sz="1400" b="1" dirty="0" smtClean="0">
                <a:solidFill>
                  <a:schemeClr val="accent6">
                    <a:lumMod val="75000"/>
                  </a:schemeClr>
                </a:solidFill>
                <a:latin typeface="GHEA Grapalat" pitchFamily="50" charset="0"/>
                <a:cs typeface="Arial" panose="020B0604020202020204" pitchFamily="34" charset="0"/>
              </a:rPr>
              <a:t>ՌԱԶՄԱՎԱՐԱԿԱՆ ԾՐԱԳՐԵՐԻ</a:t>
            </a:r>
            <a:r>
              <a:rPr lang="en-US" sz="1400" b="1" dirty="0" smtClean="0">
                <a:solidFill>
                  <a:schemeClr val="accent6">
                    <a:lumMod val="75000"/>
                  </a:schemeClr>
                </a:solidFill>
                <a:latin typeface="GHEA Grapalat" pitchFamily="50" charset="0"/>
                <a:cs typeface="Arial" panose="020B0604020202020204" pitchFamily="34" charset="0"/>
              </a:rPr>
              <a:t> ՀԵՏ ԿԱՊԸ </a:t>
            </a:r>
          </a:p>
          <a:p>
            <a:pPr marL="72000" algn="just">
              <a:lnSpc>
                <a:spcPct val="120000"/>
              </a:lnSpc>
              <a:spcBef>
                <a:spcPts val="600"/>
              </a:spcBef>
              <a:buFont typeface="Wingdings" panose="05000000000000000000" pitchFamily="2" charset="2"/>
              <a:buChar char="Ø"/>
            </a:pP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Հայաստանի</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Հանրապետության</a:t>
            </a:r>
            <a:r>
              <a:rPr lang="en-US" sz="1400" dirty="0">
                <a:latin typeface="GHEA Grapalat" pitchFamily="50" charset="0"/>
                <a:cs typeface="Arial" panose="020B0604020202020204" pitchFamily="34" charset="0"/>
              </a:rPr>
              <a:t> և </a:t>
            </a:r>
            <a:r>
              <a:rPr lang="en-US" sz="1400" dirty="0" err="1">
                <a:latin typeface="GHEA Grapalat" pitchFamily="50" charset="0"/>
                <a:cs typeface="Arial" panose="020B0604020202020204" pitchFamily="34" charset="0"/>
              </a:rPr>
              <a:t>Վերակառուցման</a:t>
            </a:r>
            <a:r>
              <a:rPr lang="en-US" sz="1400" dirty="0">
                <a:latin typeface="GHEA Grapalat" pitchFamily="50" charset="0"/>
                <a:cs typeface="Arial" panose="020B0604020202020204" pitchFamily="34" charset="0"/>
              </a:rPr>
              <a:t> և </a:t>
            </a:r>
            <a:r>
              <a:rPr lang="en-US" sz="1400" dirty="0" err="1">
                <a:latin typeface="GHEA Grapalat" pitchFamily="50" charset="0"/>
                <a:cs typeface="Arial" panose="020B0604020202020204" pitchFamily="34" charset="0"/>
              </a:rPr>
              <a:t>Զարգացման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բանկի</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միջև</a:t>
            </a:r>
            <a:r>
              <a:rPr lang="en-US" sz="1400" dirty="0">
                <a:latin typeface="GHEA Grapalat" pitchFamily="50" charset="0"/>
                <a:cs typeface="Arial" panose="020B0604020202020204" pitchFamily="34" charset="0"/>
              </a:rPr>
              <a:t> 2015թ. </a:t>
            </a:r>
            <a:r>
              <a:rPr lang="hy-AM" sz="1400" dirty="0" smtClean="0">
                <a:latin typeface="GHEA Grapalat" pitchFamily="50" charset="0"/>
                <a:cs typeface="Arial" panose="020B0604020202020204" pitchFamily="34" charset="0"/>
              </a:rPr>
              <a:t>դ</a:t>
            </a:r>
            <a:r>
              <a:rPr lang="en-US" sz="1400" dirty="0" err="1" smtClean="0">
                <a:latin typeface="GHEA Grapalat" pitchFamily="50" charset="0"/>
                <a:cs typeface="Arial" panose="020B0604020202020204" pitchFamily="34" charset="0"/>
              </a:rPr>
              <a:t>եկտեմբերի</a:t>
            </a:r>
            <a:r>
              <a:rPr lang="en-US" sz="1400" dirty="0" smtClean="0">
                <a:latin typeface="GHEA Grapalat" pitchFamily="50" charset="0"/>
                <a:cs typeface="Arial" panose="020B0604020202020204" pitchFamily="34" charset="0"/>
              </a:rPr>
              <a:t> </a:t>
            </a:r>
            <a:r>
              <a:rPr lang="en-US" sz="1400" dirty="0">
                <a:latin typeface="GHEA Grapalat" pitchFamily="50" charset="0"/>
                <a:cs typeface="Arial" panose="020B0604020202020204" pitchFamily="34" charset="0"/>
              </a:rPr>
              <a:t>11-ին </a:t>
            </a:r>
            <a:r>
              <a:rPr lang="en-US" sz="1400" dirty="0" err="1">
                <a:latin typeface="GHEA Grapalat" pitchFamily="50" charset="0"/>
                <a:cs typeface="Arial" panose="020B0604020202020204" pitchFamily="34" charset="0"/>
              </a:rPr>
              <a:t>կնքված</a:t>
            </a: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թիվ 46172 վարկային </a:t>
            </a:r>
            <a:r>
              <a:rPr lang="hy-AM" sz="1400" dirty="0" smtClean="0">
                <a:latin typeface="GHEA Grapalat" pitchFamily="50" charset="0"/>
                <a:cs typeface="Arial" panose="020B0604020202020204" pitchFamily="34" charset="0"/>
              </a:rPr>
              <a:t>համաձայնագիր</a:t>
            </a:r>
            <a:r>
              <a:rPr lang="en-US" sz="1400" dirty="0" smtClean="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Հայաստանի Հանրապետության և Եվրոպական ներդրումային բանկի միջև </a:t>
            </a:r>
            <a:r>
              <a:rPr lang="en-US" sz="1400" dirty="0" smtClean="0">
                <a:latin typeface="GHEA Grapalat" pitchFamily="50" charset="0"/>
                <a:cs typeface="Arial" panose="020B0604020202020204" pitchFamily="34" charset="0"/>
              </a:rPr>
              <a:t>201</a:t>
            </a:r>
            <a:r>
              <a:rPr lang="hy-AM" sz="1400" dirty="0" smtClean="0">
                <a:latin typeface="GHEA Grapalat" pitchFamily="50" charset="0"/>
                <a:cs typeface="Arial" panose="020B0604020202020204" pitchFamily="34" charset="0"/>
              </a:rPr>
              <a:t>7</a:t>
            </a:r>
            <a:r>
              <a:rPr lang="en-US" sz="1400" dirty="0" smtClean="0">
                <a:latin typeface="GHEA Grapalat" pitchFamily="50" charset="0"/>
                <a:cs typeface="Arial" panose="020B0604020202020204" pitchFamily="34" charset="0"/>
              </a:rPr>
              <a:t>թ</a:t>
            </a: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դ</a:t>
            </a:r>
            <a:r>
              <a:rPr lang="en-US" sz="1400" dirty="0" err="1">
                <a:latin typeface="GHEA Grapalat" pitchFamily="50" charset="0"/>
                <a:cs typeface="Arial" panose="020B0604020202020204" pitchFamily="34" charset="0"/>
              </a:rPr>
              <a:t>եկտեմբերի</a:t>
            </a:r>
            <a:r>
              <a:rPr lang="en-US" sz="1400" dirty="0">
                <a:latin typeface="GHEA Grapalat" pitchFamily="50" charset="0"/>
                <a:cs typeface="Arial" panose="020B0604020202020204" pitchFamily="34" charset="0"/>
              </a:rPr>
              <a:t> </a:t>
            </a:r>
            <a:r>
              <a:rPr lang="en-US" sz="1400" dirty="0" smtClean="0">
                <a:latin typeface="GHEA Grapalat" pitchFamily="50" charset="0"/>
                <a:cs typeface="Arial" panose="020B0604020202020204" pitchFamily="34" charset="0"/>
              </a:rPr>
              <a:t>1-ին </a:t>
            </a:r>
            <a:r>
              <a:rPr lang="en-US" sz="1400" dirty="0" err="1">
                <a:latin typeface="GHEA Grapalat" pitchFamily="50" charset="0"/>
                <a:cs typeface="Arial" panose="020B0604020202020204" pitchFamily="34" charset="0"/>
              </a:rPr>
              <a:t>կնքված</a:t>
            </a:r>
            <a:r>
              <a:rPr lang="en-US"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կնքված </a:t>
            </a:r>
            <a:r>
              <a:rPr lang="hy-AM" sz="1400" dirty="0">
                <a:latin typeface="GHEA Grapalat" pitchFamily="50" charset="0"/>
                <a:cs typeface="Arial" panose="020B0604020202020204" pitchFamily="34" charset="0"/>
              </a:rPr>
              <a:t>դրամաշնորհային համաձայնագիր (Արևելյան Եվրոպայի էներգախնայողության և շրջակա միջավայրի գործընկերության տարածաշրջանային հիմնադրամի (E5P հիմնադրամ) միջոցներ</a:t>
            </a:r>
            <a:r>
              <a:rPr lang="hy-AM"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 </a:t>
            </a:r>
            <a:r>
              <a:rPr lang="en-US" sz="1400" dirty="0" err="1" smtClean="0">
                <a:latin typeface="GHEA Grapalat" pitchFamily="50" charset="0"/>
                <a:cs typeface="Arial" panose="020B0604020202020204" pitchFamily="34" charset="0"/>
              </a:rPr>
              <a:t>ինչպես</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նաև</a:t>
            </a: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Հայաստանի Հանրապետության և Եվրոպական ներդրումային բանկի միջև </a:t>
            </a:r>
            <a:r>
              <a:rPr lang="en-US" sz="1400" dirty="0">
                <a:latin typeface="GHEA Grapalat" pitchFamily="50" charset="0"/>
                <a:cs typeface="Arial" panose="020B0604020202020204" pitchFamily="34" charset="0"/>
              </a:rPr>
              <a:t>2015թ.-ի </a:t>
            </a:r>
            <a:r>
              <a:rPr lang="en-US" sz="1400" dirty="0" err="1">
                <a:latin typeface="GHEA Grapalat" pitchFamily="50" charset="0"/>
                <a:cs typeface="Arial" panose="020B0604020202020204" pitchFamily="34" charset="0"/>
              </a:rPr>
              <a:t>հոկտեմբերի</a:t>
            </a:r>
            <a:r>
              <a:rPr lang="en-US" sz="1400" dirty="0">
                <a:latin typeface="GHEA Grapalat" pitchFamily="50" charset="0"/>
                <a:cs typeface="Arial" panose="020B0604020202020204" pitchFamily="34" charset="0"/>
              </a:rPr>
              <a:t> 16-ին </a:t>
            </a:r>
            <a:r>
              <a:rPr lang="en-US" sz="1400" dirty="0" err="1">
                <a:latin typeface="GHEA Grapalat" pitchFamily="50" charset="0"/>
                <a:cs typeface="Arial" panose="020B0604020202020204" pitchFamily="34" charset="0"/>
              </a:rPr>
              <a:t>կնքված</a:t>
            </a: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թիվ 84.429 վարկային </a:t>
            </a:r>
            <a:r>
              <a:rPr lang="hy-AM" sz="1400" dirty="0" smtClean="0">
                <a:latin typeface="GHEA Grapalat" pitchFamily="50" charset="0"/>
                <a:cs typeface="Arial" panose="020B0604020202020204" pitchFamily="34" charset="0"/>
              </a:rPr>
              <a:t>պայմանագիր</a:t>
            </a:r>
            <a:r>
              <a:rPr lang="en-US" sz="1400" dirty="0" smtClean="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marL="72000" algn="just">
              <a:lnSpc>
                <a:spcPct val="120000"/>
              </a:lnSpc>
              <a:spcBef>
                <a:spcPts val="600"/>
              </a:spcBef>
            </a:pPr>
            <a:r>
              <a:rPr lang="hy-AM" sz="1400" b="1" dirty="0" smtClean="0">
                <a:solidFill>
                  <a:schemeClr val="accent6">
                    <a:lumMod val="75000"/>
                  </a:schemeClr>
                </a:solidFill>
                <a:latin typeface="GHEA Grapalat" pitchFamily="50" charset="0"/>
                <a:cs typeface="Arial" panose="020B0604020202020204" pitchFamily="34" charset="0"/>
              </a:rPr>
              <a:t>ԱԿՆԿԱԼՎՈՂ </a:t>
            </a:r>
            <a:r>
              <a:rPr lang="en-US" sz="1400" b="1" dirty="0" smtClean="0">
                <a:solidFill>
                  <a:schemeClr val="accent6">
                    <a:lumMod val="75000"/>
                  </a:schemeClr>
                </a:solidFill>
                <a:latin typeface="GHEA Grapalat" pitchFamily="50" charset="0"/>
                <a:cs typeface="Arial" panose="020B0604020202020204" pitchFamily="34" charset="0"/>
              </a:rPr>
              <a:t>ԱՐԴՅՈՒՆՔԸ</a:t>
            </a:r>
          </a:p>
          <a:p>
            <a:pPr marL="72000" algn="just">
              <a:lnSpc>
                <a:spcPct val="120000"/>
              </a:lnSpc>
              <a:spcBef>
                <a:spcPts val="600"/>
              </a:spcBef>
              <a:buFont typeface="Wingdings" pitchFamily="2" charset="2"/>
              <a:buChar char="Ø"/>
            </a:pPr>
            <a:r>
              <a:rPr lang="hy-AM" sz="1400" dirty="0" smtClean="0">
                <a:latin typeface="GHEA Grapalat" pitchFamily="50" charset="0"/>
                <a:cs typeface="Arial" pitchFamily="34" charset="0"/>
              </a:rPr>
              <a:t>Կենցաղային թափոնների արդյունավետ կառավարում սոցիալական և բնապահպանական խնդիրների լուծում</a:t>
            </a:r>
            <a:endParaRPr lang="en-US" sz="1400" dirty="0" smtClean="0">
              <a:latin typeface="GHEA Grapalat" pitchFamily="50" charset="0"/>
              <a:cs typeface="Arial" pitchFamily="34" charset="0"/>
            </a:endParaRPr>
          </a:p>
          <a:p>
            <a:pPr marL="72000" algn="just">
              <a:lnSpc>
                <a:spcPct val="120000"/>
              </a:lnSpc>
              <a:spcBef>
                <a:spcPts val="600"/>
              </a:spcBef>
            </a:pPr>
            <a:r>
              <a:rPr lang="en-US" sz="1400" b="1" dirty="0">
                <a:solidFill>
                  <a:schemeClr val="accent6">
                    <a:lumMod val="75000"/>
                  </a:schemeClr>
                </a:solidFill>
                <a:latin typeface="GHEA Grapalat" pitchFamily="50" charset="0"/>
                <a:cs typeface="Arial" panose="020B0604020202020204" pitchFamily="34" charset="0"/>
              </a:rPr>
              <a:t>ԾՐԱԳՐԻ ԱՐԺԵՔԸ</a:t>
            </a:r>
          </a:p>
          <a:p>
            <a:pPr marL="72000" algn="just">
              <a:lnSpc>
                <a:spcPct val="120000"/>
              </a:lnSpc>
              <a:spcBef>
                <a:spcPts val="600"/>
              </a:spcBef>
              <a:buFont typeface="Wingdings" panose="05000000000000000000" pitchFamily="2" charset="2"/>
              <a:buChar char="Ø"/>
            </a:pPr>
            <a:r>
              <a:rPr lang="en-US"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Երևանի կոշտ թափոնների կառավարման ծրագրի ընդհանուր արժեքը նախնական գնահատմամբ կազմում է 24 մլն եվրո, որից 8 մլն եվրո վարկը տրամադրում </a:t>
            </a:r>
            <a:r>
              <a:rPr lang="hy-AM" sz="1400" dirty="0" smtClean="0">
                <a:latin typeface="GHEA Grapalat" pitchFamily="50" charset="0"/>
                <a:cs typeface="Arial" panose="020B0604020202020204" pitchFamily="34" charset="0"/>
              </a:rPr>
              <a:t>է Եվրոպական </a:t>
            </a:r>
            <a:r>
              <a:rPr lang="hy-AM" sz="1400" dirty="0">
                <a:latin typeface="GHEA Grapalat" pitchFamily="50" charset="0"/>
                <a:cs typeface="Arial" panose="020B0604020202020204" pitchFamily="34" charset="0"/>
              </a:rPr>
              <a:t>(ԵՆԲ) ներդրումային բանկը, 8 մլն եվրո՝ Վերակառուցման և զարգացման եվրոպական բանկը (ՎԶԵԲ</a:t>
            </a:r>
            <a:r>
              <a:rPr lang="hy-AM" sz="1400" dirty="0" smtClean="0">
                <a:latin typeface="GHEA Grapalat" pitchFamily="50" charset="0"/>
                <a:cs typeface="Arial" panose="020B0604020202020204" pitchFamily="34" charset="0"/>
              </a:rPr>
              <a:t>) որպես </a:t>
            </a:r>
            <a:r>
              <a:rPr lang="hy-AM" sz="1400" dirty="0">
                <a:latin typeface="GHEA Grapalat" pitchFamily="50" charset="0"/>
                <a:cs typeface="Arial" panose="020B0604020202020204" pitchFamily="34" charset="0"/>
              </a:rPr>
              <a:t>վարկ և 8 մլն եվրո՝ դրամաշնորհ ԵՄ Հարևանության ներդրումային գործիքի միջոցներից</a:t>
            </a:r>
            <a:r>
              <a:rPr lang="hy-AM" sz="1400" dirty="0" smtClean="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p:txBody>
      </p:sp>
      <p:sp>
        <p:nvSpPr>
          <p:cNvPr id="4" name="Slide Number Placeholder 3">
            <a:extLst>
              <a:ext uri="{FF2B5EF4-FFF2-40B4-BE49-F238E27FC236}">
                <a16:creationId xmlns="" xmlns:a16="http://schemas.microsoft.com/office/drawing/2014/main" id="{1960526D-9FA1-4AC6-92B3-5C910F303CCD}"/>
              </a:ext>
            </a:extLst>
          </p:cNvPr>
          <p:cNvSpPr>
            <a:spLocks noGrp="1"/>
          </p:cNvSpPr>
          <p:nvPr>
            <p:ph type="sldNum" sz="quarter" idx="12"/>
          </p:nvPr>
        </p:nvSpPr>
        <p:spPr/>
        <p:txBody>
          <a:bodyPr/>
          <a:lstStyle/>
          <a:p>
            <a:fld id="{030B7EF0-EE9E-4962-B5F4-8354B15D9BA2}" type="slidenum">
              <a:rPr lang="en-US" smtClean="0"/>
              <a:pPr/>
              <a:t>29</a:t>
            </a:fld>
            <a:endParaRPr lang="en-US"/>
          </a:p>
        </p:txBody>
      </p:sp>
      <p:pic>
        <p:nvPicPr>
          <p:cNvPr id="6" name="Picture 2" descr="Home - Երևանի Ժամանակակից արվեստի թանգարան"/>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0" y="28184"/>
            <a:ext cx="545306" cy="727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161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85800"/>
            <a:ext cx="8458200" cy="5334000"/>
          </a:xfrm>
        </p:spPr>
        <p:txBody>
          <a:bodyPr>
            <a:noAutofit/>
          </a:bodyPr>
          <a:lstStyle/>
          <a:p>
            <a:pPr marL="109728" indent="0" algn="just">
              <a:lnSpc>
                <a:spcPct val="110000"/>
              </a:lnSpc>
              <a:buNone/>
            </a:pPr>
            <a:r>
              <a:rPr lang="en-US" sz="1400" dirty="0" smtClean="0">
                <a:latin typeface="GHEA Grapalat" pitchFamily="50" charset="0"/>
              </a:rPr>
              <a:t>ԱՆՎԱՆՈՒՄԸ</a:t>
            </a:r>
          </a:p>
          <a:p>
            <a:pPr marL="109728" indent="0" algn="just">
              <a:lnSpc>
                <a:spcPct val="110000"/>
              </a:lnSpc>
              <a:buNone/>
            </a:pPr>
            <a:r>
              <a:rPr lang="hy-AM" sz="1400" dirty="0">
                <a:latin typeface="GHEA Grapalat" pitchFamily="50" charset="0"/>
              </a:rPr>
              <a:t>Տարածքային կառավարման և ենթակառուցվածքների քաղաքականության </a:t>
            </a:r>
            <a:r>
              <a:rPr lang="hy-AM" sz="1400" dirty="0" smtClean="0">
                <a:latin typeface="GHEA Grapalat" pitchFamily="50" charset="0"/>
              </a:rPr>
              <a:t>մշակում</a:t>
            </a:r>
            <a:r>
              <a:rPr lang="en-US" sz="1400" dirty="0" smtClean="0">
                <a:latin typeface="GHEA Grapalat" pitchFamily="50" charset="0"/>
              </a:rPr>
              <a:t> </a:t>
            </a:r>
            <a:r>
              <a:rPr lang="hy-AM" sz="1400" dirty="0" smtClean="0">
                <a:latin typeface="GHEA Grapalat" pitchFamily="50" charset="0"/>
              </a:rPr>
              <a:t>և </a:t>
            </a:r>
            <a:r>
              <a:rPr lang="hy-AM" sz="1400" dirty="0">
                <a:latin typeface="GHEA Grapalat" pitchFamily="50" charset="0"/>
              </a:rPr>
              <a:t>ծառայությունների </a:t>
            </a:r>
            <a:r>
              <a:rPr lang="hy-AM" sz="1400" dirty="0" smtClean="0">
                <a:latin typeface="GHEA Grapalat" pitchFamily="50" charset="0"/>
              </a:rPr>
              <a:t>մատուցում</a:t>
            </a:r>
          </a:p>
          <a:p>
            <a:pPr marL="109728" indent="0" algn="just">
              <a:lnSpc>
                <a:spcPct val="110000"/>
              </a:lnSpc>
              <a:buNone/>
            </a:pPr>
            <a:endParaRPr lang="en-US" sz="1400" dirty="0">
              <a:latin typeface="GHEA Grapalat" pitchFamily="50" charset="0"/>
            </a:endParaRPr>
          </a:p>
          <a:p>
            <a:pPr marL="109728" indent="0" algn="just">
              <a:lnSpc>
                <a:spcPct val="110000"/>
              </a:lnSpc>
              <a:buNone/>
            </a:pPr>
            <a:r>
              <a:rPr lang="en-US" sz="1400" dirty="0" smtClean="0">
                <a:latin typeface="GHEA Grapalat" pitchFamily="50" charset="0"/>
              </a:rPr>
              <a:t>ՆՊԱՏԱԿԸ</a:t>
            </a:r>
          </a:p>
          <a:p>
            <a:pPr algn="just">
              <a:lnSpc>
                <a:spcPct val="110000"/>
              </a:lnSpc>
            </a:pPr>
            <a:r>
              <a:rPr lang="hy-AM" sz="1400" dirty="0">
                <a:latin typeface="GHEA Grapalat" pitchFamily="50" charset="0"/>
              </a:rPr>
              <a:t>Տարածքային կառավարման և ենթակառուցվածքների բնագավառում պետական </a:t>
            </a:r>
            <a:r>
              <a:rPr lang="hy-AM" sz="1400" dirty="0" smtClean="0">
                <a:latin typeface="GHEA Grapalat" pitchFamily="50" charset="0"/>
              </a:rPr>
              <a:t>արդյունավետ </a:t>
            </a:r>
            <a:r>
              <a:rPr lang="hy-AM" sz="1400" dirty="0">
                <a:latin typeface="GHEA Grapalat" pitchFamily="50" charset="0"/>
              </a:rPr>
              <a:t>քաղաքականության մշակման և իրականացման </a:t>
            </a:r>
            <a:r>
              <a:rPr lang="hy-AM" sz="1400" dirty="0" smtClean="0">
                <a:latin typeface="GHEA Grapalat" pitchFamily="50" charset="0"/>
              </a:rPr>
              <a:t>ապահովում</a:t>
            </a:r>
          </a:p>
          <a:p>
            <a:pPr algn="just">
              <a:lnSpc>
                <a:spcPct val="110000"/>
              </a:lnSpc>
            </a:pPr>
            <a:endParaRPr lang="hy-AM" sz="1400" dirty="0" smtClean="0">
              <a:latin typeface="GHEA Grapalat" pitchFamily="50" charset="0"/>
            </a:endParaRPr>
          </a:p>
          <a:p>
            <a:pPr marL="109728" indent="0" algn="just">
              <a:lnSpc>
                <a:spcPct val="110000"/>
              </a:lnSpc>
              <a:buNone/>
            </a:pPr>
            <a:r>
              <a:rPr lang="hy-AM" sz="1400" dirty="0" smtClean="0">
                <a:latin typeface="GHEA Grapalat" pitchFamily="50" charset="0"/>
              </a:rPr>
              <a:t>ԻՐԱԿԱՆԱՑՆՈՂԸ</a:t>
            </a:r>
            <a:endParaRPr lang="hy-AM" sz="1400" dirty="0">
              <a:latin typeface="GHEA Grapalat" pitchFamily="50" charset="0"/>
            </a:endParaRPr>
          </a:p>
          <a:p>
            <a:pPr marL="109728" indent="0" algn="just">
              <a:lnSpc>
                <a:spcPct val="110000"/>
              </a:lnSpc>
              <a:buNone/>
            </a:pPr>
            <a:r>
              <a:rPr lang="hy-AM" sz="1400" dirty="0">
                <a:latin typeface="GHEA Grapalat" pitchFamily="50" charset="0"/>
              </a:rPr>
              <a:t>ՀՀ տարածքային կառավարման և ենթակառուցվածքների նախարարություն</a:t>
            </a:r>
          </a:p>
          <a:p>
            <a:pPr algn="just">
              <a:lnSpc>
                <a:spcPct val="110000"/>
              </a:lnSpc>
            </a:pPr>
            <a:endParaRPr lang="en-US" sz="1400" dirty="0" smtClean="0">
              <a:latin typeface="GHEA Grapalat" pitchFamily="50" charset="0"/>
            </a:endParaRPr>
          </a:p>
          <a:p>
            <a:pPr marL="109728" indent="0" algn="just">
              <a:lnSpc>
                <a:spcPct val="110000"/>
              </a:lnSpc>
              <a:buNone/>
            </a:pPr>
            <a:r>
              <a:rPr lang="en-US" sz="1400" dirty="0">
                <a:latin typeface="GHEA Grapalat" pitchFamily="50" charset="0"/>
              </a:rPr>
              <a:t>ՆԿԱՐԱԳՐՈՒԹՅՈՒՆԸ ԵՎ ԱԿՆԿԱԼՎՈՂ </a:t>
            </a:r>
            <a:r>
              <a:rPr lang="en-US" sz="1400" dirty="0" smtClean="0">
                <a:latin typeface="GHEA Grapalat" pitchFamily="50" charset="0"/>
              </a:rPr>
              <a:t>ԱՐԴՅՈՒՆՔԸ</a:t>
            </a:r>
            <a:endParaRPr lang="hy-AM" sz="1400" dirty="0" smtClean="0">
              <a:latin typeface="GHEA Grapalat" pitchFamily="50" charset="0"/>
            </a:endParaRPr>
          </a:p>
          <a:p>
            <a:pPr algn="just">
              <a:lnSpc>
                <a:spcPct val="110000"/>
              </a:lnSpc>
            </a:pPr>
            <a:r>
              <a:rPr lang="hy-AM" sz="1400" dirty="0" smtClean="0">
                <a:latin typeface="GHEA Grapalat" pitchFamily="50" charset="0"/>
              </a:rPr>
              <a:t>Տարածքային </a:t>
            </a:r>
            <a:r>
              <a:rPr lang="hy-AM" sz="1400" dirty="0">
                <a:latin typeface="GHEA Grapalat" pitchFamily="50" charset="0"/>
              </a:rPr>
              <a:t>կառավարման և ենթակառուցվածքների բնագավառում պետական </a:t>
            </a:r>
            <a:r>
              <a:rPr lang="hy-AM" sz="1400" dirty="0" smtClean="0">
                <a:latin typeface="GHEA Grapalat" pitchFamily="50" charset="0"/>
              </a:rPr>
              <a:t>քաղաքականության </a:t>
            </a:r>
            <a:r>
              <a:rPr lang="hy-AM" sz="1400" dirty="0">
                <a:latin typeface="GHEA Grapalat" pitchFamily="50" charset="0"/>
              </a:rPr>
              <a:t>մշակման և դրա կատարման համակարգման, </a:t>
            </a:r>
            <a:r>
              <a:rPr lang="hy-AM" sz="1400" dirty="0" smtClean="0">
                <a:latin typeface="GHEA Grapalat" pitchFamily="50" charset="0"/>
              </a:rPr>
              <a:t>պետական ծրագրերի </a:t>
            </a:r>
            <a:r>
              <a:rPr lang="hy-AM" sz="1400" dirty="0">
                <a:latin typeface="GHEA Grapalat" pitchFamily="50" charset="0"/>
              </a:rPr>
              <a:t>մշակման, իրականացման, մոնիտորինգի (վերահսկման), խորհրդատվության և </a:t>
            </a:r>
            <a:r>
              <a:rPr lang="hy-AM" sz="1400" dirty="0" smtClean="0">
                <a:latin typeface="GHEA Grapalat" pitchFamily="50" charset="0"/>
              </a:rPr>
              <a:t>աջակցության ծառայություններ</a:t>
            </a:r>
            <a:r>
              <a:rPr lang="en-US" sz="1400" dirty="0" smtClean="0">
                <a:latin typeface="GHEA Grapalat" pitchFamily="50" charset="0"/>
              </a:rPr>
              <a:t>:</a:t>
            </a:r>
          </a:p>
          <a:p>
            <a:pPr algn="just">
              <a:lnSpc>
                <a:spcPct val="110000"/>
              </a:lnSpc>
            </a:pPr>
            <a:r>
              <a:rPr lang="hy-AM" sz="1400" dirty="0" smtClean="0">
                <a:latin typeface="GHEA Grapalat" pitchFamily="50" charset="0"/>
              </a:rPr>
              <a:t>Տարածքային </a:t>
            </a:r>
            <a:r>
              <a:rPr lang="hy-AM" sz="1400" dirty="0">
                <a:latin typeface="GHEA Grapalat" pitchFamily="50" charset="0"/>
              </a:rPr>
              <a:t>կառավարման և ենթակառուցվածքների քաղաքականության իրագործմանն ուղղված ծրագրերի ազդեցության և </a:t>
            </a:r>
            <a:r>
              <a:rPr lang="hy-AM" sz="1400" dirty="0" smtClean="0">
                <a:latin typeface="GHEA Grapalat" pitchFamily="50" charset="0"/>
              </a:rPr>
              <a:t>արդյունավետության բարելավում</a:t>
            </a:r>
            <a:r>
              <a:rPr lang="en-US" sz="1400" dirty="0" smtClean="0">
                <a:latin typeface="GHEA Grapalat" pitchFamily="50" charset="0"/>
              </a:rPr>
              <a:t>:</a:t>
            </a:r>
            <a:endParaRPr lang="ru-RU" sz="1600" dirty="0" smtClean="0">
              <a:latin typeface="GHEA Grapalat" pitchFamily="50" charset="0"/>
            </a:endParaRPr>
          </a:p>
        </p:txBody>
      </p:sp>
      <p:sp>
        <p:nvSpPr>
          <p:cNvPr id="6" name="Номер слайда 5"/>
          <p:cNvSpPr>
            <a:spLocks noGrp="1"/>
          </p:cNvSpPr>
          <p:nvPr>
            <p:ph type="sldNum" sz="quarter" idx="12"/>
          </p:nvPr>
        </p:nvSpPr>
        <p:spPr/>
        <p:txBody>
          <a:bodyPr/>
          <a:lstStyle/>
          <a:p>
            <a:fld id="{B6F15528-21DE-4FAA-801E-634DDDAF4B2B}" type="slidenum">
              <a:rPr lang="en-US" smtClean="0"/>
              <a:pPr/>
              <a:t>3</a:t>
            </a:fld>
            <a:endParaRPr lang="en-US" dirty="0"/>
          </a:p>
        </p:txBody>
      </p:sp>
      <p:sp>
        <p:nvSpPr>
          <p:cNvPr id="2" name="Title 1"/>
          <p:cNvSpPr>
            <a:spLocks noGrp="1"/>
          </p:cNvSpPr>
          <p:nvPr>
            <p:ph type="title"/>
          </p:nvPr>
        </p:nvSpPr>
        <p:spPr>
          <a:xfrm>
            <a:off x="381000" y="304800"/>
            <a:ext cx="8382000" cy="228600"/>
          </a:xfrm>
        </p:spPr>
        <p:txBody>
          <a:bodyPr>
            <a:noAutofit/>
          </a:bodyPr>
          <a:lstStyle/>
          <a:p>
            <a:r>
              <a:rPr lang="en-US" sz="1400" b="0" dirty="0" smtClean="0">
                <a:solidFill>
                  <a:schemeClr val="tx1"/>
                </a:solidFill>
                <a:effectLst/>
                <a:latin typeface="GHEA Grapalat" pitchFamily="50" charset="0"/>
              </a:rPr>
              <a:t>ՀՀ ՏԿԵՆ 	2022Թ. ԲՅՈՒՋԵՏԱՅԻՆ ԾՐԱԳԻՐ</a:t>
            </a:r>
            <a:r>
              <a:rPr lang="ru-RU" sz="1400" b="0" dirty="0" smtClean="0">
                <a:solidFill>
                  <a:schemeClr val="tx1"/>
                </a:solidFill>
                <a:effectLst/>
                <a:latin typeface="GHEA Grapalat" pitchFamily="50" charset="0"/>
              </a:rPr>
              <a:t>/</a:t>
            </a:r>
            <a:r>
              <a:rPr lang="en-US" sz="1400" b="0" dirty="0" smtClean="0">
                <a:solidFill>
                  <a:schemeClr val="tx1"/>
                </a:solidFill>
                <a:effectLst/>
                <a:latin typeface="GHEA Grapalat" pitchFamily="50" charset="0"/>
              </a:rPr>
              <a:t>ՄԻՋՈՑԱՌՈՒՄ 1001</a:t>
            </a:r>
            <a:r>
              <a:rPr lang="ru-RU" sz="1400" b="0" dirty="0" smtClean="0">
                <a:solidFill>
                  <a:schemeClr val="tx1"/>
                </a:solidFill>
                <a:effectLst/>
                <a:latin typeface="GHEA Grapalat" pitchFamily="50" charset="0"/>
              </a:rPr>
              <a:t>/</a:t>
            </a:r>
            <a:r>
              <a:rPr lang="en-US" sz="1400" b="0" dirty="0" smtClean="0">
                <a:solidFill>
                  <a:schemeClr val="tx1"/>
                </a:solidFill>
                <a:effectLst/>
                <a:latin typeface="GHEA Grapalat" pitchFamily="50" charset="0"/>
              </a:rPr>
              <a:t>11001</a:t>
            </a:r>
            <a:endParaRPr lang="en-US" sz="1400" b="0" dirty="0">
              <a:solidFill>
                <a:schemeClr val="tx1"/>
              </a:solidFill>
              <a:effectLst/>
              <a:latin typeface="GHEA Grapalat" pitchFamily="50" charset="0"/>
            </a:endParaRPr>
          </a:p>
        </p:txBody>
      </p:sp>
    </p:spTree>
    <p:extLst>
      <p:ext uri="{BB962C8B-B14F-4D97-AF65-F5344CB8AC3E}">
        <p14:creationId xmlns:p14="http://schemas.microsoft.com/office/powerpoint/2010/main" val="6953929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 xmlns:a16="http://schemas.microsoft.com/office/drawing/2014/main" id="{36F19764-CD88-44FD-8916-C31C9E6E8EEC}"/>
              </a:ext>
            </a:extLst>
          </p:cNvPr>
          <p:cNvSpPr>
            <a:spLocks noGrp="1"/>
          </p:cNvSpPr>
          <p:nvPr>
            <p:ph type="sldNum" sz="quarter" idx="12"/>
          </p:nvPr>
        </p:nvSpPr>
        <p:spPr/>
        <p:txBody>
          <a:bodyPr/>
          <a:lstStyle/>
          <a:p>
            <a:fld id="{030B7EF0-EE9E-4962-B5F4-8354B15D9BA2}" type="slidenum">
              <a:rPr lang="en-US" smtClean="0"/>
              <a:pPr/>
              <a:t>30</a:t>
            </a:fld>
            <a:endParaRPr lang="en-US"/>
          </a:p>
        </p:txBody>
      </p:sp>
      <p:pic>
        <p:nvPicPr>
          <p:cNvPr id="6" name="Picture 2" descr="Home - Երևանի Ժամանակակից արվեստի թանգարան"/>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1782" y="152400"/>
            <a:ext cx="545306" cy="727074"/>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p:cNvSpPr>
            <a:spLocks noGrp="1"/>
          </p:cNvSpPr>
          <p:nvPr>
            <p:ph idx="1"/>
          </p:nvPr>
        </p:nvSpPr>
        <p:spPr>
          <a:xfrm>
            <a:off x="397390" y="228600"/>
            <a:ext cx="8134391" cy="6096000"/>
          </a:xfrm>
        </p:spPr>
        <p:txBody>
          <a:bodyPr>
            <a:normAutofit fontScale="55000" lnSpcReduction="20000"/>
          </a:bodyPr>
          <a:lstStyle/>
          <a:p>
            <a:pPr marL="72000" algn="just">
              <a:lnSpc>
                <a:spcPct val="120000"/>
              </a:lnSpc>
              <a:spcBef>
                <a:spcPts val="600"/>
              </a:spcBef>
            </a:pPr>
            <a:r>
              <a:rPr lang="en-US" sz="2500" b="1" dirty="0">
                <a:solidFill>
                  <a:schemeClr val="accent6">
                    <a:lumMod val="75000"/>
                  </a:schemeClr>
                </a:solidFill>
                <a:latin typeface="GHEA Grapalat" pitchFamily="50" charset="0"/>
                <a:cs typeface="Arial" panose="020B0604020202020204" pitchFamily="34" charset="0"/>
              </a:rPr>
              <a:t>ՆԱԽԱՏԵՍՎՈՂ ՀԻՄՆԱԿԱՆ ՄԻՋՈՑԱՌՈՒՄՆԵՐ</a:t>
            </a:r>
          </a:p>
          <a:p>
            <a:pPr marL="72000" algn="just">
              <a:lnSpc>
                <a:spcPct val="120000"/>
              </a:lnSpc>
              <a:spcBef>
                <a:spcPts val="600"/>
              </a:spcBef>
              <a:buFont typeface="Wingdings" panose="05000000000000000000" pitchFamily="2" charset="2"/>
              <a:buChar char="Ø"/>
            </a:pPr>
            <a:r>
              <a:rPr lang="en-US" sz="2500" dirty="0">
                <a:latin typeface="GHEA Grapalat" pitchFamily="50" charset="0"/>
                <a:cs typeface="Arial" panose="020B0604020202020204" pitchFamily="34" charset="0"/>
              </a:rPr>
              <a:t> </a:t>
            </a:r>
            <a:r>
              <a:rPr lang="hy-AM" sz="2500" dirty="0">
                <a:latin typeface="GHEA Grapalat" pitchFamily="50" charset="0"/>
                <a:cs typeface="Arial" panose="020B0604020202020204" pitchFamily="34" charset="0"/>
              </a:rPr>
              <a:t>Ծրագրի շրջանակներում նախատեսվում է Նուբարաշենի առկա աղբավայրի հարակից՝ շուրջ 29 հա տարածքում նախագծել, կառուցել և շահագործել եվրոպական չափանիշներին</a:t>
            </a:r>
            <a:r>
              <a:rPr lang="en-US" sz="2500" dirty="0">
                <a:latin typeface="GHEA Grapalat" pitchFamily="50" charset="0"/>
                <a:cs typeface="Arial" panose="020B0604020202020204" pitchFamily="34" charset="0"/>
              </a:rPr>
              <a:t> </a:t>
            </a:r>
            <a:r>
              <a:rPr lang="hy-AM" sz="2500" dirty="0">
                <a:latin typeface="GHEA Grapalat" pitchFamily="50" charset="0"/>
                <a:cs typeface="Arial" panose="020B0604020202020204" pitchFamily="34" charset="0"/>
              </a:rPr>
              <a:t>/1999թ. Ապրիլի 26-ի ԵՄ հրահանգ/ համապատասխան նոր աղբավայր, ինչպես նաև նույն չափորոշիչներին համապատաս</a:t>
            </a:r>
            <a:r>
              <a:rPr lang="en-US" sz="2500" dirty="0">
                <a:latin typeface="GHEA Grapalat" pitchFamily="50" charset="0"/>
                <a:cs typeface="Arial" panose="020B0604020202020204" pitchFamily="34" charset="0"/>
              </a:rPr>
              <a:t>խ</a:t>
            </a:r>
            <a:r>
              <a:rPr lang="hy-AM" sz="2500" dirty="0">
                <a:latin typeface="GHEA Grapalat" pitchFamily="50" charset="0"/>
                <a:cs typeface="Arial" panose="020B0604020202020204" pitchFamily="34" charset="0"/>
              </a:rPr>
              <a:t>ան մեկուսացնել առկա աղբավայրի /աղբավայրերի/ տարածքները</a:t>
            </a:r>
            <a:r>
              <a:rPr lang="en-US" sz="2500" dirty="0">
                <a:latin typeface="GHEA Grapalat" pitchFamily="50" charset="0"/>
                <a:cs typeface="Arial" panose="020B0604020202020204" pitchFamily="34" charset="0"/>
              </a:rPr>
              <a:t>: </a:t>
            </a:r>
            <a:r>
              <a:rPr lang="hy-AM" sz="2500" dirty="0">
                <a:latin typeface="GHEA Grapalat" pitchFamily="50" charset="0"/>
                <a:cs typeface="Arial" panose="020B0604020202020204" pitchFamily="34" charset="0"/>
              </a:rPr>
              <a:t>Այս ամենը ներառում է հիմքերի մեկուսացում, հոսքաջրերի դրենաժային համակարգեր և համապատասխան ռեզերվուարների կառուցում</a:t>
            </a:r>
            <a:r>
              <a:rPr lang="hy-AM" sz="2500" dirty="0" smtClean="0">
                <a:latin typeface="GHEA Grapalat" pitchFamily="50" charset="0"/>
                <a:cs typeface="Arial" panose="020B0604020202020204" pitchFamily="34" charset="0"/>
              </a:rPr>
              <a:t>: Նախատեսվում </a:t>
            </a:r>
            <a:r>
              <a:rPr lang="hy-AM" sz="2500" dirty="0">
                <a:latin typeface="GHEA Grapalat" pitchFamily="50" charset="0"/>
                <a:cs typeface="Arial" panose="020B0604020202020204" pitchFamily="34" charset="0"/>
              </a:rPr>
              <a:t>է նաև ապահովել գազի մշտական արտադրություն և գազի այրման արդյունքում ստանալ </a:t>
            </a:r>
            <a:r>
              <a:rPr lang="hy-AM" sz="2500" dirty="0" smtClean="0">
                <a:latin typeface="GHEA Grapalat" pitchFamily="50" charset="0"/>
                <a:cs typeface="Arial" panose="020B0604020202020204" pitchFamily="34" charset="0"/>
              </a:rPr>
              <a:t>այլընտրանքաիյն </a:t>
            </a:r>
            <a:r>
              <a:rPr lang="hy-AM" sz="2500" dirty="0">
                <a:latin typeface="GHEA Grapalat" pitchFamily="50" charset="0"/>
                <a:cs typeface="Arial" panose="020B0604020202020204" pitchFamily="34" charset="0"/>
              </a:rPr>
              <a:t>էներգիա, որը կարելի է կիրառել </a:t>
            </a:r>
            <a:r>
              <a:rPr lang="hy-AM" sz="2500" dirty="0" smtClean="0">
                <a:latin typeface="GHEA Grapalat" pitchFamily="50" charset="0"/>
                <a:cs typeface="Arial" panose="020B0604020202020204" pitchFamily="34" charset="0"/>
              </a:rPr>
              <a:t>ինչպես </a:t>
            </a:r>
            <a:r>
              <a:rPr lang="hy-AM" sz="2500" dirty="0">
                <a:latin typeface="GHEA Grapalat" pitchFamily="50" charset="0"/>
                <a:cs typeface="Arial" panose="020B0604020202020204" pitchFamily="34" charset="0"/>
              </a:rPr>
              <a:t>ներքին սպառման կարիքները հոգալու, այնպես էլ՝ ընդհանուր օգտագործման համար՝ կախված առաջացող գազերից էլեկտրաէներգիայի ստացման </a:t>
            </a:r>
            <a:r>
              <a:rPr lang="hy-AM" sz="2500" dirty="0" smtClean="0">
                <a:latin typeface="GHEA Grapalat" pitchFamily="50" charset="0"/>
                <a:cs typeface="Arial" panose="020B0604020202020204" pitchFamily="34" charset="0"/>
              </a:rPr>
              <a:t>քանակից:</a:t>
            </a:r>
            <a:endParaRPr lang="en-US" sz="2500" dirty="0" smtClean="0">
              <a:latin typeface="GHEA Grapalat" pitchFamily="50" charset="0"/>
              <a:cs typeface="Arial" panose="020B0604020202020204" pitchFamily="34" charset="0"/>
            </a:endParaRPr>
          </a:p>
          <a:p>
            <a:pPr marL="72000" algn="just">
              <a:lnSpc>
                <a:spcPct val="120000"/>
              </a:lnSpc>
              <a:spcBef>
                <a:spcPts val="600"/>
              </a:spcBef>
              <a:buFont typeface="Wingdings" panose="05000000000000000000" pitchFamily="2" charset="2"/>
              <a:buChar char="Ø"/>
            </a:pPr>
            <a:r>
              <a:rPr lang="hy-AM" sz="2500" i="1" dirty="0" smtClean="0">
                <a:latin typeface="GHEA Grapalat" pitchFamily="50" charset="0"/>
                <a:cs typeface="Arial" pitchFamily="34" charset="0"/>
              </a:rPr>
              <a:t>Աղբավայրի </a:t>
            </a:r>
            <a:r>
              <a:rPr lang="hy-AM" sz="2500" i="1" dirty="0">
                <a:latin typeface="GHEA Grapalat" pitchFamily="50" charset="0"/>
                <a:cs typeface="Arial" pitchFamily="34" charset="0"/>
              </a:rPr>
              <a:t>ընդհանուր տարածքը նախատեսվում է բաժանել 4 գոտիների, որից ծրագրի ֆինանսավորման շրջանակներում</a:t>
            </a:r>
            <a:r>
              <a:rPr lang="en-US" sz="2500" i="1" dirty="0">
                <a:latin typeface="GHEA Grapalat" pitchFamily="50" charset="0"/>
                <a:cs typeface="Arial" pitchFamily="34" charset="0"/>
              </a:rPr>
              <a:t> </a:t>
            </a:r>
            <a:r>
              <a:rPr lang="hy-AM" sz="2500" i="1" dirty="0">
                <a:latin typeface="GHEA Grapalat" pitchFamily="50" charset="0"/>
                <a:cs typeface="Arial" pitchFamily="34" charset="0"/>
              </a:rPr>
              <a:t>փաստացի կառուցել 2-ը, առաջինը մոտ 6,3 հա մակերեսով, երկրորդը 5,4 հա:</a:t>
            </a:r>
            <a:r>
              <a:rPr lang="en-US" sz="2500" i="1" dirty="0">
                <a:latin typeface="GHEA Grapalat" pitchFamily="50" charset="0"/>
                <a:cs typeface="Arial" pitchFamily="34" charset="0"/>
              </a:rPr>
              <a:t> </a:t>
            </a:r>
            <a:r>
              <a:rPr lang="hy-AM" sz="2500" dirty="0">
                <a:latin typeface="GHEA Grapalat" pitchFamily="50" charset="0"/>
                <a:cs typeface="Arial" pitchFamily="34" charset="0"/>
              </a:rPr>
              <a:t>6.3 հա մակերեսով գոտում նախատեսվում է կառուցել ջրահավաք ջրանցքներ մոտ 1400 գծ/մ, մեկ անձևաջրերի կուտակման ավազան, գրասենյակային շինություն, լաբորատորիա, գրունտային ճանապարհներ, ջրավազան, վառելիքի լցակայան: Նախատեսվում է ձեռք բերել մեքենա-մեխանիզմներ և մոնիտորինգի սարքավորումներ:</a:t>
            </a:r>
            <a:r>
              <a:rPr lang="en-US" sz="2500" i="1" dirty="0">
                <a:latin typeface="GHEA Grapalat" pitchFamily="50" charset="0"/>
                <a:cs typeface="Arial" pitchFamily="34" charset="0"/>
              </a:rPr>
              <a:t/>
            </a:r>
            <a:br>
              <a:rPr lang="en-US" sz="2500" i="1" dirty="0">
                <a:latin typeface="GHEA Grapalat" pitchFamily="50" charset="0"/>
                <a:cs typeface="Arial" pitchFamily="34" charset="0"/>
              </a:rPr>
            </a:br>
            <a:r>
              <a:rPr lang="ru-RU" sz="2500" i="1" dirty="0">
                <a:latin typeface="GHEA Grapalat" pitchFamily="50" charset="0"/>
                <a:cs typeface="Arial" pitchFamily="34" charset="0"/>
              </a:rPr>
              <a:t>5.4 </a:t>
            </a:r>
            <a:r>
              <a:rPr lang="ru-RU" sz="2500" i="1" dirty="0" err="1">
                <a:latin typeface="GHEA Grapalat" pitchFamily="50" charset="0"/>
                <a:cs typeface="Arial" pitchFamily="34" charset="0"/>
              </a:rPr>
              <a:t>հա</a:t>
            </a:r>
            <a:r>
              <a:rPr lang="ru-RU" sz="2500" i="1" dirty="0">
                <a:latin typeface="GHEA Grapalat" pitchFamily="50" charset="0"/>
                <a:cs typeface="Arial" pitchFamily="34" charset="0"/>
              </a:rPr>
              <a:t> </a:t>
            </a:r>
            <a:r>
              <a:rPr lang="ru-RU" sz="2500" i="1" dirty="0" err="1">
                <a:latin typeface="GHEA Grapalat" pitchFamily="50" charset="0"/>
                <a:cs typeface="Arial" pitchFamily="34" charset="0"/>
              </a:rPr>
              <a:t>մակերեսով</a:t>
            </a:r>
            <a:r>
              <a:rPr lang="ru-RU" sz="2500" i="1" dirty="0">
                <a:latin typeface="GHEA Grapalat" pitchFamily="50" charset="0"/>
                <a:cs typeface="Arial" pitchFamily="34" charset="0"/>
              </a:rPr>
              <a:t> </a:t>
            </a:r>
            <a:r>
              <a:rPr lang="ru-RU" sz="2500" i="1" dirty="0" err="1">
                <a:latin typeface="GHEA Grapalat" pitchFamily="50" charset="0"/>
                <a:cs typeface="Arial" pitchFamily="34" charset="0"/>
              </a:rPr>
              <a:t>գոտում</a:t>
            </a:r>
            <a:r>
              <a:rPr lang="ru-RU" sz="2500" i="1" dirty="0">
                <a:latin typeface="GHEA Grapalat" pitchFamily="50" charset="0"/>
                <a:cs typeface="Arial" pitchFamily="34" charset="0"/>
              </a:rPr>
              <a:t> նախատեսվում է </a:t>
            </a:r>
            <a:r>
              <a:rPr lang="ru-RU" sz="2500" i="1" dirty="0" err="1">
                <a:latin typeface="GHEA Grapalat" pitchFamily="50" charset="0"/>
                <a:cs typeface="Arial" pitchFamily="34" charset="0"/>
              </a:rPr>
              <a:t>կառուցել</a:t>
            </a:r>
            <a:r>
              <a:rPr lang="ru-RU" sz="2500" i="1" dirty="0">
                <a:latin typeface="GHEA Grapalat" pitchFamily="50" charset="0"/>
                <a:cs typeface="Arial" pitchFamily="34" charset="0"/>
              </a:rPr>
              <a:t> </a:t>
            </a:r>
            <a:r>
              <a:rPr lang="ru-RU" sz="2500" i="1" dirty="0" err="1">
                <a:latin typeface="GHEA Grapalat" pitchFamily="50" charset="0"/>
                <a:cs typeface="Arial" pitchFamily="34" charset="0"/>
              </a:rPr>
              <a:t>ջրահավաք</a:t>
            </a:r>
            <a:r>
              <a:rPr lang="ru-RU" sz="2500" i="1" dirty="0">
                <a:latin typeface="GHEA Grapalat" pitchFamily="50" charset="0"/>
                <a:cs typeface="Arial" pitchFamily="34" charset="0"/>
              </a:rPr>
              <a:t> </a:t>
            </a:r>
            <a:r>
              <a:rPr lang="ru-RU" sz="2500" i="1" dirty="0" err="1">
                <a:latin typeface="GHEA Grapalat" pitchFamily="50" charset="0"/>
                <a:cs typeface="Arial" pitchFamily="34" charset="0"/>
              </a:rPr>
              <a:t>ջրանցքներ</a:t>
            </a:r>
            <a:r>
              <a:rPr lang="ru-RU" sz="2500" i="1" dirty="0">
                <a:latin typeface="GHEA Grapalat" pitchFamily="50" charset="0"/>
                <a:cs typeface="Arial" pitchFamily="34" charset="0"/>
              </a:rPr>
              <a:t> մոտ 1200 </a:t>
            </a:r>
            <a:r>
              <a:rPr lang="ru-RU" sz="2500" i="1" dirty="0" err="1">
                <a:latin typeface="GHEA Grapalat" pitchFamily="50" charset="0"/>
                <a:cs typeface="Arial" pitchFamily="34" charset="0"/>
              </a:rPr>
              <a:t>գծ</a:t>
            </a:r>
            <a:r>
              <a:rPr lang="ru-RU" sz="2500" i="1" dirty="0">
                <a:latin typeface="GHEA Grapalat" pitchFamily="50" charset="0"/>
                <a:cs typeface="Arial" pitchFamily="34" charset="0"/>
              </a:rPr>
              <a:t>/մ, </a:t>
            </a:r>
            <a:r>
              <a:rPr lang="ru-RU" sz="2500" i="1" dirty="0" err="1">
                <a:latin typeface="GHEA Grapalat" pitchFamily="50" charset="0"/>
                <a:cs typeface="Arial" pitchFamily="34" charset="0"/>
              </a:rPr>
              <a:t>գրունտային</a:t>
            </a:r>
            <a:r>
              <a:rPr lang="ru-RU" sz="2500" i="1" dirty="0">
                <a:latin typeface="GHEA Grapalat" pitchFamily="50" charset="0"/>
                <a:cs typeface="Arial" pitchFamily="34" charset="0"/>
              </a:rPr>
              <a:t> </a:t>
            </a:r>
            <a:r>
              <a:rPr lang="ru-RU" sz="2500" i="1" dirty="0" err="1">
                <a:latin typeface="GHEA Grapalat" pitchFamily="50" charset="0"/>
                <a:cs typeface="Arial" pitchFamily="34" charset="0"/>
              </a:rPr>
              <a:t>ճանապարհներ</a:t>
            </a:r>
            <a:r>
              <a:rPr lang="ru-RU" sz="2500" i="1" dirty="0">
                <a:latin typeface="GHEA Grapalat" pitchFamily="50" charset="0"/>
                <a:cs typeface="Arial" pitchFamily="34" charset="0"/>
              </a:rPr>
              <a:t>, </a:t>
            </a:r>
            <a:r>
              <a:rPr lang="ru-RU" sz="2500" i="1" dirty="0" err="1">
                <a:latin typeface="GHEA Grapalat" pitchFamily="50" charset="0"/>
                <a:cs typeface="Arial" pitchFamily="34" charset="0"/>
              </a:rPr>
              <a:t>ցանկապատ</a:t>
            </a:r>
            <a:r>
              <a:rPr lang="ru-RU" sz="2500" i="1" dirty="0">
                <a:latin typeface="GHEA Grapalat" pitchFamily="50" charset="0"/>
                <a:cs typeface="Arial" pitchFamily="34" charset="0"/>
              </a:rPr>
              <a:t> և այլն:</a:t>
            </a:r>
            <a:endParaRPr lang="en-US" sz="2500" b="1" dirty="0">
              <a:solidFill>
                <a:schemeClr val="accent6">
                  <a:lumMod val="75000"/>
                </a:schemeClr>
              </a:solidFill>
              <a:latin typeface="GHEA Grapalat" pitchFamily="50" charset="0"/>
              <a:cs typeface="Arial" panose="020B0604020202020204" pitchFamily="34" charset="0"/>
            </a:endParaRPr>
          </a:p>
          <a:p>
            <a:pPr>
              <a:buNone/>
            </a:pPr>
            <a:endParaRPr lang="en-US" sz="2500" b="1" dirty="0" smtClean="0">
              <a:solidFill>
                <a:schemeClr val="accent6">
                  <a:lumMod val="75000"/>
                </a:schemeClr>
              </a:solidFill>
              <a:latin typeface="GHEA Grapalat" pitchFamily="50" charset="0"/>
              <a:cs typeface="Arial" panose="020B0604020202020204" pitchFamily="34" charset="0"/>
            </a:endParaRPr>
          </a:p>
          <a:p>
            <a:pPr>
              <a:buNone/>
            </a:pPr>
            <a:r>
              <a:rPr lang="en-US" sz="2500" b="1" dirty="0" smtClean="0">
                <a:solidFill>
                  <a:schemeClr val="accent6">
                    <a:lumMod val="75000"/>
                  </a:schemeClr>
                </a:solidFill>
                <a:latin typeface="GHEA Grapalat" pitchFamily="50" charset="0"/>
                <a:cs typeface="Arial" panose="020B0604020202020204" pitchFamily="34" charset="0"/>
              </a:rPr>
              <a:t>ԾՐԱԳՐԻ ՆԵՐԿԱ ԻՐԱՎԻՃԱԿԸ</a:t>
            </a:r>
          </a:p>
          <a:p>
            <a:pPr>
              <a:buFont typeface="Wingdings" pitchFamily="2" charset="2"/>
              <a:buChar char="Ø"/>
            </a:pPr>
            <a:r>
              <a:rPr lang="en-US" sz="2500" i="1" dirty="0" err="1" smtClean="0">
                <a:latin typeface="GHEA Grapalat" pitchFamily="50" charset="0"/>
                <a:cs typeface="Arial" pitchFamily="34" charset="0"/>
              </a:rPr>
              <a:t>Ծրագրի</a:t>
            </a:r>
            <a:r>
              <a:rPr lang="en-US" sz="2500" i="1" dirty="0" smtClean="0">
                <a:latin typeface="GHEA Grapalat" pitchFamily="50" charset="0"/>
                <a:cs typeface="Arial" pitchFamily="34" charset="0"/>
              </a:rPr>
              <a:t> շրջանակներում իրականացվող </a:t>
            </a:r>
            <a:r>
              <a:rPr lang="en-US" sz="2500" i="1" dirty="0" err="1" smtClean="0">
                <a:latin typeface="GHEA Grapalat" pitchFamily="50" charset="0"/>
                <a:cs typeface="Arial" pitchFamily="34" charset="0"/>
              </a:rPr>
              <a:t>մրցույթային</a:t>
            </a:r>
            <a:r>
              <a:rPr lang="en-US" sz="2500" i="1" dirty="0" smtClean="0">
                <a:latin typeface="GHEA Grapalat" pitchFamily="50" charset="0"/>
                <a:cs typeface="Arial" pitchFamily="34" charset="0"/>
              </a:rPr>
              <a:t> </a:t>
            </a:r>
            <a:r>
              <a:rPr lang="en-US" sz="2500" i="1" dirty="0" err="1" smtClean="0">
                <a:latin typeface="GHEA Grapalat" pitchFamily="50" charset="0"/>
                <a:cs typeface="Arial" pitchFamily="34" charset="0"/>
              </a:rPr>
              <a:t>գործընթացը</a:t>
            </a:r>
            <a:r>
              <a:rPr lang="en-US" sz="2500" i="1" dirty="0" smtClean="0">
                <a:latin typeface="GHEA Grapalat" pitchFamily="50" charset="0"/>
                <a:cs typeface="Arial" pitchFamily="34" charset="0"/>
              </a:rPr>
              <a:t> </a:t>
            </a:r>
            <a:r>
              <a:rPr lang="en-US" sz="2500" i="1" dirty="0" err="1" smtClean="0">
                <a:latin typeface="GHEA Grapalat" pitchFamily="50" charset="0"/>
                <a:cs typeface="Arial" pitchFamily="34" charset="0"/>
              </a:rPr>
              <a:t>դեռևս</a:t>
            </a:r>
            <a:r>
              <a:rPr lang="en-US" sz="2500" i="1" dirty="0" smtClean="0">
                <a:latin typeface="GHEA Grapalat" pitchFamily="50" charset="0"/>
                <a:cs typeface="Arial" pitchFamily="34" charset="0"/>
              </a:rPr>
              <a:t> չի </a:t>
            </a:r>
            <a:r>
              <a:rPr lang="en-US" sz="2500" i="1" dirty="0" err="1" smtClean="0">
                <a:latin typeface="GHEA Grapalat" pitchFamily="50" charset="0"/>
                <a:cs typeface="Arial" pitchFamily="34" charset="0"/>
              </a:rPr>
              <a:t>ավարտվել</a:t>
            </a:r>
            <a:r>
              <a:rPr lang="en-US" sz="2500" i="1" dirty="0" smtClean="0">
                <a:latin typeface="GHEA Grapalat" pitchFamily="50" charset="0"/>
                <a:cs typeface="Arial" pitchFamily="34" charset="0"/>
              </a:rPr>
              <a:t>, </a:t>
            </a:r>
            <a:r>
              <a:rPr lang="en-US" sz="2500" i="1" dirty="0" err="1" smtClean="0">
                <a:latin typeface="GHEA Grapalat" pitchFamily="50" charset="0"/>
                <a:cs typeface="Arial" pitchFamily="34" charset="0"/>
              </a:rPr>
              <a:t>որի</a:t>
            </a:r>
            <a:r>
              <a:rPr lang="en-US" sz="2500" i="1" dirty="0" smtClean="0">
                <a:latin typeface="GHEA Grapalat" pitchFamily="50" charset="0"/>
                <a:cs typeface="Arial" pitchFamily="34" charset="0"/>
              </a:rPr>
              <a:t> </a:t>
            </a:r>
            <a:r>
              <a:rPr lang="en-US" sz="2500" i="1" dirty="0" err="1" smtClean="0">
                <a:latin typeface="GHEA Grapalat" pitchFamily="50" charset="0"/>
                <a:cs typeface="Arial" pitchFamily="34" charset="0"/>
              </a:rPr>
              <a:t>արդյունքում</a:t>
            </a:r>
            <a:r>
              <a:rPr lang="en-US" sz="2500" i="1" dirty="0" smtClean="0">
                <a:latin typeface="GHEA Grapalat" pitchFamily="50" charset="0"/>
                <a:cs typeface="Arial" pitchFamily="34" charset="0"/>
              </a:rPr>
              <a:t> </a:t>
            </a:r>
            <a:r>
              <a:rPr lang="en-US" sz="2500" i="1" dirty="0" err="1" smtClean="0">
                <a:latin typeface="GHEA Grapalat" pitchFamily="50" charset="0"/>
                <a:cs typeface="Arial" pitchFamily="34" charset="0"/>
              </a:rPr>
              <a:t>վերջինս</a:t>
            </a:r>
            <a:r>
              <a:rPr lang="en-US" sz="2500" i="1" dirty="0" smtClean="0">
                <a:latin typeface="GHEA Grapalat" pitchFamily="50" charset="0"/>
                <a:cs typeface="Arial" pitchFamily="34" charset="0"/>
              </a:rPr>
              <a:t> գտնվում է </a:t>
            </a:r>
            <a:r>
              <a:rPr lang="en-US" sz="2500" i="1" dirty="0" err="1" smtClean="0">
                <a:latin typeface="GHEA Grapalat" pitchFamily="50" charset="0"/>
                <a:cs typeface="Arial" pitchFamily="34" charset="0"/>
              </a:rPr>
              <a:t>գնահատման</a:t>
            </a:r>
            <a:r>
              <a:rPr lang="en-US" sz="2500" i="1" dirty="0" smtClean="0">
                <a:latin typeface="GHEA Grapalat" pitchFamily="50" charset="0"/>
                <a:cs typeface="Arial" pitchFamily="34" charset="0"/>
              </a:rPr>
              <a:t> </a:t>
            </a:r>
            <a:r>
              <a:rPr lang="en-US" sz="2500" i="1" dirty="0" err="1" smtClean="0">
                <a:latin typeface="GHEA Grapalat" pitchFamily="50" charset="0"/>
                <a:cs typeface="Arial" pitchFamily="34" charset="0"/>
              </a:rPr>
              <a:t>փուլում</a:t>
            </a:r>
            <a:r>
              <a:rPr lang="en-US" sz="2500" i="1" dirty="0" smtClean="0">
                <a:latin typeface="GHEA Grapalat" pitchFamily="50" charset="0"/>
                <a:cs typeface="Arial" pitchFamily="34" charset="0"/>
              </a:rPr>
              <a:t>:</a:t>
            </a:r>
            <a:endParaRPr lang="en-US" sz="2500" b="1" dirty="0" smtClean="0">
              <a:solidFill>
                <a:schemeClr val="accent6">
                  <a:lumMod val="75000"/>
                </a:schemeClr>
              </a:solidFill>
              <a:latin typeface="GHEA Grapalat" pitchFamily="50" charset="0"/>
              <a:cs typeface="Arial" panose="020B0604020202020204" pitchFamily="34" charset="0"/>
            </a:endParaRPr>
          </a:p>
        </p:txBody>
      </p:sp>
    </p:spTree>
    <p:extLst>
      <p:ext uri="{BB962C8B-B14F-4D97-AF65-F5344CB8AC3E}">
        <p14:creationId xmlns:p14="http://schemas.microsoft.com/office/powerpoint/2010/main" val="17554584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650" y="228600"/>
            <a:ext cx="9072350" cy="6064994"/>
          </a:xfrm>
          <a:prstGeom prst="rect">
            <a:avLst/>
          </a:prstGeom>
        </p:spPr>
        <p:txBody>
          <a:bodyPr wrap="square">
            <a:spAutoFit/>
          </a:bodyPr>
          <a:lstStyle/>
          <a:p>
            <a:pPr algn="ctr">
              <a:defRPr/>
            </a:pPr>
            <a:r>
              <a:rPr lang="en-US" sz="1400" b="1" u="sng" dirty="0" smtClean="0">
                <a:latin typeface="GHEA Grapalat" panose="02000506050000020003" pitchFamily="50" charset="0"/>
              </a:rPr>
              <a:t>«</a:t>
            </a:r>
            <a:r>
              <a:rPr lang="hy-AM" sz="1400" b="1" u="sng" dirty="0">
                <a:latin typeface="GHEA Grapalat" panose="02000506050000020003" pitchFamily="50" charset="0"/>
              </a:rPr>
              <a:t>Վերակառուցման և զարգացման եվրոպական բանկի աջակցությամբ իրականացվող Կոտայքի և Գեղարքունիքի մարզերի կոշտ թափոնների կառավարման </a:t>
            </a:r>
            <a:r>
              <a:rPr lang="hy-AM" sz="1400" b="1" u="sng" dirty="0" smtClean="0">
                <a:latin typeface="GHEA Grapalat" panose="02000506050000020003" pitchFamily="50" charset="0"/>
              </a:rPr>
              <a:t>ծրագիր</a:t>
            </a:r>
            <a:r>
              <a:rPr lang="en-US" sz="1400" b="1" u="sng" dirty="0" smtClean="0">
                <a:latin typeface="GHEA Grapalat" panose="02000506050000020003" pitchFamily="50" charset="0"/>
              </a:rPr>
              <a:t>»</a:t>
            </a:r>
            <a:r>
              <a:rPr lang="hy-AM" sz="1400" b="1" u="sng" dirty="0" smtClean="0">
                <a:latin typeface="GHEA Grapalat" panose="02000506050000020003" pitchFamily="50" charset="0"/>
              </a:rPr>
              <a:t> </a:t>
            </a:r>
            <a:r>
              <a:rPr lang="ru-RU" sz="1400" b="1" u="sng" dirty="0" smtClean="0">
                <a:latin typeface="GHEA Grapalat" panose="02000506050000020003" pitchFamily="50" charset="0"/>
              </a:rPr>
              <a:t>(</a:t>
            </a:r>
            <a:r>
              <a:rPr lang="hy-AM" sz="1400" b="1" u="sng" dirty="0" smtClean="0">
                <a:latin typeface="GHEA Grapalat" panose="02000506050000020003" pitchFamily="50" charset="0"/>
              </a:rPr>
              <a:t>1</a:t>
            </a:r>
            <a:r>
              <a:rPr lang="ru-RU" sz="1400" b="1" u="sng" dirty="0" smtClean="0">
                <a:latin typeface="GHEA Grapalat" panose="02000506050000020003" pitchFamily="50" charset="0"/>
              </a:rPr>
              <a:t>)</a:t>
            </a:r>
            <a:endParaRPr lang="hy-AM" sz="1400" b="1" u="sng" dirty="0">
              <a:latin typeface="GHEA Grapalat" panose="02000506050000020003" pitchFamily="50" charset="0"/>
            </a:endParaRPr>
          </a:p>
          <a:p>
            <a:pPr algn="ctr">
              <a:defRPr/>
            </a:pPr>
            <a:endParaRPr lang="en-US" sz="1000" b="1" u="sng" dirty="0">
              <a:latin typeface="GHEA Grapalat" panose="02000506050000020003" pitchFamily="50" charset="0"/>
            </a:endParaRPr>
          </a:p>
          <a:p>
            <a:pPr algn="just">
              <a:lnSpc>
                <a:spcPct val="120000"/>
              </a:lnSpc>
              <a:spcBef>
                <a:spcPts val="0"/>
              </a:spcBef>
              <a:defRPr/>
            </a:pPr>
            <a:r>
              <a:rPr lang="en-US" sz="1200" b="1" u="sng" dirty="0" smtClean="0">
                <a:latin typeface="GHEA Grapalat" panose="02000506050000020003" pitchFamily="50" charset="0"/>
              </a:rPr>
              <a:t>Ն</a:t>
            </a:r>
            <a:r>
              <a:rPr lang="hy-AM" sz="1200" b="1" u="sng" dirty="0" smtClean="0">
                <a:latin typeface="GHEA Grapalat" panose="02000506050000020003" pitchFamily="50" charset="0"/>
              </a:rPr>
              <a:t>պատակ</a:t>
            </a:r>
            <a:r>
              <a:rPr lang="hy-AM" sz="1200" dirty="0" smtClean="0">
                <a:latin typeface="GHEA Grapalat" panose="02000506050000020003" pitchFamily="50" charset="0"/>
              </a:rPr>
              <a:t>՝ </a:t>
            </a:r>
            <a:r>
              <a:rPr lang="hy-AM" sz="1200" dirty="0" smtClean="0">
                <a:latin typeface="GHEA Grapalat" panose="02000506050000020003" pitchFamily="50" charset="0"/>
                <a:ea typeface="Times New Roman" panose="02020603050405020304" pitchFamily="18" charset="0"/>
                <a:cs typeface="Sylfaen" panose="010A0502050306030303" pitchFamily="18" charset="0"/>
              </a:rPr>
              <a:t>բարելավել հանրապետության երկու մարզերում աղբահանության </a:t>
            </a:r>
            <a:r>
              <a:rPr lang="hy-AM" sz="1200" dirty="0">
                <a:latin typeface="GHEA Grapalat" panose="02000506050000020003" pitchFamily="50" charset="0"/>
                <a:ea typeface="Times New Roman" panose="02020603050405020304" pitchFamily="18" charset="0"/>
                <a:cs typeface="Sylfaen" panose="010A0502050306030303" pitchFamily="18" charset="0"/>
              </a:rPr>
              <a:t>և սանիտարական մաքրման համակարգը, </a:t>
            </a:r>
            <a:r>
              <a:rPr lang="hy-AM" sz="1200" dirty="0" smtClean="0">
                <a:latin typeface="GHEA Grapalat" panose="02000506050000020003" pitchFamily="50" charset="0"/>
                <a:ea typeface="Times New Roman" panose="02020603050405020304" pitchFamily="18" charset="0"/>
                <a:cs typeface="Sylfaen" panose="010A0502050306030303" pitchFamily="18" charset="0"/>
              </a:rPr>
              <a:t>ինչպես </a:t>
            </a:r>
            <a:r>
              <a:rPr lang="hy-AM" sz="1200" dirty="0">
                <a:latin typeface="GHEA Grapalat" panose="02000506050000020003" pitchFamily="50" charset="0"/>
                <a:ea typeface="Times New Roman" panose="02020603050405020304" pitchFamily="18" charset="0"/>
                <a:cs typeface="Sylfaen" panose="010A0502050306030303" pitchFamily="18" charset="0"/>
              </a:rPr>
              <a:t>նաև </a:t>
            </a:r>
            <a:r>
              <a:rPr lang="hy-AM" sz="1200" dirty="0" smtClean="0">
                <a:latin typeface="GHEA Grapalat" panose="02000506050000020003" pitchFamily="50" charset="0"/>
                <a:ea typeface="Times New Roman" panose="02020603050405020304" pitchFamily="18" charset="0"/>
                <a:cs typeface="Sylfaen" panose="010A0502050306030303" pitchFamily="18" charset="0"/>
              </a:rPr>
              <a:t>հանրապետությունում </a:t>
            </a:r>
            <a:r>
              <a:rPr lang="hy-AM" sz="1200" dirty="0">
                <a:latin typeface="GHEA Grapalat" panose="02000506050000020003" pitchFamily="50" charset="0"/>
                <a:ea typeface="Times New Roman" panose="02020603050405020304" pitchFamily="18" charset="0"/>
                <a:cs typeface="Sylfaen" panose="010A0502050306030303" pitchFamily="18" charset="0"/>
              </a:rPr>
              <a:t>ներդնել </a:t>
            </a:r>
            <a:r>
              <a:rPr lang="hy-AM" sz="1200" dirty="0" smtClean="0">
                <a:latin typeface="GHEA Grapalat" panose="02000506050000020003" pitchFamily="50" charset="0"/>
                <a:ea typeface="Times New Roman" panose="02020603050405020304" pitchFamily="18" charset="0"/>
                <a:cs typeface="Sylfaen" panose="010A0502050306030303" pitchFamily="18" charset="0"/>
              </a:rPr>
              <a:t>կոշտ </a:t>
            </a:r>
            <a:r>
              <a:rPr lang="hy-AM" sz="1200" dirty="0">
                <a:latin typeface="GHEA Grapalat" panose="02000506050000020003" pitchFamily="50" charset="0"/>
                <a:ea typeface="Times New Roman" panose="02020603050405020304" pitchFamily="18" charset="0"/>
                <a:cs typeface="Sylfaen" panose="010A0502050306030303" pitchFamily="18" charset="0"/>
              </a:rPr>
              <a:t>կենցաղային թափոնների արդյունավետ </a:t>
            </a:r>
            <a:r>
              <a:rPr lang="hy-AM" sz="1200" dirty="0" smtClean="0">
                <a:latin typeface="GHEA Grapalat" panose="02000506050000020003" pitchFamily="50" charset="0"/>
                <a:ea typeface="Times New Roman" panose="02020603050405020304" pitchFamily="18" charset="0"/>
                <a:cs typeface="Sylfaen" panose="010A0502050306030303" pitchFamily="18" charset="0"/>
              </a:rPr>
              <a:t>կառավարման համակարգ։</a:t>
            </a:r>
          </a:p>
          <a:p>
            <a:pPr algn="just">
              <a:lnSpc>
                <a:spcPct val="120000"/>
              </a:lnSpc>
              <a:spcBef>
                <a:spcPts val="0"/>
              </a:spcBef>
              <a:defRPr/>
            </a:pPr>
            <a:r>
              <a:rPr lang="hy-AM" sz="1200" b="1" u="sng" dirty="0">
                <a:latin typeface="GHEA Grapalat" panose="02000506050000020003" pitchFamily="50" charset="0"/>
              </a:rPr>
              <a:t>Նկարագրություն</a:t>
            </a:r>
            <a:r>
              <a:rPr lang="hy-AM" sz="1200" dirty="0" smtClean="0">
                <a:latin typeface="GHEA Grapalat" panose="02000506050000020003" pitchFamily="50" charset="0"/>
                <a:ea typeface="Times New Roman" panose="02020603050405020304" pitchFamily="18" charset="0"/>
              </a:rPr>
              <a:t>՝ </a:t>
            </a:r>
            <a:r>
              <a:rPr lang="hy-AM" sz="1200" dirty="0" smtClean="0">
                <a:latin typeface="GHEA Grapalat" panose="02000506050000020003" pitchFamily="50" charset="0"/>
              </a:rPr>
              <a:t>ՀՀ </a:t>
            </a:r>
            <a:r>
              <a:rPr lang="hy-AM" sz="1200" dirty="0">
                <a:latin typeface="GHEA Grapalat" panose="02000506050000020003" pitchFamily="50" charset="0"/>
              </a:rPr>
              <a:t>և </a:t>
            </a:r>
            <a:r>
              <a:rPr lang="hy-AM" sz="1200" dirty="0" smtClean="0">
                <a:latin typeface="GHEA Grapalat" panose="02000506050000020003" pitchFamily="50" charset="0"/>
              </a:rPr>
              <a:t>Վ</a:t>
            </a:r>
            <a:r>
              <a:rPr lang="en-US" sz="1200" dirty="0" smtClean="0">
                <a:latin typeface="GHEA Grapalat" panose="02000506050000020003" pitchFamily="50" charset="0"/>
              </a:rPr>
              <a:t>ԶԵԲ-</a:t>
            </a:r>
            <a:r>
              <a:rPr lang="hy-AM" sz="1200" dirty="0" smtClean="0">
                <a:latin typeface="GHEA Grapalat" panose="02000506050000020003" pitchFamily="50" charset="0"/>
              </a:rPr>
              <a:t>ի </a:t>
            </a:r>
            <a:r>
              <a:rPr lang="hy-AM" sz="1200" dirty="0">
                <a:latin typeface="GHEA Grapalat" panose="02000506050000020003" pitchFamily="50" charset="0"/>
              </a:rPr>
              <a:t>միջև</a:t>
            </a:r>
            <a:r>
              <a:rPr lang="af-ZA" sz="1200" dirty="0">
                <a:latin typeface="GHEA Grapalat" panose="02000506050000020003" pitchFamily="50" charset="0"/>
              </a:rPr>
              <a:t> </a:t>
            </a:r>
            <a:r>
              <a:rPr lang="af-ZA" sz="1200" dirty="0" smtClean="0">
                <a:latin typeface="GHEA Grapalat" panose="02000506050000020003" pitchFamily="50" charset="0"/>
              </a:rPr>
              <a:t>05.04.2016</a:t>
            </a:r>
            <a:r>
              <a:rPr lang="hy-AM" sz="1200" dirty="0" smtClean="0">
                <a:latin typeface="GHEA Grapalat" panose="02000506050000020003" pitchFamily="50" charset="0"/>
              </a:rPr>
              <a:t>թ</a:t>
            </a:r>
            <a:r>
              <a:rPr lang="en-US" sz="1200" dirty="0" smtClean="0">
                <a:latin typeface="GHEA Grapalat" panose="02000506050000020003" pitchFamily="50" charset="0"/>
              </a:rPr>
              <a:t>.</a:t>
            </a:r>
            <a:r>
              <a:rPr lang="hy-AM" sz="1200" dirty="0" smtClean="0">
                <a:latin typeface="GHEA Grapalat" panose="02000506050000020003" pitchFamily="50" charset="0"/>
              </a:rPr>
              <a:t> </a:t>
            </a:r>
            <a:r>
              <a:rPr lang="hy-AM" sz="1200" dirty="0">
                <a:latin typeface="GHEA Grapalat" panose="02000506050000020003" pitchFamily="50" charset="0"/>
              </a:rPr>
              <a:t>ստորագրված միջազգային համաձայնագրի </a:t>
            </a:r>
            <a:r>
              <a:rPr lang="hy-AM" sz="1200" dirty="0" smtClean="0">
                <a:latin typeface="GHEA Grapalat" panose="02000506050000020003" pitchFamily="50" charset="0"/>
              </a:rPr>
              <a:t>համաձայն նախատեսվում </a:t>
            </a:r>
            <a:r>
              <a:rPr lang="hy-AM" sz="1200" dirty="0" smtClean="0">
                <a:latin typeface="GHEA Grapalat" panose="02000506050000020003" pitchFamily="50" charset="0"/>
                <a:ea typeface="Times New Roman" panose="02020603050405020304" pitchFamily="18" charset="0"/>
              </a:rPr>
              <a:t>է կ</a:t>
            </a:r>
            <a:r>
              <a:rPr lang="hy-AM" sz="1200" dirty="0" smtClean="0">
                <a:latin typeface="GHEA Grapalat" panose="02000506050000020003" pitchFamily="50" charset="0"/>
              </a:rPr>
              <a:t>առուցել </a:t>
            </a:r>
            <a:r>
              <a:rPr lang="hy-AM" sz="1200" dirty="0">
                <a:latin typeface="GHEA Grapalat" panose="02000506050000020003" pitchFamily="50" charset="0"/>
              </a:rPr>
              <a:t>ԵՄ չափանիշներին համապատասխան </a:t>
            </a:r>
            <a:r>
              <a:rPr lang="hy-AM" sz="1200" dirty="0" smtClean="0">
                <a:latin typeface="GHEA Grapalat" panose="02000506050000020003" pitchFamily="50" charset="0"/>
              </a:rPr>
              <a:t>հանրապետությունում առաջին սանիտարական աղբավայր Հրազդան քաղաքում, երկու փոխաբեռնման կայան Մարտունի և Ակունք համայնքներում</a:t>
            </a:r>
            <a:r>
              <a:rPr lang="en-US" sz="1200" dirty="0" smtClean="0">
                <a:latin typeface="GHEA Grapalat" panose="02000506050000020003" pitchFamily="50" charset="0"/>
              </a:rPr>
              <a:t>, ինչպես</a:t>
            </a:r>
            <a:r>
              <a:rPr lang="hy-AM" sz="1200" dirty="0" smtClean="0">
                <a:latin typeface="GHEA Grapalat" panose="02000506050000020003" pitchFamily="50" charset="0"/>
              </a:rPr>
              <a:t> </a:t>
            </a:r>
            <a:r>
              <a:rPr lang="en-US" sz="1200" dirty="0" err="1" smtClean="0">
                <a:latin typeface="GHEA Grapalat" panose="02000506050000020003" pitchFamily="50" charset="0"/>
              </a:rPr>
              <a:t>նա</a:t>
            </a:r>
            <a:r>
              <a:rPr lang="hy-AM" sz="1200" dirty="0" smtClean="0">
                <a:latin typeface="GHEA Grapalat" panose="02000506050000020003" pitchFamily="50" charset="0"/>
              </a:rPr>
              <a:t>և Կոտայքի </a:t>
            </a:r>
            <a:r>
              <a:rPr lang="hy-AM" sz="1200" dirty="0">
                <a:latin typeface="GHEA Grapalat" panose="02000506050000020003" pitchFamily="50" charset="0"/>
              </a:rPr>
              <a:t>և </a:t>
            </a:r>
            <a:r>
              <a:rPr lang="hy-AM" sz="1200" dirty="0" smtClean="0">
                <a:latin typeface="GHEA Grapalat" panose="02000506050000020003" pitchFamily="50" charset="0"/>
              </a:rPr>
              <a:t>Գեղարքունիքի </a:t>
            </a:r>
            <a:r>
              <a:rPr lang="hy-AM" sz="1200" dirty="0">
                <a:latin typeface="GHEA Grapalat" panose="02000506050000020003" pitchFamily="50" charset="0"/>
              </a:rPr>
              <a:t>մարզերի </a:t>
            </a:r>
            <a:r>
              <a:rPr lang="hy-AM" sz="1200" dirty="0" smtClean="0">
                <a:latin typeface="GHEA Grapalat" panose="02000506050000020003" pitchFamily="50" charset="0"/>
              </a:rPr>
              <a:t>բոլոր բնակավայրերում ներդնել </a:t>
            </a:r>
            <a:r>
              <a:rPr lang="hy-AM" sz="1200" dirty="0">
                <a:latin typeface="GHEA Grapalat" panose="02000506050000020003" pitchFamily="50" charset="0"/>
              </a:rPr>
              <a:t>ԵՄ չափանիշներին համապատասխան աղբահանության </a:t>
            </a:r>
            <a:r>
              <a:rPr lang="hy-AM" sz="1200" dirty="0" smtClean="0">
                <a:latin typeface="GHEA Grapalat" panose="02000506050000020003" pitchFamily="50" charset="0"/>
              </a:rPr>
              <a:t>համակարգ, այդ թվում՝ ձեռք բերել աղբավայրը և փոխաբեռնման կայանները շահագործող տեխնիկա և սարքավորումներ, աղբատար մեքենաներ, աղբամաններ և կառուցել աղբի հավաքման հարթակներ։ Ծրագիրն ունի 3 միջոցառում, որոնց համար 2022թ</a:t>
            </a:r>
            <a:r>
              <a:rPr lang="en-US" sz="1200" dirty="0" smtClean="0">
                <a:latin typeface="GHEA Grapalat" panose="02000506050000020003" pitchFamily="50" charset="0"/>
              </a:rPr>
              <a:t>. </a:t>
            </a:r>
            <a:r>
              <a:rPr lang="hy-AM" sz="1200" dirty="0" smtClean="0">
                <a:latin typeface="GHEA Grapalat" panose="02000506050000020003" pitchFamily="50" charset="0"/>
              </a:rPr>
              <a:t>բյուջեն կազմում է </a:t>
            </a:r>
            <a:r>
              <a:rPr lang="hy-AM" sz="1200" b="1" dirty="0" smtClean="0">
                <a:latin typeface="GHEA Grapalat" panose="02000506050000020003" pitchFamily="50" charset="0"/>
              </a:rPr>
              <a:t>5,523</a:t>
            </a:r>
            <a:r>
              <a:rPr lang="en-US" sz="1200" b="1" dirty="0" smtClean="0">
                <a:latin typeface="GHEA Grapalat" panose="02000506050000020003" pitchFamily="50" charset="0"/>
              </a:rPr>
              <a:t>.</a:t>
            </a:r>
            <a:r>
              <a:rPr lang="hy-AM" sz="1200" b="1" dirty="0" smtClean="0">
                <a:latin typeface="GHEA Grapalat" panose="02000506050000020003" pitchFamily="50" charset="0"/>
              </a:rPr>
              <a:t>9 մլն դրամ</a:t>
            </a:r>
            <a:r>
              <a:rPr lang="hy-AM" sz="1200" dirty="0" smtClean="0">
                <a:latin typeface="GHEA Grapalat" panose="02000506050000020003" pitchFamily="50" charset="0"/>
              </a:rPr>
              <a:t>։</a:t>
            </a:r>
          </a:p>
          <a:p>
            <a:pPr algn="just">
              <a:lnSpc>
                <a:spcPct val="114000"/>
              </a:lnSpc>
              <a:spcBef>
                <a:spcPts val="600"/>
              </a:spcBef>
              <a:defRPr/>
            </a:pPr>
            <a:r>
              <a:rPr lang="hy-AM" sz="1200" b="1" u="sng" dirty="0" smtClean="0">
                <a:latin typeface="GHEA Grapalat" panose="02000506050000020003" pitchFamily="50" charset="0"/>
              </a:rPr>
              <a:t>Ծրագրի իրականացման արդյունքում</a:t>
            </a:r>
            <a:r>
              <a:rPr lang="en-US" sz="1200" b="1" u="sng" dirty="0" smtClean="0">
                <a:latin typeface="GHEA Grapalat" panose="02000506050000020003" pitchFamily="50" charset="0"/>
              </a:rPr>
              <a:t> </a:t>
            </a:r>
            <a:r>
              <a:rPr lang="hy-AM" sz="1200" dirty="0" smtClean="0">
                <a:latin typeface="GHEA Grapalat" panose="02000506050000020003" pitchFamily="50" charset="0"/>
              </a:rPr>
              <a:t>Կոտայքի և Գեղարքունիքի բոլոր բնակավայրերում կիրականացվի ԵՄ չափանիշներին համապատասխան աղբահանություն, ինչը կնվազեցնի մարդու առողջության և շրջակա միջավայրի վրա աղբաթափության բացասական և վտանգավոր ներգործությունները և կապահովվի բնակչության համար հարմարավետ և էկոլոգիապես անվտանգ պայմաններ </a:t>
            </a:r>
          </a:p>
          <a:p>
            <a:pPr lvl="0">
              <a:lnSpc>
                <a:spcPct val="120000"/>
              </a:lnSpc>
              <a:spcBef>
                <a:spcPts val="600"/>
              </a:spcBef>
            </a:pPr>
            <a:r>
              <a:rPr lang="hy-AM" sz="1300" b="1" u="sng" dirty="0" smtClean="0">
                <a:latin typeface="GHEA Grapalat" panose="02000506050000020003" pitchFamily="50" charset="0"/>
              </a:rPr>
              <a:t> Կապը ռազմավարական փաստաթղթերի հետ</a:t>
            </a:r>
            <a:r>
              <a:rPr lang="hy-AM" sz="1300" dirty="0" smtClean="0">
                <a:latin typeface="GHEA Grapalat" panose="02000506050000020003" pitchFamily="50" charset="0"/>
              </a:rPr>
              <a:t> </a:t>
            </a:r>
          </a:p>
          <a:p>
            <a:pPr marL="171450" lvl="0" indent="-171450">
              <a:lnSpc>
                <a:spcPct val="120000"/>
              </a:lnSpc>
              <a:spcBef>
                <a:spcPts val="600"/>
              </a:spcBef>
              <a:buClr>
                <a:schemeClr val="accent3">
                  <a:lumMod val="75000"/>
                </a:schemeClr>
              </a:buClr>
              <a:buFont typeface="Wingdings" panose="05000000000000000000" pitchFamily="2" charset="2"/>
              <a:buChar char="ü"/>
            </a:pPr>
            <a:r>
              <a:rPr lang="hy-AM" sz="1200" dirty="0" smtClean="0">
                <a:latin typeface="GHEA Grapalat" panose="02000506050000020003" pitchFamily="50" charset="0"/>
              </a:rPr>
              <a:t>ՀՀ-ԵՄ համապարփակ և ընդլայնված գործընկերության համաձայնագրի և ՀՀ-ԵՄ գործընկերության առաջնայնություններ փաստաթղթի կիրարկումն ապահովող միջոցառումներ,</a:t>
            </a:r>
            <a:endParaRPr lang="ru-RU" sz="1200" dirty="0" smtClean="0">
              <a:latin typeface="GHEA Grapalat" panose="02000506050000020003" pitchFamily="50" charset="0"/>
            </a:endParaRPr>
          </a:p>
          <a:p>
            <a:pPr marL="171450" lvl="0" indent="-171450">
              <a:lnSpc>
                <a:spcPct val="120000"/>
              </a:lnSpc>
              <a:spcBef>
                <a:spcPts val="600"/>
              </a:spcBef>
              <a:buClr>
                <a:schemeClr val="accent3">
                  <a:lumMod val="75000"/>
                </a:schemeClr>
              </a:buClr>
              <a:buFont typeface="Wingdings" panose="05000000000000000000" pitchFamily="2" charset="2"/>
              <a:buChar char="ü"/>
            </a:pPr>
            <a:r>
              <a:rPr lang="hy-AM" sz="1200" dirty="0" smtClean="0">
                <a:latin typeface="GHEA Grapalat" panose="02000506050000020003" pitchFamily="50" charset="0"/>
              </a:rPr>
              <a:t>ՀՀ և Եվրոպական միության և Ատոմային էներգիայի եվրոպական համայնքի ու դրանց անդամ պետությունների միջև կնքված համապարփակ և ընդլայնված գործընկերության համաձայնագրի կիրարկման ճանապարհային քարտեզ /105/, </a:t>
            </a:r>
            <a:endParaRPr lang="ru-RU" sz="1200" dirty="0" smtClean="0">
              <a:latin typeface="GHEA Grapalat" panose="02000506050000020003" pitchFamily="50" charset="0"/>
            </a:endParaRPr>
          </a:p>
          <a:p>
            <a:pPr marL="171450" lvl="0" indent="-171450">
              <a:lnSpc>
                <a:spcPct val="120000"/>
              </a:lnSpc>
              <a:spcBef>
                <a:spcPts val="600"/>
              </a:spcBef>
              <a:buClr>
                <a:schemeClr val="accent3">
                  <a:lumMod val="75000"/>
                </a:schemeClr>
              </a:buClr>
              <a:buFont typeface="Wingdings" panose="05000000000000000000" pitchFamily="2" charset="2"/>
              <a:buChar char="ü"/>
            </a:pPr>
            <a:r>
              <a:rPr lang="hy-AM" sz="1200" dirty="0" smtClean="0">
                <a:latin typeface="GHEA Grapalat" panose="02000506050000020003" pitchFamily="50" charset="0"/>
              </a:rPr>
              <a:t>ՀՀ կառավարության 2021-2026թթ. Գործունեության ծրագիր /6</a:t>
            </a:r>
            <a:r>
              <a:rPr lang="en-US" sz="1200" dirty="0" smtClean="0">
                <a:latin typeface="GHEA Grapalat" panose="02000506050000020003" pitchFamily="50" charset="0"/>
              </a:rPr>
              <a:t>.</a:t>
            </a:r>
            <a:r>
              <a:rPr lang="hy-AM" sz="1200" dirty="0" smtClean="0">
                <a:latin typeface="GHEA Grapalat" panose="02000506050000020003" pitchFamily="50" charset="0"/>
              </a:rPr>
              <a:t>6/</a:t>
            </a:r>
            <a:endParaRPr lang="ru-RU" sz="1200" dirty="0" smtClean="0">
              <a:latin typeface="GHEA Grapalat" panose="02000506050000020003" pitchFamily="50" charset="0"/>
            </a:endParaRPr>
          </a:p>
          <a:p>
            <a:pPr marL="171450" indent="-171450">
              <a:lnSpc>
                <a:spcPct val="120000"/>
              </a:lnSpc>
              <a:spcBef>
                <a:spcPts val="600"/>
              </a:spcBef>
              <a:buClr>
                <a:schemeClr val="accent3">
                  <a:lumMod val="75000"/>
                </a:schemeClr>
              </a:buClr>
              <a:buFont typeface="Wingdings" panose="05000000000000000000" pitchFamily="2" charset="2"/>
              <a:buChar char="ü"/>
            </a:pPr>
            <a:r>
              <a:rPr lang="hy-AM" sz="1200" dirty="0" smtClean="0">
                <a:latin typeface="GHEA Grapalat" panose="02000506050000020003" pitchFamily="50" charset="0"/>
              </a:rPr>
              <a:t> ՀՀ կառավարության 01</a:t>
            </a:r>
            <a:r>
              <a:rPr lang="en-US" sz="1200" dirty="0" smtClean="0">
                <a:latin typeface="GHEA Grapalat" panose="02000506050000020003" pitchFamily="50" charset="0"/>
              </a:rPr>
              <a:t>.</a:t>
            </a:r>
            <a:r>
              <a:rPr lang="hy-AM" sz="1200" dirty="0" smtClean="0">
                <a:latin typeface="GHEA Grapalat" panose="02000506050000020003" pitchFamily="50" charset="0"/>
              </a:rPr>
              <a:t>04</a:t>
            </a:r>
            <a:r>
              <a:rPr lang="en-US" sz="1200" dirty="0" smtClean="0">
                <a:latin typeface="GHEA Grapalat" panose="02000506050000020003" pitchFamily="50" charset="0"/>
              </a:rPr>
              <a:t>.</a:t>
            </a:r>
            <a:r>
              <a:rPr lang="hy-AM" sz="1200" dirty="0" smtClean="0">
                <a:latin typeface="GHEA Grapalat" panose="02000506050000020003" pitchFamily="50" charset="0"/>
              </a:rPr>
              <a:t>2021թ</a:t>
            </a:r>
            <a:r>
              <a:rPr lang="en-US" sz="1200" dirty="0" smtClean="0">
                <a:latin typeface="GHEA Grapalat" panose="02000506050000020003" pitchFamily="50" charset="0"/>
              </a:rPr>
              <a:t>.</a:t>
            </a:r>
            <a:r>
              <a:rPr lang="hy-AM" sz="1200" dirty="0" smtClean="0">
                <a:latin typeface="GHEA Grapalat" panose="02000506050000020003" pitchFamily="50" charset="0"/>
              </a:rPr>
              <a:t> N464-Լ որոշմամբ հաստատված Աղբահանության համակարգի ռազմավարությունից և ռազմավարության կիրարկումն ապահովող 2021-2023</a:t>
            </a:r>
            <a:r>
              <a:rPr lang="en-US" sz="1200" dirty="0" smtClean="0">
                <a:latin typeface="GHEA Grapalat" panose="02000506050000020003" pitchFamily="50" charset="0"/>
              </a:rPr>
              <a:t>թ</a:t>
            </a:r>
            <a:r>
              <a:rPr lang="hy-AM" sz="1200" dirty="0" smtClean="0">
                <a:latin typeface="GHEA Grapalat" panose="02000506050000020003" pitchFamily="50" charset="0"/>
              </a:rPr>
              <a:t>թ միջոցառումների ծրագիր</a:t>
            </a:r>
          </a:p>
          <a:p>
            <a:pPr marL="171450" indent="-171450">
              <a:lnSpc>
                <a:spcPct val="120000"/>
              </a:lnSpc>
              <a:spcBef>
                <a:spcPts val="600"/>
              </a:spcBef>
              <a:buClr>
                <a:schemeClr val="accent3">
                  <a:lumMod val="75000"/>
                </a:schemeClr>
              </a:buClr>
              <a:buFont typeface="Wingdings" panose="05000000000000000000" pitchFamily="2" charset="2"/>
              <a:buChar char="ü"/>
            </a:pPr>
            <a:r>
              <a:rPr lang="hy-AM" sz="1200" dirty="0" smtClean="0">
                <a:latin typeface="GHEA Grapalat" panose="02000506050000020003" pitchFamily="50" charset="0"/>
              </a:rPr>
              <a:t> Հայաստանի վերափոխման 2050 ռազմավարություն </a:t>
            </a:r>
          </a:p>
        </p:txBody>
      </p:sp>
      <p:sp>
        <p:nvSpPr>
          <p:cNvPr id="2" name="Номер слайда 1"/>
          <p:cNvSpPr>
            <a:spLocks noGrp="1"/>
          </p:cNvSpPr>
          <p:nvPr>
            <p:ph type="sldNum" sz="quarter" idx="12"/>
          </p:nvPr>
        </p:nvSpPr>
        <p:spPr/>
        <p:txBody>
          <a:bodyPr/>
          <a:lstStyle/>
          <a:p>
            <a:fld id="{B6F15528-21DE-4FAA-801E-634DDDAF4B2B}" type="slidenum">
              <a:rPr lang="en-US" smtClean="0"/>
              <a:pPr/>
              <a:t>31</a:t>
            </a:fld>
            <a:endParaRPr lang="en-US" dirty="0"/>
          </a:p>
        </p:txBody>
      </p:sp>
    </p:spTree>
    <p:extLst>
      <p:ext uri="{BB962C8B-B14F-4D97-AF65-F5344CB8AC3E}">
        <p14:creationId xmlns:p14="http://schemas.microsoft.com/office/powerpoint/2010/main" val="4259121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32</a:t>
            </a:fld>
            <a:endParaRPr lang="en-US" dirty="0"/>
          </a:p>
        </p:txBody>
      </p:sp>
      <p:sp>
        <p:nvSpPr>
          <p:cNvPr id="3" name="Rectangle 2"/>
          <p:cNvSpPr/>
          <p:nvPr/>
        </p:nvSpPr>
        <p:spPr>
          <a:xfrm>
            <a:off x="362369" y="304800"/>
            <a:ext cx="8650663" cy="6069354"/>
          </a:xfrm>
          <a:prstGeom prst="rect">
            <a:avLst/>
          </a:prstGeom>
        </p:spPr>
        <p:txBody>
          <a:bodyPr wrap="square">
            <a:spAutoFit/>
          </a:bodyPr>
          <a:lstStyle/>
          <a:p>
            <a:pPr lvl="0" algn="ctr">
              <a:defRPr/>
            </a:pPr>
            <a:r>
              <a:rPr lang="en-US" sz="1400" b="1" u="sng" dirty="0">
                <a:solidFill>
                  <a:prstClr val="black"/>
                </a:solidFill>
                <a:latin typeface="GHEA Grapalat" panose="02000506050000020003" pitchFamily="50" charset="0"/>
              </a:rPr>
              <a:t>«</a:t>
            </a:r>
            <a:r>
              <a:rPr lang="hy-AM" sz="1400" b="1" u="sng" dirty="0">
                <a:solidFill>
                  <a:prstClr val="black"/>
                </a:solidFill>
                <a:latin typeface="GHEA Grapalat" panose="02000506050000020003" pitchFamily="50" charset="0"/>
              </a:rPr>
              <a:t>Կոտայքի և Գեղարքունիքի կոշտ կենցաղային թափոնների կառավարման</a:t>
            </a:r>
            <a:r>
              <a:rPr lang="en-US" sz="1400" b="1" u="sng" dirty="0">
                <a:solidFill>
                  <a:prstClr val="black"/>
                </a:solidFill>
                <a:latin typeface="GHEA Grapalat" panose="02000506050000020003" pitchFamily="50" charset="0"/>
              </a:rPr>
              <a:t>»</a:t>
            </a:r>
            <a:r>
              <a:rPr lang="hy-AM" sz="1400" b="1" u="sng" dirty="0">
                <a:solidFill>
                  <a:prstClr val="black"/>
                </a:solidFill>
                <a:latin typeface="GHEA Grapalat" panose="02000506050000020003" pitchFamily="50" charset="0"/>
              </a:rPr>
              <a:t> ծրագի</a:t>
            </a:r>
            <a:r>
              <a:rPr lang="en-US" sz="1400" b="1" u="sng" dirty="0">
                <a:solidFill>
                  <a:prstClr val="black"/>
                </a:solidFill>
                <a:latin typeface="GHEA Grapalat" panose="02000506050000020003" pitchFamily="50" charset="0"/>
              </a:rPr>
              <a:t>ր</a:t>
            </a:r>
            <a:r>
              <a:rPr lang="hy-AM" sz="1400" b="1" u="sng" dirty="0">
                <a:solidFill>
                  <a:prstClr val="black"/>
                </a:solidFill>
                <a:latin typeface="GHEA Grapalat" panose="02000506050000020003" pitchFamily="50" charset="0"/>
              </a:rPr>
              <a:t> </a:t>
            </a:r>
            <a:r>
              <a:rPr lang="ru-RU" sz="1400" b="1" u="sng" dirty="0">
                <a:solidFill>
                  <a:prstClr val="black"/>
                </a:solidFill>
                <a:latin typeface="GHEA Grapalat" panose="02000506050000020003" pitchFamily="50" charset="0"/>
              </a:rPr>
              <a:t>(2)</a:t>
            </a:r>
            <a:endParaRPr lang="hy-AM" sz="1400" b="1" u="sng" dirty="0">
              <a:solidFill>
                <a:prstClr val="black"/>
              </a:solidFill>
              <a:latin typeface="GHEA Grapalat" panose="02000506050000020003" pitchFamily="50" charset="0"/>
            </a:endParaRPr>
          </a:p>
          <a:p>
            <a:pPr lvl="0" indent="274320" algn="just">
              <a:lnSpc>
                <a:spcPct val="130000"/>
              </a:lnSpc>
            </a:pPr>
            <a:r>
              <a:rPr lang="hy-AM" sz="1200" b="1" u="sng" dirty="0">
                <a:solidFill>
                  <a:prstClr val="black"/>
                </a:solidFill>
                <a:latin typeface="GHEA Grapalat" panose="02000506050000020003" pitchFamily="50" charset="0"/>
              </a:rPr>
              <a:t>Ընթացքը</a:t>
            </a:r>
            <a:r>
              <a:rPr lang="hy-AM" sz="1200" b="1" dirty="0">
                <a:solidFill>
                  <a:prstClr val="black"/>
                </a:solidFill>
                <a:latin typeface="GHEA Grapalat" panose="02000506050000020003" pitchFamily="50" charset="0"/>
              </a:rPr>
              <a:t> </a:t>
            </a:r>
            <a:r>
              <a:rPr lang="hy-AM" sz="1200" dirty="0">
                <a:solidFill>
                  <a:prstClr val="black"/>
                </a:solidFill>
                <a:latin typeface="GHEA Grapalat" panose="02000506050000020003" pitchFamily="50" charset="0"/>
                <a:ea typeface="Times New Roman" panose="02020603050405020304" pitchFamily="18" charset="0"/>
              </a:rPr>
              <a:t>Միջազգային մրցույթում հաղթող ճանաչված </a:t>
            </a:r>
            <a:r>
              <a:rPr lang="hy-AM" sz="1200" dirty="0">
                <a:solidFill>
                  <a:prstClr val="black"/>
                </a:solidFill>
                <a:latin typeface="GHEA Grapalat" panose="02000506050000020003" pitchFamily="50" charset="0"/>
                <a:ea typeface="Calibri" panose="020F0502020204030204" pitchFamily="34" charset="0"/>
              </a:rPr>
              <a:t>«Թունել </a:t>
            </a:r>
            <a:r>
              <a:rPr lang="hy-AM" sz="1200" dirty="0">
                <a:solidFill>
                  <a:prstClr val="black"/>
                </a:solidFill>
                <a:latin typeface="GHEA Grapalat" panose="02000506050000020003" pitchFamily="50" charset="0"/>
                <a:ea typeface="Times New Roman" panose="02020603050405020304" pitchFamily="18" charset="0"/>
              </a:rPr>
              <a:t>Սադ Արիանա» ՓԲԸ-ի 15</a:t>
            </a:r>
            <a:r>
              <a:rPr lang="en-US" sz="1200" dirty="0">
                <a:solidFill>
                  <a:prstClr val="black"/>
                </a:solidFill>
                <a:latin typeface="GHEA Grapalat" panose="02000506050000020003" pitchFamily="50" charset="0"/>
                <a:ea typeface="Times New Roman" panose="02020603050405020304" pitchFamily="18" charset="0"/>
              </a:rPr>
              <a:t>.</a:t>
            </a:r>
            <a:r>
              <a:rPr lang="hy-AM" sz="1200" dirty="0">
                <a:solidFill>
                  <a:prstClr val="black"/>
                </a:solidFill>
                <a:latin typeface="GHEA Grapalat" panose="02000506050000020003" pitchFamily="50" charset="0"/>
                <a:ea typeface="Times New Roman" panose="02020603050405020304" pitchFamily="18" charset="0"/>
              </a:rPr>
              <a:t>07</a:t>
            </a:r>
            <a:r>
              <a:rPr lang="en-US" sz="1200" dirty="0">
                <a:solidFill>
                  <a:prstClr val="black"/>
                </a:solidFill>
                <a:latin typeface="GHEA Grapalat" panose="02000506050000020003" pitchFamily="50" charset="0"/>
                <a:ea typeface="Times New Roman" panose="02020603050405020304" pitchFamily="18" charset="0"/>
              </a:rPr>
              <a:t>.</a:t>
            </a:r>
            <a:r>
              <a:rPr lang="hy-AM" sz="1200" dirty="0">
                <a:solidFill>
                  <a:prstClr val="black"/>
                </a:solidFill>
                <a:latin typeface="GHEA Grapalat" panose="02000506050000020003" pitchFamily="50" charset="0"/>
                <a:ea typeface="Times New Roman" panose="02020603050405020304" pitchFamily="18" charset="0"/>
              </a:rPr>
              <a:t>2021թ</a:t>
            </a:r>
            <a:r>
              <a:rPr lang="en-US" sz="1200" dirty="0">
                <a:solidFill>
                  <a:prstClr val="black"/>
                </a:solidFill>
                <a:latin typeface="GHEA Grapalat" panose="02000506050000020003" pitchFamily="50" charset="0"/>
                <a:ea typeface="Times New Roman" panose="02020603050405020304" pitchFamily="18" charset="0"/>
              </a:rPr>
              <a:t>.</a:t>
            </a:r>
            <a:r>
              <a:rPr lang="hy-AM" sz="1200" dirty="0">
                <a:solidFill>
                  <a:prstClr val="black"/>
                </a:solidFill>
                <a:latin typeface="GHEA Grapalat" panose="02000506050000020003" pitchFamily="50" charset="0"/>
                <a:ea typeface="Times New Roman" panose="02020603050405020304" pitchFamily="18" charset="0"/>
              </a:rPr>
              <a:t> կնքված պայմանագրով աղբավայրի և փոխաբեռնման կայանների շինարարական աշխատանքներն ընթացքի մեջ են, մասնավորապես կատարվել են Հրազդան</a:t>
            </a:r>
            <a:r>
              <a:rPr lang="en-US" sz="1200" dirty="0">
                <a:solidFill>
                  <a:prstClr val="black"/>
                </a:solidFill>
                <a:latin typeface="GHEA Grapalat" panose="02000506050000020003" pitchFamily="50" charset="0"/>
                <a:ea typeface="Times New Roman" panose="02020603050405020304" pitchFamily="18" charset="0"/>
              </a:rPr>
              <a:t>ո</a:t>
            </a:r>
            <a:r>
              <a:rPr lang="hy-AM" sz="1200" dirty="0">
                <a:solidFill>
                  <a:prstClr val="black"/>
                </a:solidFill>
                <a:latin typeface="GHEA Grapalat" panose="02000506050000020003" pitchFamily="50" charset="0"/>
                <a:ea typeface="Times New Roman" panose="02020603050405020304" pitchFamily="18" charset="0"/>
              </a:rPr>
              <a:t>ւ</a:t>
            </a:r>
            <a:r>
              <a:rPr lang="en-US" sz="1200" dirty="0">
                <a:solidFill>
                  <a:prstClr val="black"/>
                </a:solidFill>
                <a:latin typeface="GHEA Grapalat" panose="02000506050000020003" pitchFamily="50" charset="0"/>
                <a:ea typeface="Times New Roman" panose="02020603050405020304" pitchFamily="18" charset="0"/>
              </a:rPr>
              <a:t>մ</a:t>
            </a:r>
            <a:r>
              <a:rPr lang="hy-AM" sz="1200" dirty="0">
                <a:solidFill>
                  <a:prstClr val="black"/>
                </a:solidFill>
                <a:latin typeface="GHEA Grapalat" panose="02000506050000020003" pitchFamily="50" charset="0"/>
                <a:ea typeface="Times New Roman" panose="02020603050405020304" pitchFamily="18" charset="0"/>
              </a:rPr>
              <a:t> աղբավայրի տարածքի հարթեցման աշխատանքները, ընթացքում են ադմինիստրատիվ շենքի, աղբահանության մեքենաների կայանատեղի, ջրի ռեզերվուարների, աղբավայրի տարածքի մուտքի, տարածքի ցանկապատման, վտանգավոր թափոնների պահեստի շինարարական աշխատանքները, ինչպես նաև կատարվել են նոր ճանապարհային հանգույցի շինարարական աշխատանքները, Ակունք և Մարտունի համայնքներում փոխաբեռնման կայանների կառուցապատման և տարածքների առանձնացման համար բետոնե պատերի կառուցման աշխատանքները։ </a:t>
            </a:r>
          </a:p>
          <a:p>
            <a:pPr lvl="0" indent="274320" algn="just">
              <a:lnSpc>
                <a:spcPct val="130000"/>
              </a:lnSpc>
            </a:pPr>
            <a:endParaRPr lang="hy-AM" sz="1200" dirty="0" smtClean="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r>
              <a:rPr lang="en-US" sz="1200" dirty="0" smtClean="0">
                <a:solidFill>
                  <a:prstClr val="black"/>
                </a:solidFill>
                <a:latin typeface="GHEA Grapalat" panose="02000506050000020003" pitchFamily="50" charset="0"/>
                <a:ea typeface="Times New Roman" panose="02020603050405020304" pitchFamily="18" charset="0"/>
              </a:rPr>
              <a:t>01.09.</a:t>
            </a:r>
            <a:r>
              <a:rPr lang="hy-AM" sz="1200" dirty="0">
                <a:solidFill>
                  <a:prstClr val="black"/>
                </a:solidFill>
                <a:latin typeface="GHEA Grapalat" panose="02000506050000020003" pitchFamily="50" charset="0"/>
                <a:ea typeface="Times New Roman" panose="02020603050405020304" pitchFamily="18" charset="0"/>
              </a:rPr>
              <a:t>2021թ</a:t>
            </a:r>
            <a:r>
              <a:rPr lang="en-US" sz="1200" dirty="0">
                <a:solidFill>
                  <a:prstClr val="black"/>
                </a:solidFill>
                <a:latin typeface="GHEA Grapalat" panose="02000506050000020003" pitchFamily="50" charset="0"/>
                <a:ea typeface="Times New Roman" panose="02020603050405020304" pitchFamily="18" charset="0"/>
              </a:rPr>
              <a:t>.</a:t>
            </a:r>
            <a:r>
              <a:rPr lang="hy-AM" sz="1200" dirty="0">
                <a:solidFill>
                  <a:prstClr val="black"/>
                </a:solidFill>
                <a:latin typeface="GHEA Grapalat" panose="02000506050000020003" pitchFamily="50" charset="0"/>
                <a:ea typeface="Times New Roman" panose="02020603050405020304" pitchFamily="18" charset="0"/>
              </a:rPr>
              <a:t> դրությամբ կատարված աշխատանքների դիմաց կապալառու կազմակերպությանը վճարվել է </a:t>
            </a:r>
            <a:r>
              <a:rPr lang="hy-AM" sz="1200" b="1" dirty="0">
                <a:solidFill>
                  <a:prstClr val="black"/>
                </a:solidFill>
                <a:latin typeface="GHEA Grapalat" panose="02000506050000020003" pitchFamily="50" charset="0"/>
                <a:ea typeface="Times New Roman" panose="02020603050405020304" pitchFamily="18" charset="0"/>
              </a:rPr>
              <a:t>1,062 մլն եվրո կամ 737,383 մլն </a:t>
            </a:r>
            <a:r>
              <a:rPr lang="hy-AM" sz="1200" dirty="0">
                <a:solidFill>
                  <a:prstClr val="black"/>
                </a:solidFill>
                <a:latin typeface="GHEA Grapalat" panose="02000506050000020003" pitchFamily="50" charset="0"/>
                <a:ea typeface="Times New Roman" panose="02020603050405020304" pitchFamily="18" charset="0"/>
              </a:rPr>
              <a:t>դրամ, որից ԱՀՀ–ն կազմում է </a:t>
            </a:r>
            <a:r>
              <a:rPr lang="hy-AM" sz="1200" b="1" dirty="0">
                <a:solidFill>
                  <a:prstClr val="black"/>
                </a:solidFill>
                <a:latin typeface="GHEA Grapalat" panose="02000506050000020003" pitchFamily="50" charset="0"/>
                <a:ea typeface="Times New Roman" panose="02020603050405020304" pitchFamily="18" charset="0"/>
              </a:rPr>
              <a:t>95,86 մլն </a:t>
            </a:r>
            <a:r>
              <a:rPr lang="hy-AM" sz="1200" dirty="0" smtClean="0">
                <a:solidFill>
                  <a:prstClr val="black"/>
                </a:solidFill>
                <a:latin typeface="GHEA Grapalat" panose="02000506050000020003" pitchFamily="50" charset="0"/>
                <a:ea typeface="Times New Roman" panose="02020603050405020304" pitchFamily="18" charset="0"/>
              </a:rPr>
              <a:t>դրամ։ </a:t>
            </a:r>
            <a:endParaRPr lang="hy-AM" sz="1200" dirty="0">
              <a:solidFill>
                <a:prstClr val="black"/>
              </a:solidFill>
              <a:latin typeface="GHEA Grapalat" panose="02000506050000020003" pitchFamily="50" charset="0"/>
              <a:ea typeface="Times New Roman" panose="02020603050405020304" pitchFamily="18" charset="0"/>
            </a:endParaRPr>
          </a:p>
          <a:p>
            <a:pPr lvl="0" indent="274320" algn="just">
              <a:lnSpc>
                <a:spcPct val="130000"/>
              </a:lnSpc>
            </a:pPr>
            <a:r>
              <a:rPr lang="hy-AM" sz="1200" dirty="0">
                <a:solidFill>
                  <a:prstClr val="black"/>
                </a:solidFill>
                <a:latin typeface="GHEA Grapalat" panose="02000506050000020003" pitchFamily="50" charset="0"/>
                <a:ea typeface="Times New Roman" panose="02020603050405020304" pitchFamily="18" charset="0"/>
              </a:rPr>
              <a:t>Շինարարական աշխատանքները նախատեսվում է ավարտել 2022 թ</a:t>
            </a:r>
            <a:r>
              <a:rPr lang="en-US" sz="1200" dirty="0">
                <a:solidFill>
                  <a:prstClr val="black"/>
                </a:solidFill>
                <a:latin typeface="GHEA Grapalat" panose="02000506050000020003" pitchFamily="50" charset="0"/>
                <a:ea typeface="Times New Roman" panose="02020603050405020304" pitchFamily="18" charset="0"/>
              </a:rPr>
              <a:t>.</a:t>
            </a:r>
            <a:r>
              <a:rPr lang="hy-AM" sz="1200" dirty="0">
                <a:solidFill>
                  <a:prstClr val="black"/>
                </a:solidFill>
                <a:latin typeface="GHEA Grapalat" panose="02000506050000020003" pitchFamily="50" charset="0"/>
                <a:ea typeface="Times New Roman" panose="02020603050405020304" pitchFamily="18" charset="0"/>
              </a:rPr>
              <a:t> օգոստոս-սեպտեմբեր ամիսներին։</a:t>
            </a:r>
          </a:p>
          <a:p>
            <a:pPr lvl="0" indent="274320" algn="just">
              <a:lnSpc>
                <a:spcPct val="130000"/>
              </a:lnSpc>
            </a:pPr>
            <a:r>
              <a:rPr lang="hy-AM" sz="1200" dirty="0">
                <a:solidFill>
                  <a:prstClr val="black"/>
                </a:solidFill>
                <a:latin typeface="GHEA Grapalat" panose="02000506050000020003" pitchFamily="50" charset="0"/>
                <a:ea typeface="Times New Roman" panose="02020603050405020304" pitchFamily="18" charset="0"/>
              </a:rPr>
              <a:t>Միաժամանակ, երկու մարզերի բոլոր բնակավայրերում ԵՄ չափանիշներին համապատասխան աղբահանության ինտեգրված համակարգի ներդրման համար նախատեսվում է մշակել աղբահանության սխեմաները, ինչի համար հայտարարված միջազգային մրցությում հաղթող ճանաչված շվեդական «ՍՎԵԿՈ» ընկերության հետ ներկայումս ընթանում է պայմանագրի կնքման գործընթացը։ Նախատեսվում է որ խորհրդատվական ընկերությունը մինչև 2022թ</a:t>
            </a:r>
            <a:r>
              <a:rPr lang="en-US" sz="1200" dirty="0">
                <a:solidFill>
                  <a:prstClr val="black"/>
                </a:solidFill>
                <a:latin typeface="GHEA Grapalat" panose="02000506050000020003" pitchFamily="50" charset="0"/>
                <a:ea typeface="Times New Roman" panose="02020603050405020304" pitchFamily="18" charset="0"/>
              </a:rPr>
              <a:t>.</a:t>
            </a:r>
            <a:r>
              <a:rPr lang="hy-AM" sz="1200" dirty="0">
                <a:solidFill>
                  <a:prstClr val="black"/>
                </a:solidFill>
                <a:latin typeface="GHEA Grapalat" panose="02000506050000020003" pitchFamily="50" charset="0"/>
                <a:ea typeface="Times New Roman" panose="02020603050405020304" pitchFamily="18" charset="0"/>
              </a:rPr>
              <a:t> ապրիլ-մայիս ամիսները կմշակի աղբահանության սխեմաները, վերջիններիս հիման վրա կտրամադրի անհրաժեշտ գույքի, սարքավորումների ու մեխանիզացյայի տեխնիկական բնութագրերը և կկազմակերպի գնումների գործընթացը։</a:t>
            </a:r>
            <a:endParaRPr lang="en-US" sz="1200" b="1" dirty="0">
              <a:solidFill>
                <a:prstClr val="black"/>
              </a:solidFill>
              <a:latin typeface="GHEA Grapalat" panose="02000506050000020003" pitchFamily="50"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5902" y="2545109"/>
            <a:ext cx="1539240" cy="153924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753" y="2545440"/>
            <a:ext cx="1410604" cy="141060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9492" y="2545109"/>
            <a:ext cx="1317244" cy="131724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2836" y="2634124"/>
            <a:ext cx="1015084" cy="1015085"/>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1242" y="2589641"/>
            <a:ext cx="1322200" cy="1322201"/>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7754" y="2503316"/>
            <a:ext cx="1276703" cy="1276703"/>
          </a:xfrm>
          <a:prstGeom prst="rect">
            <a:avLst/>
          </a:prstGeom>
        </p:spPr>
      </p:pic>
    </p:spTree>
    <p:extLst>
      <p:ext uri="{BB962C8B-B14F-4D97-AF65-F5344CB8AC3E}">
        <p14:creationId xmlns:p14="http://schemas.microsoft.com/office/powerpoint/2010/main" val="339890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B6F15528-21DE-4FAA-801E-634DDDAF4B2B}" type="slidenum">
              <a:rPr lang="en-US" smtClean="0"/>
              <a:pPr/>
              <a:t>33</a:t>
            </a:fld>
            <a:endParaRPr lang="en-US" dirty="0"/>
          </a:p>
        </p:txBody>
      </p:sp>
      <p:sp>
        <p:nvSpPr>
          <p:cNvPr id="7" name="Rectangle 6"/>
          <p:cNvSpPr/>
          <p:nvPr/>
        </p:nvSpPr>
        <p:spPr>
          <a:xfrm>
            <a:off x="228600" y="152400"/>
            <a:ext cx="8784432" cy="6124754"/>
          </a:xfrm>
          <a:prstGeom prst="rect">
            <a:avLst/>
          </a:prstGeom>
        </p:spPr>
        <p:txBody>
          <a:bodyPr wrap="square">
            <a:spAutoFit/>
          </a:bodyPr>
          <a:lstStyle/>
          <a:p>
            <a:pPr lvl="0" algn="ctr" defTabSz="457200" eaLnBrk="0" fontAlgn="base" hangingPunct="0">
              <a:spcBef>
                <a:spcPct val="0"/>
              </a:spcBef>
              <a:spcAft>
                <a:spcPct val="0"/>
              </a:spcAft>
              <a:defRPr/>
            </a:pPr>
            <a:r>
              <a:rPr lang="en-US" sz="1200" b="1" u="sng" dirty="0">
                <a:solidFill>
                  <a:srgbClr val="865640">
                    <a:lumMod val="75000"/>
                  </a:srgbClr>
                </a:solidFill>
                <a:latin typeface="GHEA Grapalat" panose="02000506050000020003" pitchFamily="50" charset="0"/>
              </a:rPr>
              <a:t>«</a:t>
            </a:r>
            <a:r>
              <a:rPr lang="hy-AM" sz="1400" b="1" u="sng" dirty="0">
                <a:solidFill>
                  <a:srgbClr val="865640">
                    <a:lumMod val="75000"/>
                  </a:srgbClr>
                </a:solidFill>
                <a:latin typeface="GHEA Grapalat" panose="02000506050000020003" pitchFamily="50" charset="0"/>
              </a:rPr>
              <a:t>Եմ աջակցությամբ իրականացվող վարկային ծրագրի շրջանակներում ՀՀ 8 մարզերում </a:t>
            </a:r>
            <a:r>
              <a:rPr lang="hy-AM" sz="1400" b="1" u="sng" dirty="0" smtClean="0">
                <a:solidFill>
                  <a:srgbClr val="865640">
                    <a:lumMod val="75000"/>
                  </a:srgbClr>
                </a:solidFill>
                <a:latin typeface="GHEA Grapalat" panose="02000506050000020003" pitchFamily="50" charset="0"/>
              </a:rPr>
              <a:t>աղբահանության </a:t>
            </a:r>
            <a:r>
              <a:rPr lang="hy-AM" sz="1400" b="1" u="sng" dirty="0">
                <a:solidFill>
                  <a:srgbClr val="865640">
                    <a:lumMod val="75000"/>
                  </a:srgbClr>
                </a:solidFill>
                <a:latin typeface="GHEA Grapalat" panose="02000506050000020003" pitchFamily="50" charset="0"/>
              </a:rPr>
              <a:t>և </a:t>
            </a:r>
            <a:r>
              <a:rPr lang="hy-AM" sz="1400" b="1" u="sng" dirty="0" smtClean="0">
                <a:solidFill>
                  <a:srgbClr val="865640">
                    <a:lumMod val="75000"/>
                  </a:srgbClr>
                </a:solidFill>
                <a:latin typeface="GHEA Grapalat" panose="02000506050000020003" pitchFamily="50" charset="0"/>
              </a:rPr>
              <a:t>կոշտ թափոնների ինտեգրված համակարգի կառուցում</a:t>
            </a:r>
            <a:r>
              <a:rPr lang="en-US" sz="1400" b="1" u="sng" dirty="0" smtClean="0">
                <a:solidFill>
                  <a:srgbClr val="865640">
                    <a:lumMod val="75000"/>
                  </a:srgbClr>
                </a:solidFill>
                <a:latin typeface="GHEA Grapalat" panose="02000506050000020003" pitchFamily="50" charset="0"/>
              </a:rPr>
              <a:t>»</a:t>
            </a:r>
            <a:r>
              <a:rPr lang="hy-AM" sz="1400" b="1" dirty="0" smtClean="0">
                <a:solidFill>
                  <a:srgbClr val="865640">
                    <a:lumMod val="75000"/>
                  </a:srgbClr>
                </a:solidFill>
                <a:latin typeface="GHEA Grapalat" panose="02000506050000020003" pitchFamily="50" charset="0"/>
              </a:rPr>
              <a:t> </a:t>
            </a:r>
            <a:r>
              <a:rPr lang="ru-RU" sz="1400" b="1" i="1" u="sng" dirty="0" smtClean="0">
                <a:solidFill>
                  <a:srgbClr val="865640">
                    <a:lumMod val="75000"/>
                  </a:srgbClr>
                </a:solidFill>
                <a:latin typeface="GHEA Grapalat" panose="02000506050000020003" pitchFamily="50" charset="0"/>
              </a:rPr>
              <a:t>(600,0 </a:t>
            </a:r>
            <a:r>
              <a:rPr lang="hy-AM" sz="1400" b="1" i="1" u="sng" dirty="0" smtClean="0">
                <a:solidFill>
                  <a:srgbClr val="865640">
                    <a:lumMod val="75000"/>
                  </a:srgbClr>
                </a:solidFill>
                <a:latin typeface="GHEA Grapalat" panose="02000506050000020003" pitchFamily="50" charset="0"/>
              </a:rPr>
              <a:t>մլն դրամ</a:t>
            </a:r>
            <a:r>
              <a:rPr lang="ru-RU" sz="1400" b="1" i="1" u="sng" dirty="0" smtClean="0">
                <a:solidFill>
                  <a:srgbClr val="865640">
                    <a:lumMod val="75000"/>
                  </a:srgbClr>
                </a:solidFill>
                <a:latin typeface="GHEA Grapalat" panose="02000506050000020003" pitchFamily="50" charset="0"/>
              </a:rPr>
              <a:t>)</a:t>
            </a:r>
            <a:endParaRPr lang="hy-AM" sz="1400" b="1" i="1" u="sng" dirty="0" smtClean="0">
              <a:solidFill>
                <a:srgbClr val="865640">
                  <a:lumMod val="75000"/>
                </a:srgbClr>
              </a:solidFill>
              <a:latin typeface="GHEA Grapalat" panose="02000506050000020003" pitchFamily="50" charset="0"/>
            </a:endParaRPr>
          </a:p>
          <a:p>
            <a:pPr lvl="0" algn="just" defTabSz="457200" eaLnBrk="0" fontAlgn="base" hangingPunct="0">
              <a:lnSpc>
                <a:spcPct val="120000"/>
              </a:lnSpc>
              <a:spcAft>
                <a:spcPct val="0"/>
              </a:spcAft>
              <a:defRPr/>
            </a:pPr>
            <a:r>
              <a:rPr lang="en-US" sz="1400" b="1" u="sng" dirty="0" smtClean="0">
                <a:solidFill>
                  <a:srgbClr val="865640">
                    <a:lumMod val="75000"/>
                  </a:srgbClr>
                </a:solidFill>
                <a:latin typeface="GHEA Grapalat" panose="02000506050000020003" pitchFamily="50" charset="0"/>
              </a:rPr>
              <a:t>Ն</a:t>
            </a:r>
            <a:r>
              <a:rPr lang="hy-AM" sz="1400" b="1" u="sng" dirty="0">
                <a:solidFill>
                  <a:srgbClr val="865640">
                    <a:lumMod val="75000"/>
                  </a:srgbClr>
                </a:solidFill>
                <a:latin typeface="GHEA Grapalat" panose="02000506050000020003" pitchFamily="50" charset="0"/>
              </a:rPr>
              <a:t>պատակ</a:t>
            </a:r>
            <a:r>
              <a:rPr lang="hy-AM" sz="1400" dirty="0">
                <a:solidFill>
                  <a:srgbClr val="865640">
                    <a:lumMod val="75000"/>
                  </a:srgbClr>
                </a:solidFill>
                <a:latin typeface="GHEA Grapalat" panose="02000506050000020003" pitchFamily="50" charset="0"/>
              </a:rPr>
              <a:t>՝ ՀՀ 8 մարզերի բնակավայրերում աղբահանության և կոշտ թափոնների կառավարման ինտեգրված և ԵՄ չափանիշներին համապատասխան համակարգի ներդնում </a:t>
            </a:r>
          </a:p>
          <a:p>
            <a:pPr lvl="0" algn="just" defTabSz="457200" eaLnBrk="0" fontAlgn="base" hangingPunct="0">
              <a:lnSpc>
                <a:spcPct val="120000"/>
              </a:lnSpc>
              <a:spcAft>
                <a:spcPct val="0"/>
              </a:spcAft>
              <a:defRPr/>
            </a:pPr>
            <a:r>
              <a:rPr lang="hy-AM" sz="1400" b="1" u="sng" dirty="0">
                <a:solidFill>
                  <a:srgbClr val="865640">
                    <a:lumMod val="75000"/>
                  </a:srgbClr>
                </a:solidFill>
                <a:latin typeface="GHEA Grapalat" panose="02000506050000020003" pitchFamily="50" charset="0"/>
              </a:rPr>
              <a:t>Նկարագրություն</a:t>
            </a:r>
            <a:r>
              <a:rPr lang="hy-AM" sz="1400" dirty="0" smtClean="0">
                <a:solidFill>
                  <a:srgbClr val="865640">
                    <a:lumMod val="75000"/>
                  </a:srgbClr>
                </a:solidFill>
                <a:latin typeface="GHEA Grapalat" panose="02000506050000020003" pitchFamily="50" charset="0"/>
                <a:ea typeface="Times New Roman" panose="02020603050405020304" pitchFamily="18" charset="0"/>
              </a:rPr>
              <a:t>՝ </a:t>
            </a:r>
            <a:r>
              <a:rPr lang="hy-AM" sz="1400" dirty="0" smtClean="0">
                <a:solidFill>
                  <a:srgbClr val="865640">
                    <a:lumMod val="75000"/>
                  </a:srgbClr>
                </a:solidFill>
                <a:latin typeface="GHEA Grapalat" panose="02000506050000020003" pitchFamily="50" charset="0"/>
              </a:rPr>
              <a:t>ծրագրով </a:t>
            </a:r>
            <a:r>
              <a:rPr lang="hy-AM" sz="1400" dirty="0">
                <a:solidFill>
                  <a:srgbClr val="865640">
                    <a:lumMod val="75000"/>
                  </a:srgbClr>
                </a:solidFill>
                <a:latin typeface="GHEA Grapalat" panose="02000506050000020003" pitchFamily="50" charset="0"/>
              </a:rPr>
              <a:t>նախատեսվում է</a:t>
            </a:r>
          </a:p>
          <a:p>
            <a:pPr lvl="0" indent="-171450" algn="just" defTabSz="457200" eaLnBrk="0" fontAlgn="base" hangingPunct="0">
              <a:lnSpc>
                <a:spcPct val="120000"/>
              </a:lnSpc>
              <a:spcAft>
                <a:spcPct val="0"/>
              </a:spcAft>
              <a:buFont typeface="Wingdings" panose="05000000000000000000" pitchFamily="2" charset="2"/>
              <a:buChar char="q"/>
              <a:defRPr/>
            </a:pPr>
            <a:r>
              <a:rPr lang="hy-AM" sz="1400" dirty="0">
                <a:solidFill>
                  <a:srgbClr val="865640">
                    <a:lumMod val="75000"/>
                  </a:srgbClr>
                </a:solidFill>
                <a:latin typeface="GHEA Grapalat" panose="02000506050000020003" pitchFamily="50" charset="0"/>
              </a:rPr>
              <a:t> Կառուցել ԵՄ չափանիշներին համապատասխան 4</a:t>
            </a:r>
            <a:r>
              <a:rPr lang="hy-AM" sz="1400" b="1" u="sng" dirty="0">
                <a:solidFill>
                  <a:srgbClr val="865640">
                    <a:lumMod val="75000"/>
                  </a:srgbClr>
                </a:solidFill>
                <a:latin typeface="GHEA Grapalat" panose="02000506050000020003" pitchFamily="50" charset="0"/>
              </a:rPr>
              <a:t> սանիտարական աղբավայր</a:t>
            </a:r>
          </a:p>
          <a:p>
            <a:pPr lvl="0" indent="-285750" algn="just" defTabSz="457200" eaLnBrk="0" fontAlgn="base" hangingPunct="0">
              <a:lnSpc>
                <a:spcPct val="120000"/>
              </a:lnSpc>
              <a:spcAft>
                <a:spcPct val="0"/>
              </a:spcAft>
              <a:buFont typeface="Wingdings" panose="05000000000000000000" pitchFamily="2" charset="2"/>
              <a:buChar char="Ø"/>
              <a:defRPr/>
            </a:pPr>
            <a:r>
              <a:rPr lang="hy-AM" sz="1400" dirty="0">
                <a:solidFill>
                  <a:srgbClr val="865640">
                    <a:lumMod val="75000"/>
                  </a:srgbClr>
                </a:solidFill>
                <a:latin typeface="GHEA Grapalat" panose="02000506050000020003" pitchFamily="50" charset="0"/>
              </a:rPr>
              <a:t>ՀՀ Լոռու մարզում, որը կսպասարկի ՀՀ Լոռու և ՀՀ Տավուշի մարզերի բնակավայրերը</a:t>
            </a: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ՀՀ Շիրակի մարզում, որը կսպասարկի ՀՀ Շիրակի մարզի և ՀՀ Արագածոտնի մարզի հյուսիսային տարածքի բնակավայրերը</a:t>
            </a:r>
            <a:endParaRPr lang="ru-RU" sz="1400" dirty="0">
              <a:solidFill>
                <a:srgbClr val="865640">
                  <a:lumMod val="75000"/>
                </a:srgbClr>
              </a:solidFill>
              <a:latin typeface="GHEA Grapalat" panose="02000506050000020003" pitchFamily="50" charset="0"/>
            </a:endParaRP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ՀՀ Վայոց ձորի մարզում, </a:t>
            </a:r>
            <a:r>
              <a:rPr lang="hy-AM" sz="1400" dirty="0" smtClean="0">
                <a:solidFill>
                  <a:srgbClr val="865640">
                    <a:lumMod val="75000"/>
                  </a:srgbClr>
                </a:solidFill>
                <a:latin typeface="GHEA Grapalat" panose="02000506050000020003" pitchFamily="50" charset="0"/>
              </a:rPr>
              <a:t>որը կսպասարկի </a:t>
            </a:r>
            <a:r>
              <a:rPr lang="hy-AM" sz="1400" dirty="0">
                <a:solidFill>
                  <a:srgbClr val="865640">
                    <a:lumMod val="75000"/>
                  </a:srgbClr>
                </a:solidFill>
                <a:latin typeface="GHEA Grapalat" panose="02000506050000020003" pitchFamily="50" charset="0"/>
              </a:rPr>
              <a:t>ՀՀ Արարատի մարզի հարավ-արևելյան տարածքի և ՀՀ Վայոց ձորի մարզի բնակավայրերը</a:t>
            </a:r>
            <a:r>
              <a:rPr lang="hy-AM" sz="1400" dirty="0" smtClean="0">
                <a:solidFill>
                  <a:srgbClr val="865640">
                    <a:lumMod val="75000"/>
                  </a:srgbClr>
                </a:solidFill>
                <a:latin typeface="GHEA Grapalat" panose="02000506050000020003" pitchFamily="50" charset="0"/>
              </a:rPr>
              <a:t>։ </a:t>
            </a:r>
            <a:endParaRPr lang="ru-RU" sz="1400" dirty="0">
              <a:solidFill>
                <a:srgbClr val="865640">
                  <a:lumMod val="75000"/>
                </a:srgbClr>
              </a:solidFill>
              <a:latin typeface="GHEA Grapalat" panose="02000506050000020003" pitchFamily="50" charset="0"/>
            </a:endParaRP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ՀՀ Սյունիքի մարզում, որը կսպասարկի մարզի բնակավայրերը</a:t>
            </a:r>
          </a:p>
          <a:p>
            <a:pPr lvl="0" indent="-171450" defTabSz="457200" eaLnBrk="0" fontAlgn="base" hangingPunct="0">
              <a:spcAft>
                <a:spcPct val="0"/>
              </a:spcAft>
              <a:buFont typeface="Wingdings" panose="05000000000000000000" pitchFamily="2" charset="2"/>
              <a:buChar char="q"/>
            </a:pPr>
            <a:r>
              <a:rPr lang="hy-AM" sz="1400" dirty="0" smtClean="0">
                <a:solidFill>
                  <a:srgbClr val="865640">
                    <a:lumMod val="75000"/>
                  </a:srgbClr>
                </a:solidFill>
                <a:latin typeface="GHEA Grapalat" panose="02000506050000020003" pitchFamily="50" charset="0"/>
              </a:rPr>
              <a:t> </a:t>
            </a:r>
            <a:r>
              <a:rPr lang="hy-AM" sz="1400" dirty="0">
                <a:solidFill>
                  <a:srgbClr val="865640">
                    <a:lumMod val="75000"/>
                  </a:srgbClr>
                </a:solidFill>
                <a:latin typeface="GHEA Grapalat" panose="02000506050000020003" pitchFamily="50" charset="0"/>
              </a:rPr>
              <a:t>Աղբահանության ինտեգրված համակարգի ներդրման, այդ </a:t>
            </a:r>
            <a:r>
              <a:rPr lang="hy-AM" sz="1400" dirty="0" smtClean="0">
                <a:solidFill>
                  <a:srgbClr val="865640">
                    <a:lumMod val="75000"/>
                  </a:srgbClr>
                </a:solidFill>
                <a:latin typeface="GHEA Grapalat" panose="02000506050000020003" pitchFamily="50" charset="0"/>
              </a:rPr>
              <a:t>թվում 8 </a:t>
            </a:r>
            <a:r>
              <a:rPr lang="hy-AM" sz="1400" dirty="0">
                <a:solidFill>
                  <a:srgbClr val="865640">
                    <a:lumMod val="75000"/>
                  </a:srgbClr>
                </a:solidFill>
                <a:latin typeface="GHEA Grapalat" panose="02000506050000020003" pitchFamily="50" charset="0"/>
              </a:rPr>
              <a:t>մարզերի բոլոր բնակավայրերից աղբի պատշաճ հավաքման և տեղափոխման համար ծրագրով նախատեսվում է </a:t>
            </a:r>
            <a:r>
              <a:rPr lang="hy-AM" sz="1400" dirty="0" smtClean="0">
                <a:solidFill>
                  <a:srgbClr val="865640">
                    <a:lumMod val="75000"/>
                  </a:srgbClr>
                </a:solidFill>
                <a:latin typeface="GHEA Grapalat" panose="02000506050000020003" pitchFamily="50" charset="0"/>
              </a:rPr>
              <a:t>կառուցել </a:t>
            </a:r>
            <a:r>
              <a:rPr lang="hy-AM" sz="1400" b="1" u="sng" dirty="0" smtClean="0">
                <a:solidFill>
                  <a:srgbClr val="865640">
                    <a:lumMod val="75000"/>
                  </a:srgbClr>
                </a:solidFill>
                <a:latin typeface="GHEA Grapalat" panose="02000506050000020003" pitchFamily="50" charset="0"/>
              </a:rPr>
              <a:t>16 </a:t>
            </a:r>
            <a:r>
              <a:rPr lang="hy-AM" sz="1400" b="1" u="sng" dirty="0">
                <a:solidFill>
                  <a:srgbClr val="865640">
                    <a:lumMod val="75000"/>
                  </a:srgbClr>
                </a:solidFill>
                <a:latin typeface="GHEA Grapalat" panose="02000506050000020003" pitchFamily="50" charset="0"/>
              </a:rPr>
              <a:t>փոխաբեռնման կայան</a:t>
            </a:r>
            <a:r>
              <a:rPr lang="hy-AM" sz="1400" dirty="0">
                <a:solidFill>
                  <a:srgbClr val="865640">
                    <a:lumMod val="75000"/>
                  </a:srgbClr>
                </a:solidFill>
                <a:latin typeface="GHEA Grapalat" panose="02000506050000020003" pitchFamily="50" charset="0"/>
              </a:rPr>
              <a:t>՝ որտեղ ժամանակավոր կհավաքվի, կսեղմվի և/կամ </a:t>
            </a:r>
            <a:r>
              <a:rPr lang="hy-AM" sz="1400" dirty="0" smtClean="0">
                <a:solidFill>
                  <a:srgbClr val="865640">
                    <a:lumMod val="75000"/>
                  </a:srgbClr>
                </a:solidFill>
                <a:latin typeface="GHEA Grapalat" panose="02000506050000020003" pitchFamily="50" charset="0"/>
              </a:rPr>
              <a:t>կտեսակավորվի աղբը</a:t>
            </a:r>
            <a:r>
              <a:rPr lang="hy-AM" sz="1400" dirty="0">
                <a:solidFill>
                  <a:srgbClr val="865640">
                    <a:lumMod val="75000"/>
                  </a:srgbClr>
                </a:solidFill>
                <a:latin typeface="GHEA Grapalat" panose="02000506050000020003" pitchFamily="50" charset="0"/>
              </a:rPr>
              <a:t>․</a:t>
            </a: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4 փոխաբեռնման կայան՝ ՀՀ Լոռու և Տավուշի մարզերում</a:t>
            </a:r>
            <a:endParaRPr lang="ru-RU" sz="1400" dirty="0">
              <a:solidFill>
                <a:srgbClr val="865640">
                  <a:lumMod val="75000"/>
                </a:srgbClr>
              </a:solidFill>
              <a:latin typeface="GHEA Grapalat" panose="02000506050000020003" pitchFamily="50" charset="0"/>
            </a:endParaRP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4 փոխաբեռնման կայան՝ ՀՀ Շիրակի և </a:t>
            </a:r>
            <a:r>
              <a:rPr lang="hy-AM" sz="1400" dirty="0" smtClean="0">
                <a:solidFill>
                  <a:srgbClr val="865640">
                    <a:lumMod val="75000"/>
                  </a:srgbClr>
                </a:solidFill>
                <a:latin typeface="GHEA Grapalat" panose="02000506050000020003" pitchFamily="50" charset="0"/>
              </a:rPr>
              <a:t>Արագածոտնի մարզերում</a:t>
            </a:r>
            <a:endParaRPr lang="hy-AM" sz="1400" dirty="0">
              <a:solidFill>
                <a:srgbClr val="865640">
                  <a:lumMod val="75000"/>
                </a:srgbClr>
              </a:solidFill>
              <a:latin typeface="GHEA Grapalat" panose="02000506050000020003" pitchFamily="50" charset="0"/>
            </a:endParaRP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4 փոխաբեռնման կայան՝ ՀՀ Արարատի և Վայոց </a:t>
            </a:r>
            <a:r>
              <a:rPr lang="hy-AM" sz="1400" dirty="0" smtClean="0">
                <a:solidFill>
                  <a:srgbClr val="865640">
                    <a:lumMod val="75000"/>
                  </a:srgbClr>
                </a:solidFill>
                <a:latin typeface="GHEA Grapalat" panose="02000506050000020003" pitchFamily="50" charset="0"/>
              </a:rPr>
              <a:t>ձորի մարզերում</a:t>
            </a:r>
            <a:endParaRPr lang="ru-RU" sz="1400" dirty="0">
              <a:solidFill>
                <a:srgbClr val="865640">
                  <a:lumMod val="75000"/>
                </a:srgbClr>
              </a:solidFill>
              <a:latin typeface="GHEA Grapalat" panose="02000506050000020003" pitchFamily="50" charset="0"/>
            </a:endParaRP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1 փոխաբեռնման կայան</a:t>
            </a:r>
            <a:r>
              <a:rPr lang="hy-AM" sz="1400" dirty="0" smtClean="0">
                <a:solidFill>
                  <a:srgbClr val="865640">
                    <a:lumMod val="75000"/>
                  </a:srgbClr>
                </a:solidFill>
                <a:latin typeface="GHEA Grapalat" panose="02000506050000020003" pitchFamily="50" charset="0"/>
              </a:rPr>
              <a:t>՝ ՀՀ </a:t>
            </a:r>
            <a:r>
              <a:rPr lang="hy-AM" sz="1400" dirty="0">
                <a:solidFill>
                  <a:srgbClr val="865640">
                    <a:lumMod val="75000"/>
                  </a:srgbClr>
                </a:solidFill>
                <a:latin typeface="GHEA Grapalat" panose="02000506050000020003" pitchFamily="50" charset="0"/>
              </a:rPr>
              <a:t>Արմավիրի մարզում</a:t>
            </a:r>
            <a:endParaRPr lang="ru-RU" sz="1400" dirty="0">
              <a:solidFill>
                <a:srgbClr val="865640">
                  <a:lumMod val="75000"/>
                </a:srgbClr>
              </a:solidFill>
              <a:latin typeface="GHEA Grapalat" panose="02000506050000020003" pitchFamily="50" charset="0"/>
            </a:endParaRPr>
          </a:p>
          <a:p>
            <a:pPr lvl="0" indent="-285750" defTabSz="457200" eaLnBrk="0" fontAlgn="base" hangingPunct="0">
              <a:spcAft>
                <a:spcPct val="0"/>
              </a:spcAft>
              <a:buFont typeface="Wingdings" panose="05000000000000000000" pitchFamily="2" charset="2"/>
              <a:buChar char="Ø"/>
            </a:pPr>
            <a:r>
              <a:rPr lang="hy-AM" sz="1400" dirty="0">
                <a:solidFill>
                  <a:srgbClr val="865640">
                    <a:lumMod val="75000"/>
                  </a:srgbClr>
                </a:solidFill>
                <a:latin typeface="GHEA Grapalat" panose="02000506050000020003" pitchFamily="50" charset="0"/>
              </a:rPr>
              <a:t>3 փոխաբեռնման կայան ՀՀ Սյունիքի մարզում</a:t>
            </a:r>
          </a:p>
          <a:p>
            <a:pPr lvl="0" indent="-171450" defTabSz="457200" eaLnBrk="0" fontAlgn="base" hangingPunct="0">
              <a:spcAft>
                <a:spcPct val="0"/>
              </a:spcAft>
              <a:buFont typeface="Wingdings" panose="05000000000000000000" pitchFamily="2" charset="2"/>
              <a:buChar char="q"/>
            </a:pPr>
            <a:r>
              <a:rPr lang="hy-AM" sz="1400" dirty="0" smtClean="0">
                <a:solidFill>
                  <a:srgbClr val="865640">
                    <a:lumMod val="75000"/>
                  </a:srgbClr>
                </a:solidFill>
                <a:latin typeface="GHEA Grapalat" panose="02000506050000020003" pitchFamily="50" charset="0"/>
              </a:rPr>
              <a:t> </a:t>
            </a:r>
            <a:r>
              <a:rPr lang="hy-AM" sz="1400" dirty="0">
                <a:solidFill>
                  <a:srgbClr val="865640">
                    <a:lumMod val="75000"/>
                  </a:srgbClr>
                </a:solidFill>
                <a:latin typeface="GHEA Grapalat" panose="02000506050000020003" pitchFamily="50" charset="0"/>
              </a:rPr>
              <a:t>ԵՄ չափանիշներին համապատասխան աղբահանության և կոշտ թափոնների կառավարման ինտեգրված համակարգի ներդրման համար ծրագրով նախատեվում է ապահովել գոյացող աղբի արդյունավետ հավաքումն ու տեղափոխումը։ Մասնավորապես․ մշակել ու կազմել համապատասխան </a:t>
            </a:r>
            <a:r>
              <a:rPr lang="hy-AM" sz="1400" b="1" dirty="0">
                <a:solidFill>
                  <a:srgbClr val="865640">
                    <a:lumMod val="75000"/>
                  </a:srgbClr>
                </a:solidFill>
                <a:latin typeface="GHEA Grapalat" panose="02000506050000020003" pitchFamily="50" charset="0"/>
              </a:rPr>
              <a:t>լոգիստիկան</a:t>
            </a:r>
            <a:r>
              <a:rPr lang="hy-AM" sz="1400" dirty="0">
                <a:solidFill>
                  <a:srgbClr val="865640">
                    <a:lumMod val="75000"/>
                  </a:srgbClr>
                </a:solidFill>
                <a:latin typeface="GHEA Grapalat" panose="02000506050000020003" pitchFamily="50" charset="0"/>
              </a:rPr>
              <a:t>՝ աղբահանության սխեմաները GIS համակարգի հիման վրա, կառուցել աղբահանության հավաքման կետեր, ձեռքբերել մասնագիտացված մեքենասարքավորումներ և գույք։</a:t>
            </a:r>
          </a:p>
          <a:p>
            <a:pPr lvl="0" indent="-171450" defTabSz="457200" eaLnBrk="0" fontAlgn="base" hangingPunct="0">
              <a:spcAft>
                <a:spcPct val="0"/>
              </a:spcAft>
              <a:buFont typeface="Wingdings" panose="05000000000000000000" pitchFamily="2" charset="2"/>
              <a:buChar char="q"/>
            </a:pPr>
            <a:r>
              <a:rPr lang="hy-AM" sz="1400" dirty="0">
                <a:solidFill>
                  <a:srgbClr val="865640">
                    <a:lumMod val="75000"/>
                  </a:srgbClr>
                </a:solidFill>
                <a:latin typeface="GHEA Grapalat" panose="02000506050000020003" pitchFamily="50" charset="0"/>
              </a:rPr>
              <a:t>Գործող աղբանոցների փակում</a:t>
            </a:r>
            <a:r>
              <a:rPr lang="hy-AM" sz="1400" dirty="0" smtClean="0">
                <a:solidFill>
                  <a:srgbClr val="865640">
                    <a:lumMod val="75000"/>
                  </a:srgbClr>
                </a:solidFill>
                <a:latin typeface="GHEA Grapalat" panose="02000506050000020003" pitchFamily="50" charset="0"/>
              </a:rPr>
              <a:t>։</a:t>
            </a:r>
            <a:endParaRPr lang="hy-AM" sz="1200" dirty="0">
              <a:solidFill>
                <a:srgbClr val="865640">
                  <a:lumMod val="75000"/>
                </a:srgbClr>
              </a:solidFill>
              <a:latin typeface="GHEA Grapalat" panose="02000506050000020003" pitchFamily="50" charset="0"/>
            </a:endParaRPr>
          </a:p>
        </p:txBody>
      </p:sp>
    </p:spTree>
    <p:extLst>
      <p:ext uri="{BB962C8B-B14F-4D97-AF65-F5344CB8AC3E}">
        <p14:creationId xmlns:p14="http://schemas.microsoft.com/office/powerpoint/2010/main" val="15310312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dirty="0"/>
          </a:p>
        </p:txBody>
      </p:sp>
      <p:sp>
        <p:nvSpPr>
          <p:cNvPr id="3" name="Rectangle 2"/>
          <p:cNvSpPr/>
          <p:nvPr/>
        </p:nvSpPr>
        <p:spPr>
          <a:xfrm>
            <a:off x="762000" y="228599"/>
            <a:ext cx="8001000" cy="5413790"/>
          </a:xfrm>
          <a:prstGeom prst="rect">
            <a:avLst/>
          </a:prstGeom>
        </p:spPr>
        <p:txBody>
          <a:bodyPr wrap="square">
            <a:spAutoFit/>
          </a:bodyPr>
          <a:lstStyle/>
          <a:p>
            <a:pPr lvl="0" algn="just" defTabSz="457200" eaLnBrk="0" fontAlgn="base" hangingPunct="0">
              <a:lnSpc>
                <a:spcPct val="120000"/>
              </a:lnSpc>
              <a:spcAft>
                <a:spcPct val="0"/>
              </a:spcAft>
              <a:defRPr/>
            </a:pPr>
            <a:r>
              <a:rPr lang="hy-AM" sz="1400" b="1" u="sng" dirty="0">
                <a:solidFill>
                  <a:srgbClr val="865640">
                    <a:lumMod val="75000"/>
                  </a:srgbClr>
                </a:solidFill>
                <a:latin typeface="GHEA Grapalat" panose="02000506050000020003" pitchFamily="50" charset="0"/>
              </a:rPr>
              <a:t>Ծրագրի միջնաժամկետ արդյունք</a:t>
            </a:r>
            <a:r>
              <a:rPr lang="hy-AM" sz="1400" b="1" u="sng" dirty="0" smtClean="0">
                <a:solidFill>
                  <a:srgbClr val="865640">
                    <a:lumMod val="75000"/>
                  </a:srgbClr>
                </a:solidFill>
                <a:latin typeface="GHEA Grapalat" panose="02000506050000020003" pitchFamily="50" charset="0"/>
              </a:rPr>
              <a:t>, 2022թ</a:t>
            </a:r>
            <a:r>
              <a:rPr lang="hy-AM" sz="1400" b="1" u="sng" dirty="0">
                <a:solidFill>
                  <a:srgbClr val="865640">
                    <a:lumMod val="75000"/>
                  </a:srgbClr>
                </a:solidFill>
                <a:latin typeface="GHEA Grapalat" panose="02000506050000020003" pitchFamily="50" charset="0"/>
              </a:rPr>
              <a:t>՝ </a:t>
            </a:r>
            <a:r>
              <a:rPr lang="hy-AM" sz="1400" dirty="0">
                <a:solidFill>
                  <a:srgbClr val="865640">
                    <a:lumMod val="75000"/>
                  </a:srgbClr>
                </a:solidFill>
                <a:latin typeface="GHEA Grapalat" panose="02000506050000020003" pitchFamily="50" charset="0"/>
              </a:rPr>
              <a:t>Աղբահանության և կոշտ թափոնների կառավարման 4 գոտիների համար տեխնիկատնտեսական փաստաթղթերի մշակում, այդ թվում՝ </a:t>
            </a:r>
            <a:r>
              <a:rPr lang="ru-RU" sz="1400" dirty="0" err="1">
                <a:solidFill>
                  <a:srgbClr val="865640">
                    <a:lumMod val="75000"/>
                  </a:srgbClr>
                </a:solidFill>
                <a:latin typeface="GHEA Grapalat" panose="02000506050000020003" pitchFamily="50" charset="0"/>
              </a:rPr>
              <a:t>տեխնիկա-տնտեսական</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հիմնավորում</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գեոլոգիա</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գեոդեզիա</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աղբավայր</a:t>
            </a:r>
            <a:r>
              <a:rPr lang="hy-AM" sz="1400" dirty="0">
                <a:solidFill>
                  <a:srgbClr val="865640">
                    <a:lumMod val="75000"/>
                  </a:srgbClr>
                </a:solidFill>
                <a:latin typeface="GHEA Grapalat" panose="02000506050000020003" pitchFamily="50" charset="0"/>
              </a:rPr>
              <a:t>եր</a:t>
            </a:r>
            <a:r>
              <a:rPr lang="ru-RU" sz="1400" dirty="0">
                <a:solidFill>
                  <a:srgbClr val="865640">
                    <a:lumMod val="75000"/>
                  </a:srgbClr>
                </a:solidFill>
                <a:latin typeface="GHEA Grapalat" panose="02000506050000020003" pitchFamily="50" charset="0"/>
              </a:rPr>
              <a:t>ի </a:t>
            </a:r>
            <a:r>
              <a:rPr lang="hy-AM" sz="1400" dirty="0">
                <a:solidFill>
                  <a:srgbClr val="865640">
                    <a:lumMod val="75000"/>
                  </a:srgbClr>
                </a:solidFill>
                <a:latin typeface="GHEA Grapalat" panose="02000506050000020003" pitchFamily="50" charset="0"/>
              </a:rPr>
              <a:t>ր փոխաբեռնման կայանների</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նախագ</a:t>
            </a:r>
            <a:r>
              <a:rPr lang="hy-AM" sz="1400" dirty="0">
                <a:solidFill>
                  <a:srgbClr val="865640">
                    <a:lumMod val="75000"/>
                  </a:srgbClr>
                </a:solidFill>
                <a:latin typeface="GHEA Grapalat" panose="02000506050000020003" pitchFamily="50" charset="0"/>
              </a:rPr>
              <a:t>ծեր</a:t>
            </a:r>
            <a:r>
              <a:rPr lang="ru-RU" sz="1400" dirty="0">
                <a:solidFill>
                  <a:srgbClr val="865640">
                    <a:lumMod val="75000"/>
                  </a:srgbClr>
                </a:solidFill>
                <a:latin typeface="GHEA Grapalat" panose="02000506050000020003" pitchFamily="50" charset="0"/>
              </a:rPr>
              <a:t>, ՇՄԱԳ, </a:t>
            </a:r>
            <a:r>
              <a:rPr lang="ru-RU" sz="1400" dirty="0" err="1">
                <a:solidFill>
                  <a:srgbClr val="865640">
                    <a:lumMod val="75000"/>
                  </a:srgbClr>
                </a:solidFill>
                <a:latin typeface="GHEA Grapalat" panose="02000506050000020003" pitchFamily="50" charset="0"/>
              </a:rPr>
              <a:t>աղբահանության</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սխեմաներ</a:t>
            </a:r>
            <a:r>
              <a:rPr lang="ru-RU" sz="1400" dirty="0">
                <a:solidFill>
                  <a:srgbClr val="865640">
                    <a:lumMod val="75000"/>
                  </a:srgbClr>
                </a:solidFill>
                <a:latin typeface="GHEA Grapalat" panose="02000506050000020003" pitchFamily="50" charset="0"/>
              </a:rPr>
              <a:t>, </a:t>
            </a:r>
            <a:r>
              <a:rPr lang="ru-RU" sz="1400" dirty="0" err="1">
                <a:solidFill>
                  <a:srgbClr val="865640">
                    <a:lumMod val="75000"/>
                  </a:srgbClr>
                </a:solidFill>
                <a:latin typeface="GHEA Grapalat" panose="02000506050000020003" pitchFamily="50" charset="0"/>
              </a:rPr>
              <a:t>լոգիստիկա</a:t>
            </a:r>
            <a:r>
              <a:rPr lang="hy-AM" sz="1400" dirty="0">
                <a:solidFill>
                  <a:srgbClr val="865640">
                    <a:lumMod val="75000"/>
                  </a:srgbClr>
                </a:solidFill>
                <a:latin typeface="GHEA Grapalat" panose="02000506050000020003" pitchFamily="50" charset="0"/>
              </a:rPr>
              <a:t>․</a:t>
            </a:r>
          </a:p>
          <a:p>
            <a:pPr lvl="0" algn="just" defTabSz="457200" eaLnBrk="0" fontAlgn="base" hangingPunct="0">
              <a:lnSpc>
                <a:spcPct val="110000"/>
              </a:lnSpc>
              <a:spcAft>
                <a:spcPct val="0"/>
              </a:spcAft>
              <a:defRPr/>
            </a:pPr>
            <a:r>
              <a:rPr lang="hy-AM" sz="1400" b="1" u="sng" dirty="0">
                <a:solidFill>
                  <a:srgbClr val="865640">
                    <a:lumMod val="75000"/>
                  </a:srgbClr>
                </a:solidFill>
                <a:latin typeface="GHEA Grapalat" panose="02000506050000020003" pitchFamily="50" charset="0"/>
              </a:rPr>
              <a:t>Ծրագրի իրականացման արդյունքում </a:t>
            </a:r>
            <a:r>
              <a:rPr lang="hy-AM" sz="1400" dirty="0">
                <a:solidFill>
                  <a:srgbClr val="865640">
                    <a:lumMod val="75000"/>
                  </a:srgbClr>
                </a:solidFill>
                <a:latin typeface="GHEA Grapalat" panose="02000506050000020003" pitchFamily="50" charset="0"/>
              </a:rPr>
              <a:t>ՀՀ տարածքում աղբահանության և կոշտ թափոնների կառավարման ինտեգրված և ԵՄ չափանիշներին համապատասխան աղբահանության համակարգի ներդրմամբ </a:t>
            </a:r>
            <a:r>
              <a:rPr lang="hy-AM" sz="1400" dirty="0" smtClean="0">
                <a:solidFill>
                  <a:srgbClr val="865640">
                    <a:lumMod val="75000"/>
                  </a:srgbClr>
                </a:solidFill>
                <a:latin typeface="GHEA Grapalat" panose="02000506050000020003" pitchFamily="50" charset="0"/>
              </a:rPr>
              <a:t>կապահովվի Հանրապետության </a:t>
            </a:r>
            <a:r>
              <a:rPr lang="hy-AM" sz="1400" dirty="0">
                <a:solidFill>
                  <a:srgbClr val="865640">
                    <a:lumMod val="75000"/>
                  </a:srgbClr>
                </a:solidFill>
                <a:latin typeface="GHEA Grapalat" panose="02000506050000020003" pitchFamily="50" charset="0"/>
              </a:rPr>
              <a:t>ողջ տարածքում գոյացող աղբի պաշաճ հավաքումը, տեղափոխումը և անվտանգ հեռացումը կամ օգտահանումը՝ նպատակաուղղված ՀՀ բնակչության համար հարմարավետ և էկոլոգիապես անվտանգ պայմանների ապահովմանը, մարդու առողջության և շրջակա միջավայրի վրա աղբաթափության բացասական և վտանգավոր ներգործության նվազեցմանն ու չեզոքացմանը։</a:t>
            </a:r>
          </a:p>
          <a:p>
            <a:pPr lvl="0" algn="just" defTabSz="457200" eaLnBrk="0" fontAlgn="base" hangingPunct="0">
              <a:lnSpc>
                <a:spcPct val="120000"/>
              </a:lnSpc>
              <a:spcAft>
                <a:spcPct val="0"/>
              </a:spcAft>
              <a:defRPr/>
            </a:pPr>
            <a:r>
              <a:rPr lang="hy-AM" sz="1400" b="1" u="sng" dirty="0">
                <a:solidFill>
                  <a:srgbClr val="865640">
                    <a:lumMod val="75000"/>
                  </a:srgbClr>
                </a:solidFill>
                <a:latin typeface="GHEA Grapalat" panose="02000506050000020003" pitchFamily="50" charset="0"/>
              </a:rPr>
              <a:t>Կապը ռազմավարական փաստաթղթերի հետ</a:t>
            </a:r>
            <a:r>
              <a:rPr lang="hy-AM" sz="1400" dirty="0">
                <a:solidFill>
                  <a:srgbClr val="865640">
                    <a:lumMod val="75000"/>
                  </a:srgbClr>
                </a:solidFill>
                <a:latin typeface="GHEA Grapalat" panose="02000506050000020003" pitchFamily="50" charset="0"/>
              </a:rPr>
              <a:t> </a:t>
            </a:r>
          </a:p>
          <a:p>
            <a:pPr marL="171450" lvl="0" indent="-171450" defTabSz="457200" eaLnBrk="0" fontAlgn="base" hangingPunct="0">
              <a:spcAft>
                <a:spcPct val="0"/>
              </a:spcAft>
              <a:buClr>
                <a:srgbClr val="865640">
                  <a:lumMod val="75000"/>
                </a:srgbClr>
              </a:buClr>
              <a:buFont typeface="Wingdings" panose="05000000000000000000" pitchFamily="2" charset="2"/>
              <a:buChar char="ü"/>
            </a:pPr>
            <a:r>
              <a:rPr lang="hy-AM" sz="1400" dirty="0">
                <a:solidFill>
                  <a:srgbClr val="865640">
                    <a:lumMod val="75000"/>
                  </a:srgbClr>
                </a:solidFill>
                <a:latin typeface="GHEA Grapalat" panose="02000506050000020003" pitchFamily="50" charset="0"/>
              </a:rPr>
              <a:t>ՀՀ-ԵՄ համապարփակ և ընդլայնված գործընկերության համաձայնագրի և ՀՀ-ԵՄ գործընկերության առաջնայնություններ փաստաթղթի կիրարկումն ապահովող միջոցառումներ,</a:t>
            </a:r>
            <a:endParaRPr lang="ru-RU" sz="1400" dirty="0">
              <a:solidFill>
                <a:srgbClr val="865640">
                  <a:lumMod val="75000"/>
                </a:srgbClr>
              </a:solidFill>
              <a:latin typeface="GHEA Grapalat" panose="02000506050000020003" pitchFamily="50" charset="0"/>
            </a:endParaRPr>
          </a:p>
          <a:p>
            <a:pPr marL="171450" lvl="0" indent="-171450" defTabSz="457200" eaLnBrk="0" fontAlgn="base" hangingPunct="0">
              <a:spcAft>
                <a:spcPct val="0"/>
              </a:spcAft>
              <a:buClr>
                <a:srgbClr val="865640">
                  <a:lumMod val="75000"/>
                </a:srgbClr>
              </a:buClr>
              <a:buFont typeface="Wingdings" panose="05000000000000000000" pitchFamily="2" charset="2"/>
              <a:buChar char="ü"/>
            </a:pPr>
            <a:r>
              <a:rPr lang="hy-AM" sz="1400" dirty="0">
                <a:solidFill>
                  <a:srgbClr val="865640">
                    <a:lumMod val="75000"/>
                  </a:srgbClr>
                </a:solidFill>
                <a:latin typeface="GHEA Grapalat" panose="02000506050000020003" pitchFamily="50" charset="0"/>
              </a:rPr>
              <a:t>ՀՀ և Եվրոպական միության և Ատոմային էներգիայի եվրոպական համայնքի ու դրանց անդամ պետությունների միջև կնքված համապարփակ և ընդլայնված գործընկերության համաձայնագրի կիրարկման ճանապարհային քարտեզ /105/, </a:t>
            </a:r>
            <a:endParaRPr lang="ru-RU" sz="1400" dirty="0">
              <a:solidFill>
                <a:srgbClr val="865640">
                  <a:lumMod val="75000"/>
                </a:srgbClr>
              </a:solidFill>
              <a:latin typeface="GHEA Grapalat" panose="02000506050000020003" pitchFamily="50" charset="0"/>
            </a:endParaRPr>
          </a:p>
          <a:p>
            <a:pPr marL="171450" lvl="0" indent="-171450" defTabSz="457200" eaLnBrk="0" fontAlgn="base" hangingPunct="0">
              <a:spcAft>
                <a:spcPct val="0"/>
              </a:spcAft>
              <a:buClr>
                <a:srgbClr val="865640">
                  <a:lumMod val="75000"/>
                </a:srgbClr>
              </a:buClr>
              <a:buFont typeface="Wingdings" panose="05000000000000000000" pitchFamily="2" charset="2"/>
              <a:buChar char="ü"/>
            </a:pPr>
            <a:r>
              <a:rPr lang="hy-AM" sz="1400" dirty="0">
                <a:solidFill>
                  <a:srgbClr val="865640">
                    <a:lumMod val="75000"/>
                  </a:srgbClr>
                </a:solidFill>
                <a:latin typeface="GHEA Grapalat" panose="02000506050000020003" pitchFamily="50" charset="0"/>
              </a:rPr>
              <a:t>ՀՀ կառավարության 2021-2026թթ. Գործունեության ծրագիր /6․6/</a:t>
            </a:r>
            <a:endParaRPr lang="ru-RU" sz="1400" dirty="0">
              <a:solidFill>
                <a:srgbClr val="865640">
                  <a:lumMod val="75000"/>
                </a:srgbClr>
              </a:solidFill>
              <a:latin typeface="GHEA Grapalat" panose="02000506050000020003" pitchFamily="50" charset="0"/>
            </a:endParaRPr>
          </a:p>
          <a:p>
            <a:pPr marL="171450" lvl="0" indent="-171450" defTabSz="457200" eaLnBrk="0" fontAlgn="base" hangingPunct="0">
              <a:spcAft>
                <a:spcPct val="0"/>
              </a:spcAft>
              <a:buClr>
                <a:srgbClr val="865640">
                  <a:lumMod val="75000"/>
                </a:srgbClr>
              </a:buClr>
              <a:buFont typeface="Wingdings" panose="05000000000000000000" pitchFamily="2" charset="2"/>
              <a:buChar char="ü"/>
            </a:pPr>
            <a:r>
              <a:rPr lang="hy-AM" sz="1400" dirty="0">
                <a:solidFill>
                  <a:srgbClr val="865640">
                    <a:lumMod val="75000"/>
                  </a:srgbClr>
                </a:solidFill>
                <a:latin typeface="GHEA Grapalat" panose="02000506050000020003" pitchFamily="50" charset="0"/>
              </a:rPr>
              <a:t> ՀՀ կառավարության 01․04․2021թ N464-Լ որոշմամբ </a:t>
            </a:r>
            <a:r>
              <a:rPr lang="hy-AM" sz="1400" dirty="0" smtClean="0">
                <a:solidFill>
                  <a:srgbClr val="865640">
                    <a:lumMod val="75000"/>
                  </a:srgbClr>
                </a:solidFill>
                <a:latin typeface="GHEA Grapalat" panose="02000506050000020003" pitchFamily="50" charset="0"/>
              </a:rPr>
              <a:t>հաստատված Աղբահանության </a:t>
            </a:r>
            <a:r>
              <a:rPr lang="hy-AM" sz="1400" dirty="0">
                <a:solidFill>
                  <a:srgbClr val="865640">
                    <a:lumMod val="75000"/>
                  </a:srgbClr>
                </a:solidFill>
                <a:latin typeface="GHEA Grapalat" panose="02000506050000020003" pitchFamily="50" charset="0"/>
              </a:rPr>
              <a:t>համակարգի ռազմավարությունից և ռազմավարության կիրարկումն ապահովող 2021-2023 թվականների միջոցառումների ծրագիր</a:t>
            </a:r>
          </a:p>
          <a:p>
            <a:pPr marL="171450" lvl="0" indent="-171450" defTabSz="457200" eaLnBrk="0" fontAlgn="base" hangingPunct="0">
              <a:spcAft>
                <a:spcPct val="0"/>
              </a:spcAft>
              <a:buClr>
                <a:srgbClr val="865640">
                  <a:lumMod val="75000"/>
                </a:srgbClr>
              </a:buClr>
              <a:buFont typeface="Wingdings" panose="05000000000000000000" pitchFamily="2" charset="2"/>
              <a:buChar char="ü"/>
            </a:pPr>
            <a:r>
              <a:rPr lang="hy-AM" sz="1400" dirty="0">
                <a:solidFill>
                  <a:srgbClr val="865640">
                    <a:lumMod val="75000"/>
                  </a:srgbClr>
                </a:solidFill>
                <a:latin typeface="GHEA Grapalat" panose="02000506050000020003" pitchFamily="50" charset="0"/>
              </a:rPr>
              <a:t> Հայաստանի վերափոխման 2050 ռազմավարություն</a:t>
            </a:r>
          </a:p>
        </p:txBody>
      </p:sp>
    </p:spTree>
    <p:extLst>
      <p:ext uri="{BB962C8B-B14F-4D97-AF65-F5344CB8AC3E}">
        <p14:creationId xmlns:p14="http://schemas.microsoft.com/office/powerpoint/2010/main" val="18333227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486400"/>
          </a:xfrm>
        </p:spPr>
        <p:txBody>
          <a:bodyPr>
            <a:normAutofit/>
          </a:bodyPr>
          <a:lstStyle/>
          <a:p>
            <a:pPr marL="109728" indent="0">
              <a:buNone/>
            </a:pPr>
            <a:r>
              <a:rPr lang="hy-AM" sz="1300" dirty="0" smtClean="0">
                <a:latin typeface="GHEA Grapalat" pitchFamily="50" charset="0"/>
              </a:rPr>
              <a:t>ԾՐԱԳՐԻ ԱՆՎԱՆՈՒՄԸ </a:t>
            </a:r>
          </a:p>
          <a:p>
            <a:pPr marL="109728" indent="0">
              <a:buNone/>
            </a:pPr>
            <a:r>
              <a:rPr lang="hy-AM" sz="1300" dirty="0" smtClean="0">
                <a:latin typeface="GHEA Grapalat" pitchFamily="50" charset="0"/>
              </a:rPr>
              <a:t>Ճանապարհային </a:t>
            </a:r>
            <a:r>
              <a:rPr lang="hy-AM" sz="1300" dirty="0">
                <a:latin typeface="GHEA Grapalat" pitchFamily="50" charset="0"/>
              </a:rPr>
              <a:t>ցանցի </a:t>
            </a:r>
            <a:r>
              <a:rPr lang="hy-AM" sz="1300" dirty="0" smtClean="0">
                <a:latin typeface="GHEA Grapalat" pitchFamily="50" charset="0"/>
              </a:rPr>
              <a:t>բարելավում</a:t>
            </a:r>
          </a:p>
          <a:p>
            <a:pPr marL="109728" indent="0">
              <a:buNone/>
            </a:pPr>
            <a:r>
              <a:rPr lang="hy-AM" sz="1300" dirty="0" smtClean="0">
                <a:latin typeface="GHEA Grapalat" pitchFamily="50" charset="0"/>
              </a:rPr>
              <a:t> ԾՐԱԳՐԻ ՆՊԱՏԱԿԸ ԵՎ ՆԿԱՐԱԳՐՈՒԹՅՈՒՆԸ</a:t>
            </a:r>
            <a:r>
              <a:rPr lang="hy-AM" sz="1300" dirty="0">
                <a:latin typeface="GHEA Grapalat" pitchFamily="50" charset="0"/>
              </a:rPr>
              <a:t>՝</a:t>
            </a:r>
          </a:p>
          <a:p>
            <a:r>
              <a:rPr lang="hy-AM" sz="1300" dirty="0" smtClean="0">
                <a:latin typeface="GHEA Grapalat" pitchFamily="50" charset="0"/>
              </a:rPr>
              <a:t>Ճանապարհային </a:t>
            </a:r>
            <a:r>
              <a:rPr lang="hy-AM" sz="1300" dirty="0">
                <a:latin typeface="GHEA Grapalat" pitchFamily="50" charset="0"/>
              </a:rPr>
              <a:t>ցանցի բարելավում և անվտանգ երթևեկության ապահովում</a:t>
            </a:r>
          </a:p>
          <a:p>
            <a:r>
              <a:rPr lang="hy-AM" sz="1300" dirty="0" smtClean="0">
                <a:latin typeface="GHEA Grapalat" pitchFamily="50" charset="0"/>
              </a:rPr>
              <a:t>Ճանապարհների </a:t>
            </a:r>
            <a:r>
              <a:rPr lang="hy-AM" sz="1300" dirty="0">
                <a:latin typeface="GHEA Grapalat" pitchFamily="50" charset="0"/>
              </a:rPr>
              <a:t>ծածկի որակի և փոխադրումների արդյունավետության բարելավում՝ ճանապարհների վիճակով պայմանավորված պատահարների </a:t>
            </a:r>
            <a:r>
              <a:rPr lang="hy-AM" sz="1300" dirty="0" smtClean="0">
                <a:latin typeface="GHEA Grapalat" pitchFamily="50" charset="0"/>
              </a:rPr>
              <a:t>նվազում</a:t>
            </a:r>
            <a:endParaRPr lang="ru-RU" sz="1300" dirty="0" smtClean="0">
              <a:latin typeface="GHEA Grapalat" pitchFamily="50" charset="0"/>
            </a:endParaRPr>
          </a:p>
          <a:p>
            <a:r>
              <a:rPr lang="hy-AM" sz="1300" dirty="0">
                <a:latin typeface="GHEA Grapalat" pitchFamily="50" charset="0"/>
              </a:rPr>
              <a:t>Ծրագրի շրջանակներում ներքին և արտաքին աղբյուրների ֆինանսավորմամբ նախատեսվում է իրականացնել միջպետական, հանրապետական </a:t>
            </a:r>
            <a:r>
              <a:rPr lang="hy-AM" sz="1300" dirty="0" smtClean="0">
                <a:latin typeface="GHEA Grapalat" pitchFamily="50" charset="0"/>
              </a:rPr>
              <a:t>և մարզային </a:t>
            </a:r>
            <a:r>
              <a:rPr lang="hy-AM" sz="1300" dirty="0">
                <a:latin typeface="GHEA Grapalat" pitchFamily="50" charset="0"/>
              </a:rPr>
              <a:t>նշանակության ավտոմոբիլային ճանապարհների ցանցի նորոգում, հիմնանորոգում և որակի շարունակական բարձրացում</a:t>
            </a:r>
            <a:r>
              <a:rPr lang="hy-AM" sz="1300" dirty="0" smtClean="0">
                <a:latin typeface="GHEA Grapalat" pitchFamily="50" charset="0"/>
              </a:rPr>
              <a:t>:</a:t>
            </a:r>
            <a:endParaRPr lang="en-US" sz="1300" dirty="0" smtClean="0">
              <a:latin typeface="GHEA Grapalat" pitchFamily="50" charset="0"/>
            </a:endParaRPr>
          </a:p>
          <a:p>
            <a:r>
              <a:rPr lang="hy-AM" sz="1300" dirty="0" smtClean="0">
                <a:latin typeface="GHEA Grapalat" pitchFamily="50" charset="0"/>
              </a:rPr>
              <a:t>ԻՐԱԿԱՆԱՑՆՈՂ</a:t>
            </a:r>
          </a:p>
          <a:p>
            <a:r>
              <a:rPr lang="hy-AM" sz="1300" dirty="0" smtClean="0">
                <a:latin typeface="GHEA Grapalat" pitchFamily="50" charset="0"/>
              </a:rPr>
              <a:t>ՀՀ տարածքային կառավարման և ենթակառուցվածքների նախարարություն, մարզպետարաններ և &lt;&lt;Ճանապարհային դեպարտամենտ&gt;&gt; հիմնադրամ</a:t>
            </a:r>
            <a:endParaRPr lang="hy-AM" sz="1300" dirty="0">
              <a:latin typeface="GHEA Grapalat" pitchFamily="50" charset="0"/>
            </a:endParaRPr>
          </a:p>
          <a:p>
            <a:pPr marL="109728" lvl="0" indent="0">
              <a:buNone/>
            </a:pPr>
            <a:r>
              <a:rPr lang="ru-RU" sz="1300" dirty="0" smtClean="0">
                <a:latin typeface="GHEA Grapalat" pitchFamily="50" charset="0"/>
              </a:rPr>
              <a:t>ԿԱՊԸ </a:t>
            </a:r>
            <a:r>
              <a:rPr lang="hy-AM" sz="1300" dirty="0" smtClean="0">
                <a:latin typeface="GHEA Grapalat" pitchFamily="50" charset="0"/>
              </a:rPr>
              <a:t>ԿԱՌԱՎԱՐՈՒԹՅԱՆ ԾՐԱԳՐԻ ԵՎ </a:t>
            </a:r>
            <a:r>
              <a:rPr lang="ru-RU" sz="1300" dirty="0" smtClean="0">
                <a:latin typeface="GHEA Grapalat" pitchFamily="50" charset="0"/>
              </a:rPr>
              <a:t>ՌԱԶՄԱՎԱՐԱԿԱՆ ՓԱՍՏԱԹՂԹԵՐԻ ՀԵՏ. </a:t>
            </a:r>
            <a:endParaRPr lang="hy-AM" sz="1300" dirty="0" smtClean="0">
              <a:latin typeface="GHEA Grapalat" pitchFamily="50" charset="0"/>
            </a:endParaRPr>
          </a:p>
          <a:p>
            <a:pPr marL="109728" lvl="0" indent="0">
              <a:buNone/>
            </a:pPr>
            <a:r>
              <a:rPr lang="en-US" sz="1300" dirty="0" smtClean="0">
                <a:latin typeface="GHEA Grapalat" pitchFamily="50" charset="0"/>
              </a:rPr>
              <a:t>ՀՀ </a:t>
            </a:r>
            <a:r>
              <a:rPr lang="en-US" sz="1300" dirty="0">
                <a:latin typeface="GHEA Grapalat" pitchFamily="50" charset="0"/>
              </a:rPr>
              <a:t>կառավարության</a:t>
            </a:r>
            <a:r>
              <a:rPr lang="ru-RU" sz="1300" dirty="0">
                <a:latin typeface="GHEA Grapalat" pitchFamily="50" charset="0"/>
              </a:rPr>
              <a:t> 2021-2026 </a:t>
            </a:r>
            <a:r>
              <a:rPr lang="en-US" sz="1300" dirty="0" err="1">
                <a:latin typeface="GHEA Grapalat" pitchFamily="50" charset="0"/>
              </a:rPr>
              <a:t>թթ</a:t>
            </a:r>
            <a:r>
              <a:rPr lang="en-US" sz="1300" dirty="0">
                <a:latin typeface="GHEA Grapalat" pitchFamily="50" charset="0"/>
              </a:rPr>
              <a:t> </a:t>
            </a:r>
            <a:r>
              <a:rPr lang="en-US" sz="1300" dirty="0" err="1">
                <a:latin typeface="GHEA Grapalat" pitchFamily="50" charset="0"/>
              </a:rPr>
              <a:t>ծրագրի</a:t>
            </a:r>
            <a:r>
              <a:rPr lang="ru-RU" sz="1300" dirty="0">
                <a:latin typeface="GHEA Grapalat" pitchFamily="50" charset="0"/>
              </a:rPr>
              <a:t> 3.2 «</a:t>
            </a:r>
            <a:r>
              <a:rPr lang="en-US" sz="1300" dirty="0" err="1">
                <a:latin typeface="GHEA Grapalat" pitchFamily="50" charset="0"/>
              </a:rPr>
              <a:t>Ճանապարհաշինություն</a:t>
            </a:r>
            <a:r>
              <a:rPr lang="ru-RU" sz="1300" dirty="0">
                <a:latin typeface="GHEA Grapalat" pitchFamily="50" charset="0"/>
              </a:rPr>
              <a:t>» </a:t>
            </a:r>
            <a:r>
              <a:rPr lang="en-US" sz="1300" dirty="0">
                <a:latin typeface="GHEA Grapalat" pitchFamily="50" charset="0"/>
              </a:rPr>
              <a:t>բաժնի </a:t>
            </a:r>
            <a:r>
              <a:rPr lang="en-US" sz="1300" dirty="0" err="1" smtClean="0">
                <a:latin typeface="GHEA Grapalat" pitchFamily="50" charset="0"/>
              </a:rPr>
              <a:t>պահանջներից</a:t>
            </a:r>
            <a:r>
              <a:rPr lang="en-US" sz="1300" dirty="0">
                <a:latin typeface="GHEA Grapalat" pitchFamily="50" charset="0"/>
              </a:rPr>
              <a:t>։</a:t>
            </a:r>
          </a:p>
          <a:p>
            <a:pPr marL="109728" indent="0">
              <a:buNone/>
            </a:pPr>
            <a:endParaRPr lang="en-US"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35</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400" b="0" dirty="0">
                <a:solidFill>
                  <a:schemeClr val="tx1"/>
                </a:solidFill>
                <a:effectLst/>
                <a:latin typeface="GHEA Grapalat" pitchFamily="50" charset="0"/>
              </a:rPr>
              <a:t>Հ</a:t>
            </a:r>
            <a:r>
              <a:rPr lang="en-US" sz="1400" b="0" dirty="0">
                <a:solidFill>
                  <a:schemeClr val="tx1"/>
                </a:solidFill>
                <a:effectLst/>
                <a:latin typeface="GHEA Grapalat" pitchFamily="50" charset="0"/>
              </a:rPr>
              <a:t>Հ ՏԿԵՆ 2022Թ. ԲՅՈՒՋԵՏԱՅԻՆ </a:t>
            </a:r>
            <a:r>
              <a:rPr lang="en-US" sz="1400" b="0" dirty="0" smtClean="0">
                <a:solidFill>
                  <a:schemeClr val="tx1"/>
                </a:solidFill>
                <a:effectLst/>
                <a:latin typeface="GHEA Grapalat" pitchFamily="50" charset="0"/>
              </a:rPr>
              <a:t>ԾՐԱԳ</a:t>
            </a:r>
            <a:r>
              <a:rPr lang="hy-AM" sz="1400" b="0" dirty="0" smtClean="0">
                <a:solidFill>
                  <a:schemeClr val="tx1"/>
                </a:solidFill>
                <a:effectLst/>
                <a:latin typeface="GHEA Grapalat" pitchFamily="50" charset="0"/>
              </a:rPr>
              <a:t>Ի</a:t>
            </a:r>
            <a:r>
              <a:rPr lang="en-US" sz="1400" b="0" dirty="0" smtClean="0">
                <a:solidFill>
                  <a:schemeClr val="tx1"/>
                </a:solidFill>
                <a:effectLst/>
                <a:latin typeface="GHEA Grapalat" pitchFamily="50" charset="0"/>
              </a:rPr>
              <a:t>Ր </a:t>
            </a:r>
            <a:r>
              <a:rPr lang="hy-AM" sz="1400" b="0" dirty="0" smtClean="0">
                <a:solidFill>
                  <a:schemeClr val="tx1"/>
                </a:solidFill>
                <a:effectLst/>
                <a:latin typeface="GHEA Grapalat" pitchFamily="50" charset="0"/>
              </a:rPr>
              <a:t>1049</a:t>
            </a:r>
            <a:endParaRPr lang="en-US" sz="1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265433"/>
            <a:ext cx="3090334"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240973"/>
            <a:ext cx="3282723"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8097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685800"/>
            <a:ext cx="8229600" cy="5715000"/>
          </a:xfrm>
        </p:spPr>
        <p:txBody>
          <a:bodyPr>
            <a:normAutofit/>
          </a:bodyPr>
          <a:lstStyle/>
          <a:p>
            <a:pPr marL="109728" indent="0">
              <a:buNone/>
            </a:pPr>
            <a:r>
              <a:rPr lang="hy-AM" sz="1400" b="1" dirty="0">
                <a:latin typeface="GHEA Grapalat" pitchFamily="50" charset="0"/>
                <a:cs typeface="Arial" panose="020B0604020202020204" pitchFamily="34" charset="0"/>
              </a:rPr>
              <a:t>ԱՆՎԱՆՈՒՄԸ</a:t>
            </a:r>
          </a:p>
          <a:p>
            <a:pPr marL="109728" indent="0">
              <a:buNone/>
            </a:pPr>
            <a:r>
              <a:rPr lang="hy-AM" sz="1400" dirty="0" smtClean="0">
                <a:latin typeface="GHEA Grapalat" pitchFamily="50" charset="0"/>
              </a:rPr>
              <a:t>Միջպետական, հանրապետական և մարզային </a:t>
            </a:r>
            <a:r>
              <a:rPr lang="ru-RU" sz="1400" dirty="0" smtClean="0">
                <a:latin typeface="GHEA Grapalat" pitchFamily="50" charset="0"/>
              </a:rPr>
              <a:t>(</a:t>
            </a:r>
            <a:r>
              <a:rPr lang="hy-AM" sz="1400" dirty="0" smtClean="0">
                <a:latin typeface="GHEA Grapalat" pitchFamily="50" charset="0"/>
              </a:rPr>
              <a:t>տեղական</a:t>
            </a:r>
            <a:r>
              <a:rPr lang="ru-RU" sz="1400" dirty="0" smtClean="0">
                <a:latin typeface="GHEA Grapalat" pitchFamily="50" charset="0"/>
              </a:rPr>
              <a:t>)</a:t>
            </a:r>
            <a:r>
              <a:rPr lang="hy-AM" sz="1400" dirty="0" smtClean="0">
                <a:latin typeface="GHEA Grapalat" pitchFamily="50" charset="0"/>
              </a:rPr>
              <a:t> նշանակության ավտոճանապարհների և տրանսպորտային օբյեկտների </a:t>
            </a:r>
            <a:r>
              <a:rPr lang="hy-AM" sz="1400" dirty="0">
                <a:latin typeface="GHEA Grapalat" pitchFamily="50" charset="0"/>
              </a:rPr>
              <a:t>հիմնանորոգում</a:t>
            </a:r>
          </a:p>
          <a:p>
            <a:pPr marL="109728" indent="0">
              <a:buNone/>
            </a:pPr>
            <a:r>
              <a:rPr lang="en-US" sz="1400" b="1" dirty="0">
                <a:latin typeface="GHEA Grapalat" pitchFamily="50" charset="0"/>
                <a:cs typeface="Arial" panose="020B0604020202020204" pitchFamily="34" charset="0"/>
              </a:rPr>
              <a:t>ՆՊԱՏԱԿԸ ԵՎ ՆԿԱՐԱԳՐՈՒԹՅՈՒՆԸ </a:t>
            </a:r>
            <a:endParaRPr lang="hy-AM" sz="1400" b="1" dirty="0">
              <a:latin typeface="GHEA Grapalat" pitchFamily="50" charset="0"/>
              <a:cs typeface="Arial" panose="020B0604020202020204" pitchFamily="34" charset="0"/>
            </a:endParaRPr>
          </a:p>
          <a:p>
            <a:pPr marL="109728" indent="0">
              <a:buNone/>
            </a:pPr>
            <a:r>
              <a:rPr lang="hy-AM" sz="1400" dirty="0">
                <a:latin typeface="GHEA Grapalat" pitchFamily="50" charset="0"/>
              </a:rPr>
              <a:t> Հողային պաստառի, երթևեկելի մասի, արհեստական կառույցների և կահավորման տարրերի </a:t>
            </a:r>
            <a:r>
              <a:rPr lang="hy-AM" sz="1400" dirty="0" smtClean="0">
                <a:latin typeface="GHEA Grapalat" pitchFamily="50" charset="0"/>
              </a:rPr>
              <a:t>հիմնանորոգում և բարելավում</a:t>
            </a:r>
            <a:endParaRPr lang="en-US" sz="1400" dirty="0">
              <a:latin typeface="GHEA Grapalat" pitchFamily="50" charset="0"/>
            </a:endParaRPr>
          </a:p>
          <a:p>
            <a:pPr marL="109728" indent="0">
              <a:buNone/>
            </a:pPr>
            <a:r>
              <a:rPr lang="hy-AM" sz="1400" b="1" dirty="0">
                <a:latin typeface="GHEA Grapalat" pitchFamily="50" charset="0"/>
                <a:cs typeface="Arial" panose="020B0604020202020204" pitchFamily="34" charset="0"/>
              </a:rPr>
              <a:t>ՄԻՋՈՑԱՌՄԱՆ ՇԱՀԱՌՈՒՆԵՐ</a:t>
            </a:r>
            <a:endParaRPr lang="en-US" sz="1400" b="1" dirty="0">
              <a:latin typeface="GHEA Grapalat" pitchFamily="50" charset="0"/>
              <a:cs typeface="Arial" panose="020B0604020202020204" pitchFamily="34" charset="0"/>
            </a:endParaRPr>
          </a:p>
          <a:p>
            <a:pPr>
              <a:buFont typeface="Wingdings" panose="05000000000000000000" pitchFamily="2" charset="2"/>
              <a:buChar char="Ø"/>
            </a:pPr>
            <a:r>
              <a:rPr lang="hy-AM" sz="1400" dirty="0">
                <a:latin typeface="GHEA Grapalat" pitchFamily="50" charset="0"/>
              </a:rPr>
              <a:t>Միջպետական և հանրապետական նշանակության ճանապարհների</a:t>
            </a:r>
            <a:r>
              <a:rPr lang="ru-RU" sz="1400" dirty="0">
                <a:latin typeface="GHEA Grapalat" pitchFamily="50" charset="0"/>
              </a:rPr>
              <a:t>ց </a:t>
            </a:r>
            <a:r>
              <a:rPr lang="ru-RU" sz="1400" dirty="0" err="1">
                <a:latin typeface="GHEA Grapalat" pitchFamily="50" charset="0"/>
              </a:rPr>
              <a:t>օգտվող</a:t>
            </a:r>
            <a:r>
              <a:rPr lang="hy-AM" sz="1400" dirty="0">
                <a:latin typeface="GHEA Grapalat" pitchFamily="50" charset="0"/>
              </a:rPr>
              <a:t> քաղաքացիներ</a:t>
            </a:r>
            <a:endParaRPr lang="en-US" sz="1400" dirty="0">
              <a:latin typeface="GHEA Grapalat" pitchFamily="50" charset="0"/>
            </a:endParaRPr>
          </a:p>
          <a:p>
            <a:r>
              <a:rPr lang="en-US" sz="1400" b="1" dirty="0">
                <a:latin typeface="GHEA Grapalat" pitchFamily="50" charset="0"/>
                <a:cs typeface="Arial" panose="020B0604020202020204" pitchFamily="34" charset="0"/>
              </a:rPr>
              <a:t>ՈՉ ՖԻՆԱՆՍԱԿԱՆ ՑՈՒՑԱՆԻՇ</a:t>
            </a:r>
          </a:p>
          <a:p>
            <a:pPr>
              <a:buFont typeface="Wingdings" panose="05000000000000000000" pitchFamily="2" charset="2"/>
              <a:buChar char="§"/>
            </a:pPr>
            <a:r>
              <a:rPr lang="en-US" sz="1400" dirty="0">
                <a:latin typeface="GHEA Grapalat" pitchFamily="50" charset="0"/>
                <a:cs typeface="Arial" panose="020B0604020202020204" pitchFamily="34" charset="0"/>
              </a:rPr>
              <a:t>20</a:t>
            </a:r>
            <a:r>
              <a:rPr lang="hy-AM" sz="1400" dirty="0">
                <a:latin typeface="GHEA Grapalat" pitchFamily="50" charset="0"/>
                <a:cs typeface="Arial" panose="020B0604020202020204" pitchFamily="34" charset="0"/>
              </a:rPr>
              <a:t>19</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հիմնանորոգվել</a:t>
            </a:r>
            <a:r>
              <a:rPr lang="ru-RU" sz="1400" dirty="0">
                <a:latin typeface="GHEA Grapalat" pitchFamily="50" charset="0"/>
                <a:cs typeface="Arial" panose="020B0604020202020204" pitchFamily="34" charset="0"/>
              </a:rPr>
              <a:t> է </a:t>
            </a:r>
            <a:r>
              <a:rPr lang="hy-AM" sz="1400" dirty="0" smtClean="0">
                <a:latin typeface="GHEA Grapalat" pitchFamily="50" charset="0"/>
                <a:cs typeface="Arial" panose="020B0604020202020204" pitchFamily="34" charset="0"/>
              </a:rPr>
              <a:t>153</a:t>
            </a:r>
            <a:r>
              <a:rPr lang="ru-RU" sz="1400" dirty="0" smtClean="0">
                <a:latin typeface="GHEA Grapalat" pitchFamily="50" charset="0"/>
                <a:cs typeface="Arial" panose="020B0604020202020204" pitchFamily="34" charset="0"/>
              </a:rPr>
              <a:t>.</a:t>
            </a:r>
            <a:r>
              <a:rPr lang="hy-AM" sz="1400" dirty="0" smtClean="0">
                <a:latin typeface="GHEA Grapalat" pitchFamily="50" charset="0"/>
                <a:cs typeface="Arial" panose="020B0604020202020204" pitchFamily="34" charset="0"/>
              </a:rPr>
              <a:t>0</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կմ ճանապարհ, </a:t>
            </a:r>
            <a:r>
              <a:rPr lang="hy-AM" sz="1400" dirty="0" smtClean="0">
                <a:latin typeface="GHEA Grapalat" pitchFamily="50" charset="0"/>
                <a:cs typeface="Arial" panose="020B0604020202020204" pitchFamily="34" charset="0"/>
              </a:rPr>
              <a:t>2</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տրանսպորտային օբյեկտ,</a:t>
            </a:r>
            <a:r>
              <a:rPr lang="en-US" sz="1400" dirty="0">
                <a:latin typeface="GHEA Grapalat" pitchFamily="50" charset="0"/>
                <a:cs typeface="Arial" panose="020B0604020202020204" pitchFamily="34" charset="0"/>
              </a:rPr>
              <a:t> </a:t>
            </a:r>
          </a:p>
          <a:p>
            <a:pPr>
              <a:buFont typeface="Wingdings" panose="05000000000000000000" pitchFamily="2" charset="2"/>
              <a:buChar char="§"/>
            </a:pPr>
            <a:r>
              <a:rPr lang="en-US" sz="1400" dirty="0">
                <a:latin typeface="GHEA Grapalat" pitchFamily="50" charset="0"/>
                <a:cs typeface="Arial" panose="020B0604020202020204" pitchFamily="34" charset="0"/>
              </a:rPr>
              <a:t>2020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հիմնանորոգվել</a:t>
            </a:r>
            <a:r>
              <a:rPr lang="ru-RU" sz="1400" dirty="0">
                <a:latin typeface="GHEA Grapalat" pitchFamily="50" charset="0"/>
                <a:cs typeface="Arial" panose="020B0604020202020204" pitchFamily="34" charset="0"/>
              </a:rPr>
              <a:t> է </a:t>
            </a:r>
            <a:r>
              <a:rPr lang="hy-AM" sz="1400" dirty="0" smtClean="0">
                <a:latin typeface="GHEA Grapalat" pitchFamily="50" charset="0"/>
                <a:cs typeface="Arial" panose="020B0604020202020204" pitchFamily="34" charset="0"/>
              </a:rPr>
              <a:t>242.0</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կմ ճանապարհ, </a:t>
            </a:r>
            <a:r>
              <a:rPr lang="hy-AM" sz="1400" dirty="0" smtClean="0">
                <a:latin typeface="GHEA Grapalat" pitchFamily="50" charset="0"/>
                <a:cs typeface="Arial" panose="020B0604020202020204" pitchFamily="34" charset="0"/>
              </a:rPr>
              <a:t>5</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տրանսպորտային օբյեկտ,</a:t>
            </a:r>
            <a:r>
              <a:rPr lang="en-US" sz="1400" dirty="0">
                <a:latin typeface="GHEA Grapalat" pitchFamily="50" charset="0"/>
                <a:cs typeface="Arial" panose="020B0604020202020204" pitchFamily="34" charset="0"/>
              </a:rPr>
              <a:t> </a:t>
            </a:r>
          </a:p>
          <a:p>
            <a:pPr>
              <a:buFont typeface="Wingdings" panose="05000000000000000000" pitchFamily="2" charset="2"/>
              <a:buChar char="§"/>
            </a:pPr>
            <a:r>
              <a:rPr lang="en-US" sz="1400" dirty="0">
                <a:latin typeface="GHEA Grapalat" pitchFamily="50" charset="0"/>
                <a:cs typeface="Arial" panose="020B0604020202020204" pitchFamily="34" charset="0"/>
              </a:rPr>
              <a:t>202</a:t>
            </a:r>
            <a:r>
              <a:rPr lang="hy-AM" sz="1400" dirty="0">
                <a:latin typeface="GHEA Grapalat" pitchFamily="50" charset="0"/>
                <a:cs typeface="Arial" panose="020B0604020202020204" pitchFamily="34" charset="0"/>
              </a:rPr>
              <a:t>1</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հիմնանորոգվելու</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է </a:t>
            </a:r>
            <a:r>
              <a:rPr lang="hy-AM" sz="1400" dirty="0" smtClean="0">
                <a:latin typeface="GHEA Grapalat" pitchFamily="50" charset="0"/>
                <a:cs typeface="Arial" panose="020B0604020202020204" pitchFamily="34" charset="0"/>
              </a:rPr>
              <a:t>շուրջ 280</a:t>
            </a:r>
            <a:r>
              <a:rPr lang="ru-RU" sz="1400" dirty="0">
                <a:latin typeface="GHEA Grapalat" pitchFamily="50" charset="0"/>
                <a:cs typeface="Arial" panose="020B0604020202020204" pitchFamily="34" charset="0"/>
              </a:rPr>
              <a:t>.</a:t>
            </a:r>
            <a:r>
              <a:rPr lang="hy-AM" sz="1400" dirty="0">
                <a:latin typeface="GHEA Grapalat" pitchFamily="50" charset="0"/>
                <a:cs typeface="Arial" panose="020B0604020202020204" pitchFamily="34" charset="0"/>
              </a:rPr>
              <a:t>0</a:t>
            </a:r>
            <a:r>
              <a:rPr lang="ru-RU" sz="1400" dirty="0">
                <a:latin typeface="GHEA Grapalat" pitchFamily="50" charset="0"/>
                <a:cs typeface="Arial" panose="020B0604020202020204" pitchFamily="34" charset="0"/>
              </a:rPr>
              <a:t> կմ ճանապարհ, </a:t>
            </a:r>
            <a:r>
              <a:rPr lang="hy-AM" sz="1400" dirty="0" smtClean="0">
                <a:latin typeface="GHEA Grapalat" pitchFamily="50" charset="0"/>
                <a:cs typeface="Arial" panose="020B0604020202020204" pitchFamily="34" charset="0"/>
              </a:rPr>
              <a:t>8</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տրանսպորտային օբյեկտ,</a:t>
            </a:r>
            <a:r>
              <a:rPr lang="en-US" sz="1400" dirty="0">
                <a:latin typeface="GHEA Grapalat" pitchFamily="50" charset="0"/>
                <a:cs typeface="Arial" panose="020B0604020202020204" pitchFamily="34" charset="0"/>
              </a:rPr>
              <a:t> </a:t>
            </a:r>
          </a:p>
          <a:p>
            <a:r>
              <a:rPr lang="en-US" sz="1400" dirty="0">
                <a:latin typeface="GHEA Grapalat" pitchFamily="50" charset="0"/>
                <a:cs typeface="Arial" panose="020B0604020202020204" pitchFamily="34" charset="0"/>
              </a:rPr>
              <a:t>202</a:t>
            </a:r>
            <a:r>
              <a:rPr lang="hy-AM" sz="1400" dirty="0">
                <a:latin typeface="GHEA Grapalat" pitchFamily="50" charset="0"/>
                <a:cs typeface="Arial" panose="020B0604020202020204" pitchFamily="34" charset="0"/>
              </a:rPr>
              <a:t>2</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հիմնանորոգվելու</a:t>
            </a:r>
            <a:r>
              <a:rPr lang="ru-RU" sz="1400" dirty="0">
                <a:latin typeface="GHEA Grapalat" pitchFamily="50" charset="0"/>
                <a:cs typeface="Arial" panose="020B0604020202020204" pitchFamily="34" charset="0"/>
              </a:rPr>
              <a:t> է </a:t>
            </a:r>
            <a:r>
              <a:rPr lang="hy-AM" sz="1400" dirty="0" smtClean="0">
                <a:latin typeface="GHEA Grapalat" pitchFamily="50" charset="0"/>
                <a:cs typeface="Arial" panose="020B0604020202020204" pitchFamily="34" charset="0"/>
              </a:rPr>
              <a:t>շուրջ 300.0</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կմ ճանապարհ, </a:t>
            </a:r>
            <a:r>
              <a:rPr lang="hy-AM" sz="1400" dirty="0" smtClean="0">
                <a:latin typeface="GHEA Grapalat" pitchFamily="50" charset="0"/>
                <a:cs typeface="Arial" panose="020B0604020202020204" pitchFamily="34" charset="0"/>
              </a:rPr>
              <a:t>11</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տրանսպորտային օբյեկտ,</a:t>
            </a:r>
            <a:r>
              <a:rPr lang="en-US" sz="1400" dirty="0">
                <a:latin typeface="GHEA Grapalat" pitchFamily="50" charset="0"/>
                <a:cs typeface="Arial" panose="020B0604020202020204" pitchFamily="34" charset="0"/>
              </a:rPr>
              <a:t> </a:t>
            </a:r>
          </a:p>
          <a:p>
            <a:r>
              <a:rPr lang="en-US" sz="1400" b="1" dirty="0">
                <a:latin typeface="GHEA Grapalat" pitchFamily="50" charset="0"/>
                <a:cs typeface="Arial" panose="020B0604020202020204" pitchFamily="34" charset="0"/>
              </a:rPr>
              <a:t>ՖԻՆԱՆՍԱԿԱՆ ՑՈՒՑԱՆԻՇ</a:t>
            </a:r>
          </a:p>
          <a:p>
            <a:pPr>
              <a:buFont typeface="Wingdings" panose="05000000000000000000" pitchFamily="2" charset="2"/>
              <a:buChar char="§"/>
            </a:pPr>
            <a:r>
              <a:rPr lang="en-US" sz="1400" dirty="0">
                <a:latin typeface="GHEA Grapalat" pitchFamily="50" charset="0"/>
                <a:cs typeface="Arial" panose="020B0604020202020204" pitchFamily="34" charset="0"/>
              </a:rPr>
              <a:t>2019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en-US" sz="1400" dirty="0" smtClean="0">
                <a:latin typeface="GHEA Grapalat" pitchFamily="50" charset="0"/>
                <a:cs typeface="Arial" panose="020B0604020202020204" pitchFamily="34" charset="0"/>
              </a:rPr>
              <a:t>1</a:t>
            </a:r>
            <a:r>
              <a:rPr lang="hy-AM" sz="1400" dirty="0" smtClean="0">
                <a:latin typeface="GHEA Grapalat" pitchFamily="50" charset="0"/>
                <a:cs typeface="Arial" panose="020B0604020202020204" pitchFamily="34" charset="0"/>
              </a:rPr>
              <a:t>5</a:t>
            </a:r>
            <a:r>
              <a:rPr lang="en-US" sz="1400" dirty="0" smtClean="0">
                <a:latin typeface="GHEA Grapalat" pitchFamily="50" charset="0"/>
                <a:cs typeface="Arial" panose="020B0604020202020204" pitchFamily="34" charset="0"/>
              </a:rPr>
              <a:t>.</a:t>
            </a:r>
            <a:r>
              <a:rPr lang="ru-RU" sz="1400" dirty="0">
                <a:latin typeface="GHEA Grapalat" pitchFamily="50" charset="0"/>
                <a:cs typeface="Arial" panose="020B0604020202020204" pitchFamily="34" charset="0"/>
              </a:rPr>
              <a:t>7 </a:t>
            </a:r>
            <a:r>
              <a:rPr lang="ru-RU" sz="1400" dirty="0" err="1">
                <a:latin typeface="GHEA Grapalat" pitchFamily="50" charset="0"/>
                <a:cs typeface="Arial" panose="020B0604020202020204" pitchFamily="34" charset="0"/>
              </a:rPr>
              <a:t>մլ</a:t>
            </a:r>
            <a:r>
              <a:rPr lang="hy-AM" sz="1400" dirty="0" err="1">
                <a:latin typeface="GHEA Grapalat" pitchFamily="50" charset="0"/>
                <a:cs typeface="Arial" panose="020B0604020202020204" pitchFamily="34" charset="0"/>
              </a:rPr>
              <a:t>րդ</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2020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28</a:t>
            </a:r>
            <a:r>
              <a:rPr lang="en-US" sz="1400" dirty="0" smtClean="0">
                <a:latin typeface="GHEA Grapalat" pitchFamily="50" charset="0"/>
                <a:cs typeface="Arial" panose="020B0604020202020204" pitchFamily="34" charset="0"/>
              </a:rPr>
              <a:t>.</a:t>
            </a:r>
            <a:r>
              <a:rPr lang="hy-AM" sz="1400" dirty="0" smtClean="0">
                <a:latin typeface="GHEA Grapalat" pitchFamily="50" charset="0"/>
                <a:cs typeface="Arial" panose="020B0604020202020204" pitchFamily="34" charset="0"/>
              </a:rPr>
              <a:t>0</a:t>
            </a:r>
            <a:r>
              <a:rPr lang="en-US" sz="1400" dirty="0" smtClean="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a:t>
            </a:r>
            <a:r>
              <a:rPr lang="hy-AM" sz="1400" dirty="0" err="1">
                <a:latin typeface="GHEA Grapalat" pitchFamily="50" charset="0"/>
                <a:cs typeface="Arial" panose="020B0604020202020204" pitchFamily="34" charset="0"/>
              </a:rPr>
              <a:t>րդ</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hy-AM" sz="1400" dirty="0" smtClean="0">
                <a:latin typeface="GHEA Grapalat" pitchFamily="50" charset="0"/>
                <a:cs typeface="Arial" panose="020B0604020202020204" pitchFamily="34" charset="0"/>
              </a:rPr>
              <a:t>34</a:t>
            </a:r>
            <a:r>
              <a:rPr lang="en-US" sz="1400" dirty="0" smtClean="0">
                <a:latin typeface="GHEA Grapalat" pitchFamily="50" charset="0"/>
                <a:cs typeface="Arial" panose="020B0604020202020204" pitchFamily="34" charset="0"/>
              </a:rPr>
              <a:t>.</a:t>
            </a:r>
            <a:r>
              <a:rPr lang="hy-AM" sz="1400" dirty="0">
                <a:latin typeface="GHEA Grapalat" pitchFamily="50" charset="0"/>
                <a:cs typeface="Arial" panose="020B0604020202020204" pitchFamily="34" charset="0"/>
              </a:rPr>
              <a:t>0</a:t>
            </a:r>
            <a:r>
              <a:rPr lang="en-US"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a:t>
            </a:r>
            <a:r>
              <a:rPr lang="hy-AM" sz="1400" dirty="0" err="1">
                <a:latin typeface="GHEA Grapalat" pitchFamily="50" charset="0"/>
                <a:cs typeface="Arial" panose="020B0604020202020204" pitchFamily="34" charset="0"/>
              </a:rPr>
              <a:t>րդ</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2022 </a:t>
            </a:r>
            <a:r>
              <a:rPr lang="ru-RU"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hy-AM" sz="1400" dirty="0">
                <a:latin typeface="GHEA Grapalat" pitchFamily="50" charset="0"/>
                <a:cs typeface="Arial" panose="020B0604020202020204" pitchFamily="34" charset="0"/>
              </a:rPr>
              <a:t>46</a:t>
            </a:r>
            <a:r>
              <a:rPr lang="ru-RU" sz="1400" dirty="0">
                <a:latin typeface="GHEA Grapalat" pitchFamily="50" charset="0"/>
                <a:cs typeface="Arial" panose="020B0604020202020204" pitchFamily="34" charset="0"/>
              </a:rPr>
              <a:t>.</a:t>
            </a:r>
            <a:r>
              <a:rPr lang="hy-AM" sz="1400" dirty="0">
                <a:latin typeface="GHEA Grapalat" pitchFamily="50" charset="0"/>
                <a:cs typeface="Arial" panose="020B0604020202020204" pitchFamily="34" charset="0"/>
              </a:rPr>
              <a:t>0</a:t>
            </a:r>
            <a:r>
              <a:rPr lang="en-US"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a:t>
            </a:r>
            <a:r>
              <a:rPr lang="hy-AM" sz="1400" dirty="0" err="1">
                <a:latin typeface="GHEA Grapalat" pitchFamily="50" charset="0"/>
                <a:cs typeface="Arial" panose="020B0604020202020204" pitchFamily="34" charset="0"/>
              </a:rPr>
              <a:t>րդ</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36</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hy-AM" sz="1400" b="0" dirty="0">
                <a:solidFill>
                  <a:schemeClr val="tx1"/>
                </a:solidFill>
                <a:effectLst/>
                <a:latin typeface="GHEA Grapalat" pitchFamily="50" charset="0"/>
              </a:rPr>
              <a:t>Հ</a:t>
            </a:r>
            <a:r>
              <a:rPr lang="en-US" sz="1400" b="0" dirty="0">
                <a:solidFill>
                  <a:schemeClr val="tx1"/>
                </a:solidFill>
                <a:effectLst/>
                <a:latin typeface="GHEA Grapalat" pitchFamily="50" charset="0"/>
              </a:rPr>
              <a:t>Հ ՏԿԵՆ 2022Թ. ԲՅՈՒՋԵՏԱՅԻՆ ԾՐԱԳՐԻ/ՄԻՋՈՑԱՌՈՒՄ </a:t>
            </a:r>
            <a:r>
              <a:rPr lang="hy-AM" sz="1400" b="0" dirty="0">
                <a:solidFill>
                  <a:schemeClr val="tx1"/>
                </a:solidFill>
                <a:effectLst/>
                <a:latin typeface="GHEA Grapalat" pitchFamily="50" charset="0"/>
              </a:rPr>
              <a:t>1049</a:t>
            </a:r>
            <a:r>
              <a:rPr lang="en-US" sz="1400" b="0" dirty="0" smtClean="0">
                <a:solidFill>
                  <a:schemeClr val="tx1"/>
                </a:solidFill>
                <a:effectLst/>
                <a:latin typeface="GHEA Grapalat" pitchFamily="50" charset="0"/>
              </a:rPr>
              <a:t>/</a:t>
            </a:r>
            <a:r>
              <a:rPr lang="hy-AM" sz="1400" b="0" dirty="0" smtClean="0">
                <a:solidFill>
                  <a:schemeClr val="tx1"/>
                </a:solidFill>
                <a:effectLst/>
                <a:latin typeface="GHEA Grapalat" pitchFamily="50" charset="0"/>
              </a:rPr>
              <a:t>2</a:t>
            </a:r>
            <a:r>
              <a:rPr lang="en-US" sz="1400" b="0" dirty="0" smtClean="0">
                <a:solidFill>
                  <a:schemeClr val="tx1"/>
                </a:solidFill>
                <a:effectLst/>
                <a:latin typeface="GHEA Grapalat" pitchFamily="50" charset="0"/>
              </a:rPr>
              <a:t>1001</a:t>
            </a:r>
            <a:r>
              <a:rPr lang="hy-AM" sz="1400" b="0" dirty="0" smtClean="0">
                <a:solidFill>
                  <a:schemeClr val="tx1"/>
                </a:solidFill>
                <a:effectLst/>
                <a:latin typeface="GHEA Grapalat" pitchFamily="50" charset="0"/>
              </a:rPr>
              <a:t> և 21002</a:t>
            </a:r>
            <a:endParaRPr lang="en-US" sz="1400" dirty="0"/>
          </a:p>
        </p:txBody>
      </p:sp>
      <p:pic>
        <p:nvPicPr>
          <p:cNvPr id="6" name="Picture 3">
            <a:extLst>
              <a:ext uri="{FF2B5EF4-FFF2-40B4-BE49-F238E27FC236}">
                <a16:creationId xmlns:a16="http://schemas.microsoft.com/office/drawing/2014/main" xmlns="" id="{06D2A8B1-B29D-4446-A880-20230268CB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648200"/>
            <a:ext cx="3282723" cy="1559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0502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410200"/>
          </a:xfrm>
        </p:spPr>
        <p:txBody>
          <a:bodyPr>
            <a:normAutofit/>
          </a:bodyPr>
          <a:lstStyle/>
          <a:p>
            <a:pPr marL="109728" indent="0">
              <a:buNone/>
            </a:pPr>
            <a:r>
              <a:rPr lang="hy-AM" sz="1400" b="1" dirty="0">
                <a:solidFill>
                  <a:schemeClr val="accent6">
                    <a:lumMod val="75000"/>
                  </a:schemeClr>
                </a:solidFill>
                <a:latin typeface="GHEA Grapalat" pitchFamily="50" charset="0"/>
                <a:cs typeface="Arial" panose="020B0604020202020204" pitchFamily="34" charset="0"/>
              </a:rPr>
              <a:t>ԱՆՎԱՆՈՒՄԸ</a:t>
            </a:r>
          </a:p>
          <a:p>
            <a:pPr marL="109728" indent="0">
              <a:buNone/>
            </a:pPr>
            <a:r>
              <a:rPr lang="hy-AM" sz="1400" dirty="0">
                <a:latin typeface="GHEA Grapalat" pitchFamily="50" charset="0"/>
              </a:rPr>
              <a:t>Միջպետական և հանրապետական նշանակության ավտոճանապարհների պահպանման և անվտանգ երթևեկության ծառայություններ</a:t>
            </a:r>
          </a:p>
          <a:p>
            <a:pPr marL="109728" indent="0">
              <a:buNone/>
            </a:pPr>
            <a:r>
              <a:rPr lang="en-US" sz="1400" b="1" dirty="0">
                <a:solidFill>
                  <a:schemeClr val="accent6">
                    <a:lumMod val="75000"/>
                  </a:schemeClr>
                </a:solidFill>
                <a:latin typeface="GHEA Grapalat" pitchFamily="50" charset="0"/>
                <a:cs typeface="Arial" panose="020B0604020202020204" pitchFamily="34" charset="0"/>
              </a:rPr>
              <a:t>ՆՊԱՏԱԿԸ ԵՎ ՆԿԱՐԱԳՐՈՒԹՅՈՒՆԸ </a:t>
            </a:r>
            <a:endParaRPr lang="hy-AM" sz="1400" b="1" dirty="0">
              <a:solidFill>
                <a:schemeClr val="accent6">
                  <a:lumMod val="75000"/>
                </a:schemeClr>
              </a:solidFill>
              <a:latin typeface="GHEA Grapalat" pitchFamily="50" charset="0"/>
              <a:cs typeface="Arial" panose="020B0604020202020204" pitchFamily="34" charset="0"/>
            </a:endParaRPr>
          </a:p>
          <a:p>
            <a:pPr marL="109728" indent="0">
              <a:buNone/>
            </a:pPr>
            <a:r>
              <a:rPr lang="hy-AM" sz="1400" dirty="0">
                <a:latin typeface="GHEA Grapalat" pitchFamily="50" charset="0"/>
              </a:rPr>
              <a:t> Հողային պաստառի, երթևեկելի մասի, արհեստական կառույցների և կահավորման տարրերի նորմատիվ մակարդակում պահպանում և շահագործում </a:t>
            </a:r>
            <a:endParaRPr lang="en-US" sz="1400" dirty="0" smtClean="0">
              <a:latin typeface="GHEA Grapalat" pitchFamily="50" charset="0"/>
            </a:endParaRPr>
          </a:p>
          <a:p>
            <a:pPr marL="109728" indent="0">
              <a:buNone/>
            </a:pPr>
            <a:r>
              <a:rPr lang="hy-AM" sz="1400" b="1" dirty="0">
                <a:solidFill>
                  <a:schemeClr val="accent6">
                    <a:lumMod val="75000"/>
                  </a:schemeClr>
                </a:solidFill>
                <a:latin typeface="GHEA Grapalat" pitchFamily="50" charset="0"/>
                <a:cs typeface="Arial" panose="020B0604020202020204" pitchFamily="34" charset="0"/>
              </a:rPr>
              <a:t>ՄԻՋՈՑԱՌՄԱՆ ՇԱՀԱՌՈՒՆԵՐ</a:t>
            </a:r>
            <a:endParaRPr lang="en-US" sz="1400" b="1" dirty="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Ø"/>
            </a:pPr>
            <a:r>
              <a:rPr lang="hy-AM" sz="1400" dirty="0">
                <a:latin typeface="GHEA Grapalat" pitchFamily="50" charset="0"/>
              </a:rPr>
              <a:t>Միջպետական և հանրապետական նշանակության </a:t>
            </a:r>
            <a:r>
              <a:rPr lang="hy-AM" sz="1400" dirty="0" smtClean="0">
                <a:latin typeface="GHEA Grapalat" pitchFamily="50" charset="0"/>
              </a:rPr>
              <a:t>ճանապարհների</a:t>
            </a:r>
            <a:r>
              <a:rPr lang="ru-RU" sz="1400" dirty="0" smtClean="0">
                <a:latin typeface="GHEA Grapalat" pitchFamily="50" charset="0"/>
              </a:rPr>
              <a:t>ց </a:t>
            </a:r>
            <a:r>
              <a:rPr lang="ru-RU" sz="1400" dirty="0" err="1" smtClean="0">
                <a:latin typeface="GHEA Grapalat" pitchFamily="50" charset="0"/>
              </a:rPr>
              <a:t>օգտվող</a:t>
            </a:r>
            <a:r>
              <a:rPr lang="hy-AM" sz="1400" dirty="0" smtClean="0">
                <a:latin typeface="GHEA Grapalat" pitchFamily="50" charset="0"/>
              </a:rPr>
              <a:t> </a:t>
            </a:r>
            <a:r>
              <a:rPr lang="hy-AM" sz="1400" dirty="0">
                <a:latin typeface="GHEA Grapalat" pitchFamily="50" charset="0"/>
              </a:rPr>
              <a:t>քաղաքացիներ</a:t>
            </a:r>
            <a:endParaRPr lang="en-US" sz="1400" dirty="0">
              <a:latin typeface="GHEA Grapalat" pitchFamily="50" charset="0"/>
            </a:endParaRPr>
          </a:p>
          <a:p>
            <a:r>
              <a:rPr lang="en-US" sz="1400" b="1" dirty="0">
                <a:solidFill>
                  <a:schemeClr val="accent6">
                    <a:lumMod val="75000"/>
                  </a:schemeClr>
                </a:solidFill>
                <a:latin typeface="GHEA Grapalat" pitchFamily="50" charset="0"/>
                <a:cs typeface="Arial" panose="020B0604020202020204" pitchFamily="34" charset="0"/>
              </a:rPr>
              <a:t>ՈՉ ՖԻՆԱՆՍԱԿԱՆ ՑՈՒՑԱՆԻՇ</a:t>
            </a:r>
          </a:p>
          <a:p>
            <a:pPr marL="285750" indent="-285750">
              <a:buFont typeface="Wingdings" panose="05000000000000000000" pitchFamily="2" charset="2"/>
              <a:buChar char="§"/>
            </a:pPr>
            <a:r>
              <a:rPr lang="en-US" sz="1400" dirty="0">
                <a:latin typeface="GHEA Grapalat" pitchFamily="50" charset="0"/>
                <a:cs typeface="Arial" panose="020B0604020202020204" pitchFamily="34" charset="0"/>
              </a:rPr>
              <a:t>2019 </a:t>
            </a:r>
            <a:r>
              <a:rPr lang="en-US" sz="1400" dirty="0" err="1" smtClean="0">
                <a:latin typeface="GHEA Grapalat" pitchFamily="50" charset="0"/>
                <a:cs typeface="Arial" panose="020B0604020202020204" pitchFamily="34" charset="0"/>
              </a:rPr>
              <a:t>թվականին</a:t>
            </a:r>
            <a:r>
              <a:rPr lang="ru-RU" sz="1400" dirty="0" smtClean="0">
                <a:latin typeface="GHEA Grapalat" pitchFamily="50" charset="0"/>
                <a:cs typeface="Arial" panose="020B0604020202020204" pitchFamily="34" charset="0"/>
              </a:rPr>
              <a:t>` </a:t>
            </a:r>
            <a:r>
              <a:rPr lang="ru-RU" sz="1400" dirty="0" err="1" smtClean="0">
                <a:latin typeface="GHEA Grapalat" pitchFamily="50" charset="0"/>
                <a:cs typeface="Arial" panose="020B0604020202020204" pitchFamily="34" charset="0"/>
              </a:rPr>
              <a:t>պահպանվել</a:t>
            </a:r>
            <a:r>
              <a:rPr lang="ru-RU" sz="1400" dirty="0" smtClean="0">
                <a:latin typeface="GHEA Grapalat" pitchFamily="50" charset="0"/>
                <a:cs typeface="Arial" panose="020B0604020202020204" pitchFamily="34" charset="0"/>
              </a:rPr>
              <a:t> է 7,172.7 </a:t>
            </a:r>
            <a:r>
              <a:rPr lang="ru-RU" sz="1400" dirty="0" err="1" smtClean="0">
                <a:latin typeface="GHEA Grapalat" pitchFamily="50" charset="0"/>
                <a:cs typeface="Arial" panose="020B0604020202020204" pitchFamily="34" charset="0"/>
              </a:rPr>
              <a:t>կմ</a:t>
            </a:r>
            <a:r>
              <a:rPr lang="ru-RU" sz="1400" dirty="0" smtClean="0">
                <a:latin typeface="GHEA Grapalat" pitchFamily="50" charset="0"/>
                <a:cs typeface="Arial" panose="020B0604020202020204" pitchFamily="34" charset="0"/>
              </a:rPr>
              <a:t> </a:t>
            </a:r>
            <a:r>
              <a:rPr lang="ru-RU" sz="1400" dirty="0" err="1" smtClean="0">
                <a:latin typeface="GHEA Grapalat" pitchFamily="50" charset="0"/>
                <a:cs typeface="Arial" panose="020B0604020202020204" pitchFamily="34" charset="0"/>
              </a:rPr>
              <a:t>ճանապարհ</a:t>
            </a:r>
            <a:r>
              <a:rPr lang="ru-RU" sz="1400" dirty="0" smtClean="0">
                <a:latin typeface="GHEA Grapalat" pitchFamily="50" charset="0"/>
                <a:cs typeface="Arial" panose="020B0604020202020204" pitchFamily="34" charset="0"/>
              </a:rPr>
              <a:t>, 8 տրանսպորտային </a:t>
            </a:r>
            <a:r>
              <a:rPr lang="ru-RU" sz="1400" dirty="0" err="1" smtClean="0">
                <a:latin typeface="GHEA Grapalat" pitchFamily="50" charset="0"/>
                <a:cs typeface="Arial" panose="020B0604020202020204" pitchFamily="34" charset="0"/>
              </a:rPr>
              <a:t>օբյեկտ</a:t>
            </a:r>
            <a:r>
              <a:rPr lang="ru-RU" sz="1400" dirty="0" smtClean="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 2020 </a:t>
            </a:r>
            <a:r>
              <a:rPr lang="en-US" sz="1400" dirty="0" err="1" smtClean="0">
                <a:latin typeface="GHEA Grapalat" pitchFamily="50" charset="0"/>
                <a:cs typeface="Arial" panose="020B0604020202020204" pitchFamily="34" charset="0"/>
              </a:rPr>
              <a:t>թվականին</a:t>
            </a:r>
            <a:r>
              <a:rPr lang="ru-RU" sz="1400" dirty="0" smtClean="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պահպանվել</a:t>
            </a:r>
            <a:r>
              <a:rPr lang="ru-RU" sz="1400" dirty="0">
                <a:latin typeface="GHEA Grapalat" pitchFamily="50" charset="0"/>
                <a:cs typeface="Arial" panose="020B0604020202020204" pitchFamily="34" charset="0"/>
              </a:rPr>
              <a:t> է </a:t>
            </a:r>
            <a:r>
              <a:rPr lang="ru-RU" sz="1400" dirty="0" smtClean="0">
                <a:latin typeface="GHEA Grapalat" pitchFamily="50" charset="0"/>
                <a:cs typeface="Arial" panose="020B0604020202020204" pitchFamily="34" charset="0"/>
              </a:rPr>
              <a:t>7,029.3 </a:t>
            </a:r>
            <a:r>
              <a:rPr lang="ru-RU" sz="1400" dirty="0" err="1">
                <a:latin typeface="GHEA Grapalat" pitchFamily="50" charset="0"/>
                <a:cs typeface="Arial" panose="020B0604020202020204" pitchFamily="34" charset="0"/>
              </a:rPr>
              <a:t>կմ</a:t>
            </a:r>
            <a:r>
              <a:rPr lang="ru-RU"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ճանապարհ</a:t>
            </a:r>
            <a:r>
              <a:rPr lang="ru-RU" sz="1400" dirty="0">
                <a:latin typeface="GHEA Grapalat" pitchFamily="50" charset="0"/>
                <a:cs typeface="Arial" panose="020B0604020202020204" pitchFamily="34" charset="0"/>
              </a:rPr>
              <a:t>, 8 տրանսպորտային </a:t>
            </a:r>
            <a:r>
              <a:rPr lang="ru-RU" sz="1400" dirty="0" err="1" smtClean="0">
                <a:latin typeface="GHEA Grapalat" pitchFamily="50" charset="0"/>
                <a:cs typeface="Arial" panose="020B0604020202020204" pitchFamily="34" charset="0"/>
              </a:rPr>
              <a:t>օբյեկտ</a:t>
            </a:r>
            <a:r>
              <a:rPr lang="ru-RU"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 </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smtClean="0">
                <a:latin typeface="GHEA Grapalat" pitchFamily="50" charset="0"/>
                <a:cs typeface="Arial" panose="020B0604020202020204" pitchFamily="34" charset="0"/>
              </a:rPr>
              <a:t>թվականին</a:t>
            </a:r>
            <a:r>
              <a:rPr lang="ru-RU"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 </a:t>
            </a:r>
            <a:r>
              <a:rPr lang="ru-RU" sz="1400" dirty="0" err="1" smtClean="0">
                <a:latin typeface="GHEA Grapalat" pitchFamily="50" charset="0"/>
                <a:cs typeface="Arial" panose="020B0604020202020204" pitchFamily="34" charset="0"/>
              </a:rPr>
              <a:t>պահպանվել</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է </a:t>
            </a:r>
            <a:r>
              <a:rPr lang="ru-RU" sz="1400" dirty="0" smtClean="0">
                <a:latin typeface="GHEA Grapalat" pitchFamily="50" charset="0"/>
                <a:cs typeface="Arial" panose="020B0604020202020204" pitchFamily="34" charset="0"/>
              </a:rPr>
              <a:t>7,034.7 </a:t>
            </a:r>
            <a:r>
              <a:rPr lang="ru-RU" sz="1400" dirty="0" err="1">
                <a:latin typeface="GHEA Grapalat" pitchFamily="50" charset="0"/>
                <a:cs typeface="Arial" panose="020B0604020202020204" pitchFamily="34" charset="0"/>
              </a:rPr>
              <a:t>կմ</a:t>
            </a:r>
            <a:r>
              <a:rPr lang="ru-RU"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ճանապարհ</a:t>
            </a:r>
            <a:r>
              <a:rPr lang="ru-RU" sz="1400" dirty="0">
                <a:latin typeface="GHEA Grapalat" pitchFamily="50" charset="0"/>
                <a:cs typeface="Arial" panose="020B0604020202020204" pitchFamily="34" charset="0"/>
              </a:rPr>
              <a:t>, 8 տրանսպորտային </a:t>
            </a:r>
            <a:r>
              <a:rPr lang="ru-RU" sz="1400" dirty="0" err="1">
                <a:latin typeface="GHEA Grapalat" pitchFamily="50" charset="0"/>
                <a:cs typeface="Arial" panose="020B0604020202020204" pitchFamily="34" charset="0"/>
              </a:rPr>
              <a:t>օբյեկտ</a:t>
            </a:r>
            <a:r>
              <a:rPr lang="ru-RU"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 </a:t>
            </a:r>
            <a:endParaRPr lang="ru-RU" sz="1400" dirty="0" smtClean="0">
              <a:latin typeface="GHEA Grapalat" pitchFamily="50" charset="0"/>
              <a:cs typeface="Arial" panose="020B0604020202020204" pitchFamily="34" charset="0"/>
            </a:endParaRPr>
          </a:p>
          <a:p>
            <a:pPr>
              <a:buFont typeface="Wingdings" panose="05000000000000000000" pitchFamily="2" charset="2"/>
              <a:buChar char="§"/>
            </a:pPr>
            <a:r>
              <a:rPr lang="en-US" sz="1400" dirty="0" smtClean="0">
                <a:latin typeface="GHEA Grapalat" pitchFamily="50" charset="0"/>
                <a:cs typeface="Arial" panose="020B0604020202020204" pitchFamily="34" charset="0"/>
              </a:rPr>
              <a:t>202</a:t>
            </a:r>
            <a:r>
              <a:rPr lang="ru-RU" sz="1400" dirty="0" smtClean="0">
                <a:latin typeface="GHEA Grapalat" pitchFamily="50" charset="0"/>
                <a:cs typeface="Arial" panose="020B0604020202020204" pitchFamily="34" charset="0"/>
              </a:rPr>
              <a:t>2</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a:t>
            </a:r>
            <a:r>
              <a:rPr lang="en-US"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պահպանվել</a:t>
            </a:r>
            <a:r>
              <a:rPr lang="ru-RU" sz="1400" dirty="0">
                <a:latin typeface="GHEA Grapalat" pitchFamily="50" charset="0"/>
                <a:cs typeface="Arial" panose="020B0604020202020204" pitchFamily="34" charset="0"/>
              </a:rPr>
              <a:t> է </a:t>
            </a:r>
            <a:r>
              <a:rPr lang="ru-RU" sz="1400" dirty="0" smtClean="0">
                <a:latin typeface="GHEA Grapalat" pitchFamily="50" charset="0"/>
                <a:cs typeface="Arial" panose="020B0604020202020204" pitchFamily="34" charset="0"/>
              </a:rPr>
              <a:t>7,088 </a:t>
            </a:r>
            <a:r>
              <a:rPr lang="ru-RU" sz="1400" dirty="0" err="1">
                <a:latin typeface="GHEA Grapalat" pitchFamily="50" charset="0"/>
                <a:cs typeface="Arial" panose="020B0604020202020204" pitchFamily="34" charset="0"/>
              </a:rPr>
              <a:t>կմ</a:t>
            </a:r>
            <a:r>
              <a:rPr lang="ru-RU"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ճանապարհ</a:t>
            </a:r>
            <a:r>
              <a:rPr lang="ru-RU" sz="1400" dirty="0">
                <a:latin typeface="GHEA Grapalat" pitchFamily="50" charset="0"/>
                <a:cs typeface="Arial" panose="020B0604020202020204" pitchFamily="34" charset="0"/>
              </a:rPr>
              <a:t>, 8 տրանսպորտային </a:t>
            </a:r>
            <a:r>
              <a:rPr lang="ru-RU" sz="1400" dirty="0" err="1">
                <a:latin typeface="GHEA Grapalat" pitchFamily="50" charset="0"/>
                <a:cs typeface="Arial" panose="020B0604020202020204" pitchFamily="34" charset="0"/>
              </a:rPr>
              <a:t>օբյեկտ</a:t>
            </a:r>
            <a:endParaRPr lang="en-US" sz="1400" dirty="0">
              <a:latin typeface="GHEA Grapalat" pitchFamily="50" charset="0"/>
              <a:cs typeface="Arial" panose="020B0604020202020204" pitchFamily="34" charset="0"/>
            </a:endParaRPr>
          </a:p>
          <a:p>
            <a:r>
              <a:rPr lang="en-US" sz="1400" b="1" dirty="0">
                <a:solidFill>
                  <a:schemeClr val="accent6">
                    <a:lumMod val="75000"/>
                  </a:schemeClr>
                </a:solidFill>
                <a:latin typeface="GHEA Grapalat" pitchFamily="50" charset="0"/>
                <a:cs typeface="Arial" panose="020B0604020202020204" pitchFamily="34" charset="0"/>
              </a:rPr>
              <a:t>ՖԻՆԱՆՍԱԿԱՆ ՑՈՒՑԱՆԻՇ</a:t>
            </a:r>
          </a:p>
          <a:p>
            <a:pPr>
              <a:buFont typeface="Wingdings" panose="05000000000000000000" pitchFamily="2" charset="2"/>
              <a:buChar char="§"/>
            </a:pPr>
            <a:r>
              <a:rPr lang="en-US" sz="1400" dirty="0">
                <a:latin typeface="GHEA Grapalat" pitchFamily="50" charset="0"/>
                <a:cs typeface="Arial" panose="020B0604020202020204" pitchFamily="34" charset="0"/>
              </a:rPr>
              <a:t>2019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12</a:t>
            </a:r>
            <a:r>
              <a:rPr lang="ru-RU" sz="1400" dirty="0">
                <a:latin typeface="GHEA Grapalat" pitchFamily="50" charset="0"/>
                <a:cs typeface="Arial" panose="020B0604020202020204" pitchFamily="34" charset="0"/>
              </a:rPr>
              <a:t>,</a:t>
            </a:r>
            <a:r>
              <a:rPr lang="en-US" sz="1400" dirty="0">
                <a:latin typeface="GHEA Grapalat" pitchFamily="50" charset="0"/>
                <a:cs typeface="Arial" panose="020B0604020202020204" pitchFamily="34" charset="0"/>
              </a:rPr>
              <a:t>792.</a:t>
            </a:r>
            <a:r>
              <a:rPr lang="ru-RU" sz="1400" dirty="0">
                <a:latin typeface="GHEA Grapalat" pitchFamily="50" charset="0"/>
                <a:cs typeface="Arial" panose="020B0604020202020204" pitchFamily="34" charset="0"/>
              </a:rPr>
              <a:t>7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2020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10</a:t>
            </a:r>
            <a:r>
              <a:rPr lang="en-US" sz="1400" dirty="0">
                <a:latin typeface="GHEA Grapalat" pitchFamily="50" charset="0"/>
                <a:cs typeface="Arial" panose="020B0604020202020204" pitchFamily="34" charset="0"/>
              </a:rPr>
              <a:t>,</a:t>
            </a:r>
            <a:r>
              <a:rPr lang="ru-RU" sz="1400" dirty="0">
                <a:latin typeface="GHEA Grapalat" pitchFamily="50" charset="0"/>
                <a:cs typeface="Arial" panose="020B0604020202020204" pitchFamily="34" charset="0"/>
              </a:rPr>
              <a:t>207</a:t>
            </a:r>
            <a:r>
              <a:rPr lang="en-US" sz="1400" dirty="0">
                <a:latin typeface="GHEA Grapalat" pitchFamily="50" charset="0"/>
                <a:cs typeface="Arial" panose="020B0604020202020204" pitchFamily="34" charset="0"/>
              </a:rPr>
              <a:t>.</a:t>
            </a:r>
            <a:r>
              <a:rPr lang="ru-RU" sz="1400" dirty="0">
                <a:latin typeface="GHEA Grapalat" pitchFamily="50" charset="0"/>
                <a:cs typeface="Arial" panose="020B0604020202020204" pitchFamily="34" charset="0"/>
              </a:rPr>
              <a:t>7</a:t>
            </a:r>
            <a:r>
              <a:rPr lang="en-US"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10</a:t>
            </a:r>
            <a:r>
              <a:rPr lang="en-US" sz="1400" dirty="0">
                <a:latin typeface="GHEA Grapalat" pitchFamily="50" charset="0"/>
                <a:cs typeface="Arial" panose="020B0604020202020204" pitchFamily="34" charset="0"/>
              </a:rPr>
              <a:t>,</a:t>
            </a:r>
            <a:r>
              <a:rPr lang="ru-RU" sz="1400" dirty="0">
                <a:latin typeface="GHEA Grapalat" pitchFamily="50" charset="0"/>
                <a:cs typeface="Arial" panose="020B0604020202020204" pitchFamily="34" charset="0"/>
              </a:rPr>
              <a:t>89</a:t>
            </a:r>
            <a:r>
              <a:rPr lang="en-US" sz="1400" dirty="0">
                <a:latin typeface="GHEA Grapalat" pitchFamily="50" charset="0"/>
                <a:cs typeface="Arial" panose="020B0604020202020204" pitchFamily="34" charset="0"/>
              </a:rPr>
              <a:t>5.</a:t>
            </a:r>
            <a:r>
              <a:rPr lang="ru-RU" sz="1400" dirty="0">
                <a:latin typeface="GHEA Grapalat" pitchFamily="50" charset="0"/>
                <a:cs typeface="Arial" panose="020B0604020202020204" pitchFamily="34" charset="0"/>
              </a:rPr>
              <a:t>9</a:t>
            </a:r>
            <a:r>
              <a:rPr lang="en-US"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2022 </a:t>
            </a:r>
            <a:r>
              <a:rPr lang="ru-RU"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11</a:t>
            </a:r>
            <a:r>
              <a:rPr lang="en-US" sz="1400" dirty="0">
                <a:latin typeface="GHEA Grapalat" pitchFamily="50" charset="0"/>
                <a:cs typeface="Arial" panose="020B0604020202020204" pitchFamily="34" charset="0"/>
              </a:rPr>
              <a:t>,</a:t>
            </a:r>
            <a:r>
              <a:rPr lang="ru-RU" sz="1400" dirty="0">
                <a:latin typeface="GHEA Grapalat" pitchFamily="50" charset="0"/>
                <a:cs typeface="Arial" panose="020B0604020202020204" pitchFamily="34" charset="0"/>
              </a:rPr>
              <a:t>440.7</a:t>
            </a:r>
            <a:r>
              <a:rPr lang="en-US" sz="1400" dirty="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smtClean="0">
                <a:latin typeface="GHEA Grapalat" pitchFamily="50" charset="0"/>
                <a:cs typeface="Arial" panose="020B0604020202020204" pitchFamily="34" charset="0"/>
              </a:rPr>
              <a:t>:</a:t>
            </a:r>
            <a:endParaRPr lang="en-US"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37</a:t>
            </a:fld>
            <a:endParaRPr lang="en-US" dirty="0"/>
          </a:p>
        </p:txBody>
      </p:sp>
      <p:sp>
        <p:nvSpPr>
          <p:cNvPr id="4" name="Заголовок 3"/>
          <p:cNvSpPr>
            <a:spLocks noGrp="1"/>
          </p:cNvSpPr>
          <p:nvPr>
            <p:ph type="title"/>
          </p:nvPr>
        </p:nvSpPr>
        <p:spPr>
          <a:xfrm>
            <a:off x="457200" y="274638"/>
            <a:ext cx="8229600" cy="411162"/>
          </a:xfrm>
        </p:spPr>
        <p:txBody>
          <a:bodyPr>
            <a:normAutofit/>
          </a:bodyPr>
          <a:lstStyle/>
          <a:p>
            <a:r>
              <a:rPr lang="hy-AM" sz="1400" b="0" dirty="0">
                <a:solidFill>
                  <a:schemeClr val="tx1"/>
                </a:solidFill>
                <a:effectLst/>
                <a:latin typeface="GHEA Grapalat" pitchFamily="50" charset="0"/>
              </a:rPr>
              <a:t>Հ</a:t>
            </a:r>
            <a:r>
              <a:rPr lang="en-US" sz="1400" b="0" dirty="0">
                <a:solidFill>
                  <a:schemeClr val="tx1"/>
                </a:solidFill>
                <a:effectLst/>
                <a:latin typeface="GHEA Grapalat" pitchFamily="50" charset="0"/>
              </a:rPr>
              <a:t>Հ ՏԿԵՆ 2022Թ. ԲՅՈՒՋԵՏԱՅԻՆ ԾՐԱԳՐԻ/ՄԻՋՈՑԱՌՈՒՄ </a:t>
            </a:r>
            <a:r>
              <a:rPr lang="hy-AM" sz="1400" b="0" dirty="0" smtClean="0">
                <a:solidFill>
                  <a:schemeClr val="tx1"/>
                </a:solidFill>
                <a:effectLst/>
                <a:latin typeface="GHEA Grapalat" pitchFamily="50" charset="0"/>
              </a:rPr>
              <a:t>1049</a:t>
            </a:r>
            <a:r>
              <a:rPr lang="en-US" sz="1400" b="0" dirty="0" smtClean="0">
                <a:solidFill>
                  <a:schemeClr val="tx1"/>
                </a:solidFill>
                <a:effectLst/>
                <a:latin typeface="GHEA Grapalat" pitchFamily="50" charset="0"/>
              </a:rPr>
              <a:t>/11001</a:t>
            </a:r>
            <a:endParaRPr lang="en-US" sz="1400"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572000"/>
            <a:ext cx="2800350"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6773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169093"/>
          </a:xfrm>
        </p:spPr>
        <p:txBody>
          <a:bodyPr>
            <a:normAutofit/>
          </a:bodyPr>
          <a:lstStyle/>
          <a:p>
            <a:pPr marL="109728" indent="0">
              <a:buNone/>
            </a:pPr>
            <a:r>
              <a:rPr lang="hy-AM" sz="1400" dirty="0">
                <a:latin typeface="GHEA Grapalat" pitchFamily="50" charset="0"/>
              </a:rPr>
              <a:t>ԱՆՎԱՆՈՒՄԸ</a:t>
            </a:r>
          </a:p>
          <a:p>
            <a:r>
              <a:rPr lang="hy-AM" sz="1400" dirty="0">
                <a:latin typeface="GHEA Grapalat" pitchFamily="50" charset="0"/>
              </a:rPr>
              <a:t>Մարզային նշանակության ավտոճանապարհների պահպանման և անվտանգ երթևեկության ծառայություններ </a:t>
            </a:r>
          </a:p>
          <a:p>
            <a:pPr marL="109728" indent="0">
              <a:buNone/>
            </a:pPr>
            <a:r>
              <a:rPr lang="hy-AM" sz="1400" dirty="0">
                <a:latin typeface="GHEA Grapalat" pitchFamily="50" charset="0"/>
              </a:rPr>
              <a:t>ՆՊԱՏԱԿԸ ԵՎ ՆԿԱՐԱԳՐՈՒԹՅՈՒՆԸ </a:t>
            </a:r>
          </a:p>
          <a:p>
            <a:r>
              <a:rPr lang="hy-AM" sz="1400" dirty="0" smtClean="0">
                <a:latin typeface="GHEA Grapalat" pitchFamily="50" charset="0"/>
              </a:rPr>
              <a:t> Հողային </a:t>
            </a:r>
            <a:r>
              <a:rPr lang="hy-AM" sz="1400" dirty="0">
                <a:latin typeface="GHEA Grapalat" pitchFamily="50" charset="0"/>
              </a:rPr>
              <a:t>պաստառի, երթևեկելի մասի, արհեստական կառույցների և կահավորման տարրերի նորմատիվ մակարդակում պահպանում և շահագործում </a:t>
            </a:r>
          </a:p>
          <a:p>
            <a:pPr marL="109728" indent="0">
              <a:buNone/>
            </a:pPr>
            <a:r>
              <a:rPr lang="hy-AM" sz="1400" dirty="0">
                <a:latin typeface="GHEA Grapalat" pitchFamily="50" charset="0"/>
              </a:rPr>
              <a:t>ՄԻՋՈՑԱՌՄԱՆ ՇԱՀԱՌՈՒՆԵՐ</a:t>
            </a:r>
          </a:p>
          <a:p>
            <a:r>
              <a:rPr lang="hy-AM" sz="1400" dirty="0">
                <a:latin typeface="GHEA Grapalat" pitchFamily="50" charset="0"/>
              </a:rPr>
              <a:t>Մարզային նշանակության ավտոճանապարհներից օգտվող քաղաքացիներ</a:t>
            </a:r>
          </a:p>
          <a:p>
            <a:pPr marL="109728" indent="0">
              <a:buNone/>
            </a:pPr>
            <a:r>
              <a:rPr lang="hy-AM" sz="1400" dirty="0">
                <a:latin typeface="GHEA Grapalat" pitchFamily="50" charset="0"/>
              </a:rPr>
              <a:t>ՈՉ ՖԻՆԱՆՍԱԿԱՆ ՑՈՒՑԱՆԻՇ</a:t>
            </a:r>
          </a:p>
          <a:p>
            <a:r>
              <a:rPr lang="hy-AM" sz="1400" dirty="0">
                <a:latin typeface="GHEA Grapalat" pitchFamily="50" charset="0"/>
              </a:rPr>
              <a:t>2019 թվականին` պահպանվել է 3,538.9 կմ ճանապարհ, </a:t>
            </a:r>
          </a:p>
          <a:p>
            <a:r>
              <a:rPr lang="hy-AM" sz="1400" dirty="0">
                <a:latin typeface="GHEA Grapalat" pitchFamily="50" charset="0"/>
              </a:rPr>
              <a:t>2020 թվականին` պահպանվել է 3,403 կմ ճանապարհ, </a:t>
            </a:r>
          </a:p>
          <a:p>
            <a:r>
              <a:rPr lang="hy-AM" sz="1400" dirty="0">
                <a:latin typeface="GHEA Grapalat" pitchFamily="50" charset="0"/>
              </a:rPr>
              <a:t>2021 թվականին` պահպանվել է 3,344.1 կմ ճանապարհ, </a:t>
            </a:r>
          </a:p>
          <a:p>
            <a:r>
              <a:rPr lang="hy-AM" sz="1400" dirty="0">
                <a:latin typeface="GHEA Grapalat" pitchFamily="50" charset="0"/>
              </a:rPr>
              <a:t>2022 թվականին` պահպանվել է 3,352.1 կմ ճանապարհ,</a:t>
            </a:r>
          </a:p>
          <a:p>
            <a:pPr marL="109728" indent="0">
              <a:buNone/>
            </a:pPr>
            <a:r>
              <a:rPr lang="hy-AM" sz="1400" dirty="0">
                <a:latin typeface="GHEA Grapalat" pitchFamily="50" charset="0"/>
              </a:rPr>
              <a:t>ՖԻՆԱՆՍԱԿԱՆ ՑՈՒՑԱՆԻՇ</a:t>
            </a:r>
          </a:p>
          <a:p>
            <a:r>
              <a:rPr lang="hy-AM" sz="1400" dirty="0">
                <a:latin typeface="GHEA Grapalat" pitchFamily="50" charset="0"/>
              </a:rPr>
              <a:t>2019 թվականին 1,261.8 մլն դրամ,</a:t>
            </a:r>
          </a:p>
          <a:p>
            <a:r>
              <a:rPr lang="hy-AM" sz="1400" dirty="0">
                <a:latin typeface="GHEA Grapalat" pitchFamily="50" charset="0"/>
              </a:rPr>
              <a:t>2020 թվականին 1,301.9 մլն դրամ,</a:t>
            </a:r>
          </a:p>
          <a:p>
            <a:r>
              <a:rPr lang="hy-AM" sz="1400" dirty="0">
                <a:latin typeface="GHEA Grapalat" pitchFamily="50" charset="0"/>
              </a:rPr>
              <a:t>2021 թվականին 1,466.3 մլն դրամ,</a:t>
            </a:r>
          </a:p>
          <a:p>
            <a:r>
              <a:rPr lang="hy-AM" sz="1400" dirty="0">
                <a:latin typeface="GHEA Grapalat" pitchFamily="50" charset="0"/>
              </a:rPr>
              <a:t>2022 թվականին 1,466.3 մլն դրամ</a:t>
            </a:r>
            <a:r>
              <a:rPr lang="hy-AM" sz="1400" dirty="0" smtClean="0">
                <a:latin typeface="GHEA Grapalat" pitchFamily="50" charset="0"/>
              </a:rPr>
              <a:t>:</a:t>
            </a:r>
            <a:endParaRPr lang="hy-AM"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38</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/1100</a:t>
            </a:r>
            <a:r>
              <a:rPr lang="en-US" sz="1600" b="0" dirty="0">
                <a:solidFill>
                  <a:prstClr val="black"/>
                </a:solidFill>
                <a:effectLst/>
                <a:latin typeface="GHEA Grapalat" pitchFamily="50" charset="0"/>
              </a:rPr>
              <a:t>2</a:t>
            </a:r>
            <a:endParaRPr lang="en-US" sz="16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1934" y="4343400"/>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76974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914400"/>
            <a:ext cx="8229600" cy="5092893"/>
          </a:xfrm>
        </p:spPr>
        <p:txBody>
          <a:bodyPr>
            <a:normAutofit fontScale="92500" lnSpcReduction="10000"/>
          </a:bodyPr>
          <a:lstStyle/>
          <a:p>
            <a:pPr marL="109728" indent="0">
              <a:buNone/>
            </a:pPr>
            <a:r>
              <a:rPr lang="hy-AM" sz="1400" b="1" dirty="0">
                <a:solidFill>
                  <a:schemeClr val="accent6">
                    <a:lumMod val="75000"/>
                  </a:schemeClr>
                </a:solidFill>
                <a:latin typeface="GHEA Grapalat" pitchFamily="50" charset="0"/>
                <a:cs typeface="Arial" panose="020B0604020202020204" pitchFamily="34" charset="0"/>
              </a:rPr>
              <a:t>ԱՆՎԱՆՈՒՄԸ</a:t>
            </a:r>
          </a:p>
          <a:p>
            <a:pPr marL="109728" indent="0">
              <a:buNone/>
            </a:pPr>
            <a:r>
              <a:rPr lang="hy-AM" sz="1400" dirty="0">
                <a:latin typeface="GHEA Grapalat" pitchFamily="50" charset="0"/>
              </a:rPr>
              <a:t>Հայաստանի Հանրապետությունում հսկիչ սարքերի (թվային տախոգրաֆի) համակարգի </a:t>
            </a:r>
            <a:r>
              <a:rPr lang="hy-AM" sz="1400" dirty="0" smtClean="0">
                <a:latin typeface="GHEA Grapalat" pitchFamily="50" charset="0"/>
              </a:rPr>
              <a:t>կարգավորում</a:t>
            </a:r>
            <a:endParaRPr lang="ru-RU" sz="1400" dirty="0" smtClean="0">
              <a:latin typeface="GHEA Grapalat" pitchFamily="50" charset="0"/>
            </a:endParaRPr>
          </a:p>
          <a:p>
            <a:pPr marL="109728" indent="0">
              <a:buNone/>
            </a:pPr>
            <a:r>
              <a:rPr lang="en-US" sz="1400" b="1" dirty="0" smtClean="0">
                <a:solidFill>
                  <a:schemeClr val="accent6">
                    <a:lumMod val="75000"/>
                  </a:schemeClr>
                </a:solidFill>
                <a:latin typeface="GHEA Grapalat" pitchFamily="50" charset="0"/>
                <a:cs typeface="Arial" panose="020B0604020202020204" pitchFamily="34" charset="0"/>
              </a:rPr>
              <a:t>ՆՊԱՏԱԿԸ </a:t>
            </a:r>
            <a:r>
              <a:rPr lang="en-US" sz="1400" b="1" dirty="0">
                <a:solidFill>
                  <a:schemeClr val="accent6">
                    <a:lumMod val="75000"/>
                  </a:schemeClr>
                </a:solidFill>
                <a:latin typeface="GHEA Grapalat" pitchFamily="50" charset="0"/>
                <a:cs typeface="Arial" panose="020B0604020202020204" pitchFamily="34" charset="0"/>
              </a:rPr>
              <a:t>ԵՎ ՆԿԱՐԱԳՐՈՒԹՅՈՒՆԸ </a:t>
            </a:r>
            <a:endParaRPr lang="hy-AM" sz="1400" b="1" dirty="0">
              <a:solidFill>
                <a:schemeClr val="accent6">
                  <a:lumMod val="75000"/>
                </a:schemeClr>
              </a:solidFill>
              <a:latin typeface="GHEA Grapalat" pitchFamily="50" charset="0"/>
              <a:cs typeface="Arial" panose="020B0604020202020204" pitchFamily="34" charset="0"/>
            </a:endParaRPr>
          </a:p>
          <a:p>
            <a:pPr marL="109728" indent="0">
              <a:buNone/>
            </a:pPr>
            <a:r>
              <a:rPr lang="hy-AM" sz="1400" dirty="0" smtClean="0">
                <a:latin typeface="GHEA Grapalat" pitchFamily="50" charset="0"/>
              </a:rPr>
              <a:t>ՀՀ</a:t>
            </a:r>
            <a:r>
              <a:rPr lang="ru-RU" sz="1400" dirty="0" smtClean="0">
                <a:latin typeface="GHEA Grapalat" pitchFamily="50" charset="0"/>
              </a:rPr>
              <a:t>-</a:t>
            </a:r>
            <a:r>
              <a:rPr lang="hy-AM" sz="1400" dirty="0" smtClean="0">
                <a:latin typeface="GHEA Grapalat" pitchFamily="50" charset="0"/>
              </a:rPr>
              <a:t>ում </a:t>
            </a:r>
            <a:r>
              <a:rPr lang="hy-AM" sz="1400" dirty="0">
                <a:latin typeface="GHEA Grapalat" pitchFamily="50" charset="0"/>
              </a:rPr>
              <a:t>հսկիչ սարքերի (թվային տախոգրաֆի</a:t>
            </a:r>
            <a:r>
              <a:rPr lang="hy-AM" sz="1400" dirty="0" smtClean="0">
                <a:latin typeface="GHEA Grapalat" pitchFamily="50" charset="0"/>
              </a:rPr>
              <a:t>) </a:t>
            </a:r>
            <a:r>
              <a:rPr lang="hy-AM" sz="1400" dirty="0">
                <a:latin typeface="GHEA Grapalat" pitchFamily="50" charset="0"/>
              </a:rPr>
              <a:t>համակարգի անընդհատ և անխափան աշխատանքի ապահովման նպատակով տախոնետ կապի ապահովում</a:t>
            </a:r>
            <a:r>
              <a:rPr lang="ru-RU" sz="1400" dirty="0">
                <a:latin typeface="GHEA Grapalat" pitchFamily="50" charset="0"/>
              </a:rPr>
              <a:t>:</a:t>
            </a:r>
            <a:r>
              <a:rPr lang="fr-FR" sz="1400" dirty="0">
                <a:latin typeface="GHEA Grapalat" pitchFamily="50" charset="0"/>
              </a:rPr>
              <a:t> 2006 թ</a:t>
            </a:r>
            <a:r>
              <a:rPr lang="ru-RU" sz="1400" dirty="0">
                <a:latin typeface="GHEA Grapalat" pitchFamily="50" charset="0"/>
              </a:rPr>
              <a:t>.</a:t>
            </a:r>
            <a:r>
              <a:rPr lang="fr-FR" sz="1400" dirty="0">
                <a:latin typeface="GHEA Grapalat" pitchFamily="50" charset="0"/>
              </a:rPr>
              <a:t> ՀՀ</a:t>
            </a:r>
            <a:r>
              <a:rPr lang="ru-RU" sz="1400" dirty="0">
                <a:latin typeface="GHEA Grapalat" pitchFamily="50" charset="0"/>
              </a:rPr>
              <a:t>-</a:t>
            </a:r>
            <a:r>
              <a:rPr lang="fr-FR" sz="1400" dirty="0">
                <a:latin typeface="GHEA Grapalat" pitchFamily="50" charset="0"/>
              </a:rPr>
              <a:t>ն միացել է </a:t>
            </a:r>
            <a:r>
              <a:rPr lang="ru-RU" sz="1400" dirty="0">
                <a:latin typeface="GHEA Grapalat" pitchFamily="50" charset="0"/>
              </a:rPr>
              <a:t>«</a:t>
            </a:r>
            <a:r>
              <a:rPr lang="fr-FR" sz="1400" dirty="0">
                <a:latin typeface="GHEA Grapalat" pitchFamily="50" charset="0"/>
              </a:rPr>
              <a:t>Միջազգային ավտոճանապարհային փոխադրումներ կատարող տրանսպորտային միջոցների անձնակազմի աշխատանքի մասին</a:t>
            </a:r>
            <a:r>
              <a:rPr lang="ru-RU" sz="1400" dirty="0">
                <a:latin typeface="GHEA Grapalat" pitchFamily="50" charset="0"/>
              </a:rPr>
              <a:t>»</a:t>
            </a:r>
            <a:r>
              <a:rPr lang="fr-FR" sz="1400" dirty="0">
                <a:latin typeface="GHEA Grapalat" pitchFamily="50" charset="0"/>
              </a:rPr>
              <a:t> AETR Եվրոպական համաձայնագրին, որով սահմանված է վարորդի աշխատանքի ռեժիմը և որի բաղկացուցիչ մասերից մեկն է հանդիսանում հսկիչ սարքի ներդնումը համաձայնագրի անդամ պետություններում, որպեսզի հնարավոր լինի ապահովել միջպետական բեռնափոխադրումներում ներգրավված վարորդների աշխատանքի միասնական համակարգը:</a:t>
            </a:r>
            <a:endParaRPr lang="ru-RU" sz="1400" dirty="0">
              <a:latin typeface="GHEA Grapalat" pitchFamily="50" charset="0"/>
            </a:endParaRPr>
          </a:p>
          <a:p>
            <a:pPr marL="109728" indent="0">
              <a:buNone/>
            </a:pPr>
            <a:r>
              <a:rPr lang="hy-AM" sz="1400" b="1" dirty="0" smtClean="0">
                <a:solidFill>
                  <a:schemeClr val="accent6">
                    <a:lumMod val="75000"/>
                  </a:schemeClr>
                </a:solidFill>
                <a:latin typeface="GHEA Grapalat" pitchFamily="50" charset="0"/>
                <a:cs typeface="Arial" panose="020B0604020202020204" pitchFamily="34" charset="0"/>
              </a:rPr>
              <a:t>ՄԻՋՈՑԱՌՄԱՆ </a:t>
            </a:r>
            <a:r>
              <a:rPr lang="hy-AM" sz="1400" b="1" dirty="0">
                <a:solidFill>
                  <a:schemeClr val="accent6">
                    <a:lumMod val="75000"/>
                  </a:schemeClr>
                </a:solidFill>
                <a:latin typeface="GHEA Grapalat" pitchFamily="50" charset="0"/>
                <a:cs typeface="Arial" panose="020B0604020202020204" pitchFamily="34" charset="0"/>
              </a:rPr>
              <a:t>ՇԱՀԱՌՈՒՆԵՐ</a:t>
            </a:r>
            <a:endParaRPr lang="en-US" sz="1400" b="1" dirty="0">
              <a:solidFill>
                <a:schemeClr val="accent6">
                  <a:lumMod val="75000"/>
                </a:schemeClr>
              </a:solidFill>
              <a:latin typeface="GHEA Grapalat" pitchFamily="50" charset="0"/>
              <a:cs typeface="Arial" panose="020B0604020202020204" pitchFamily="34" charset="0"/>
            </a:endParaRPr>
          </a:p>
          <a:p>
            <a:pPr>
              <a:buFont typeface="Wingdings" panose="05000000000000000000" pitchFamily="2" charset="2"/>
              <a:buChar char="Ø"/>
            </a:pPr>
            <a:r>
              <a:rPr lang="fr-FR" sz="1400" dirty="0">
                <a:latin typeface="GHEA Grapalat" pitchFamily="50" charset="0"/>
              </a:rPr>
              <a:t>ՀՀ</a:t>
            </a:r>
            <a:r>
              <a:rPr lang="ru-RU" sz="1400" dirty="0">
                <a:latin typeface="GHEA Grapalat" pitchFamily="50" charset="0"/>
              </a:rPr>
              <a:t>-</a:t>
            </a:r>
            <a:r>
              <a:rPr lang="fr-FR" sz="1400" dirty="0">
                <a:latin typeface="GHEA Grapalat" pitchFamily="50" charset="0"/>
              </a:rPr>
              <a:t>ում և ՀՀ տարածքից ավտոմաբիլային տրանսպորտով միջպետական</a:t>
            </a:r>
            <a:r>
              <a:rPr lang="ru-RU" sz="1400" dirty="0">
                <a:latin typeface="GHEA Grapalat" pitchFamily="50" charset="0"/>
              </a:rPr>
              <a:t> </a:t>
            </a:r>
            <a:r>
              <a:rPr lang="fr-FR" sz="1400" dirty="0">
                <a:latin typeface="GHEA Grapalat" pitchFamily="50" charset="0"/>
              </a:rPr>
              <a:t>բեռնափոխադրումներ</a:t>
            </a:r>
            <a:r>
              <a:rPr lang="ru-RU" sz="1400" dirty="0">
                <a:latin typeface="GHEA Grapalat" pitchFamily="50" charset="0"/>
              </a:rPr>
              <a:t> </a:t>
            </a:r>
            <a:r>
              <a:rPr lang="fr-FR" sz="1400" dirty="0">
                <a:latin typeface="GHEA Grapalat" pitchFamily="50" charset="0"/>
              </a:rPr>
              <a:t>ի</a:t>
            </a:r>
            <a:r>
              <a:rPr lang="ru-RU" sz="1400" dirty="0" err="1">
                <a:latin typeface="GHEA Grapalat" pitchFamily="50" charset="0"/>
              </a:rPr>
              <a:t>րականացնող</a:t>
            </a:r>
            <a:r>
              <a:rPr lang="ru-RU" sz="1400" dirty="0">
                <a:latin typeface="GHEA Grapalat" pitchFamily="50" charset="0"/>
              </a:rPr>
              <a:t> </a:t>
            </a:r>
            <a:r>
              <a:rPr lang="fr-FR" sz="1400" dirty="0">
                <a:latin typeface="GHEA Grapalat" pitchFamily="50" charset="0"/>
              </a:rPr>
              <a:t>և</a:t>
            </a:r>
            <a:r>
              <a:rPr lang="ru-RU" sz="1400" dirty="0">
                <a:latin typeface="GHEA Grapalat" pitchFamily="50" charset="0"/>
              </a:rPr>
              <a:t> </a:t>
            </a:r>
            <a:r>
              <a:rPr lang="fr-FR" sz="1400" dirty="0">
                <a:latin typeface="GHEA Grapalat" pitchFamily="50" charset="0"/>
              </a:rPr>
              <a:t>դրանցում</a:t>
            </a:r>
            <a:r>
              <a:rPr lang="ru-RU" sz="1400" dirty="0">
                <a:latin typeface="GHEA Grapalat" pitchFamily="50" charset="0"/>
              </a:rPr>
              <a:t> </a:t>
            </a:r>
            <a:r>
              <a:rPr lang="fr-FR" sz="1400" dirty="0">
                <a:latin typeface="GHEA Grapalat" pitchFamily="50" charset="0"/>
              </a:rPr>
              <a:t>ներգրավված վարորդներ </a:t>
            </a:r>
            <a:endParaRPr lang="ru-RU" sz="1400" dirty="0">
              <a:latin typeface="GHEA Grapalat" pitchFamily="50" charset="0"/>
            </a:endParaRPr>
          </a:p>
          <a:p>
            <a:pPr marL="109728" indent="0">
              <a:buNone/>
            </a:pPr>
            <a:r>
              <a:rPr lang="en-US" sz="1400" b="1" dirty="0" smtClean="0">
                <a:solidFill>
                  <a:schemeClr val="accent6">
                    <a:lumMod val="75000"/>
                  </a:schemeClr>
                </a:solidFill>
                <a:latin typeface="GHEA Grapalat" pitchFamily="50" charset="0"/>
                <a:cs typeface="Arial" panose="020B0604020202020204" pitchFamily="34" charset="0"/>
              </a:rPr>
              <a:t>ՈՉ </a:t>
            </a:r>
            <a:r>
              <a:rPr lang="en-US" sz="1400" b="1" dirty="0">
                <a:solidFill>
                  <a:schemeClr val="accent6">
                    <a:lumMod val="75000"/>
                  </a:schemeClr>
                </a:solidFill>
                <a:latin typeface="GHEA Grapalat" pitchFamily="50" charset="0"/>
                <a:cs typeface="Arial" panose="020B0604020202020204" pitchFamily="34" charset="0"/>
              </a:rPr>
              <a:t>ՖԻՆԱՆՍԱԿԱՆ ՑՈՒՑԱՆԻՇ</a:t>
            </a:r>
          </a:p>
          <a:p>
            <a:pPr marL="285750" indent="-285750">
              <a:buFont typeface="Wingdings" panose="05000000000000000000" pitchFamily="2" charset="2"/>
              <a:buChar char="§"/>
            </a:pPr>
            <a:r>
              <a:rPr lang="en-US" sz="1400" dirty="0">
                <a:latin typeface="GHEA Grapalat" pitchFamily="50" charset="0"/>
                <a:cs typeface="Arial" panose="020B0604020202020204" pitchFamily="34" charset="0"/>
              </a:rPr>
              <a:t>2019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ru-RU" sz="1400" dirty="0" smtClean="0">
                <a:latin typeface="GHEA Grapalat" pitchFamily="50" charset="0"/>
                <a:cs typeface="Arial" panose="020B0604020202020204" pitchFamily="34" charset="0"/>
              </a:rPr>
              <a:t>1 </a:t>
            </a:r>
            <a:r>
              <a:rPr lang="ru-RU" sz="1400" dirty="0" err="1" smtClean="0">
                <a:latin typeface="GHEA Grapalat" pitchFamily="50" charset="0"/>
                <a:cs typeface="Arial" panose="020B0604020202020204" pitchFamily="34" charset="0"/>
              </a:rPr>
              <a:t>կապի</a:t>
            </a:r>
            <a:r>
              <a:rPr lang="ru-RU" sz="1400" dirty="0" smtClean="0">
                <a:latin typeface="GHEA Grapalat" pitchFamily="50" charset="0"/>
                <a:cs typeface="Arial" panose="020B0604020202020204" pitchFamily="34" charset="0"/>
              </a:rPr>
              <a:t> համակարգ, </a:t>
            </a:r>
          </a:p>
          <a:p>
            <a:pPr marL="285750" indent="-285750">
              <a:buFont typeface="Wingdings" panose="05000000000000000000" pitchFamily="2" charset="2"/>
              <a:buChar char="§"/>
            </a:pPr>
            <a:r>
              <a:rPr lang="en-US" sz="1400" dirty="0" smtClean="0">
                <a:latin typeface="GHEA Grapalat" pitchFamily="50" charset="0"/>
                <a:cs typeface="Arial" panose="020B0604020202020204" pitchFamily="34" charset="0"/>
              </a:rPr>
              <a:t>2020 </a:t>
            </a:r>
            <a:r>
              <a:rPr lang="en-US" sz="1400" dirty="0" err="1" smtClean="0">
                <a:latin typeface="GHEA Grapalat" pitchFamily="50" charset="0"/>
                <a:cs typeface="Arial" panose="020B0604020202020204" pitchFamily="34" charset="0"/>
              </a:rPr>
              <a:t>թվականին</a:t>
            </a:r>
            <a:r>
              <a:rPr lang="ru-RU" sz="1400" dirty="0" smtClean="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1 </a:t>
            </a:r>
            <a:r>
              <a:rPr lang="ru-RU" sz="1400" dirty="0" err="1">
                <a:latin typeface="GHEA Grapalat" pitchFamily="50" charset="0"/>
                <a:cs typeface="Arial" panose="020B0604020202020204" pitchFamily="34" charset="0"/>
              </a:rPr>
              <a:t>կապի</a:t>
            </a:r>
            <a:r>
              <a:rPr lang="ru-RU" sz="1400" dirty="0">
                <a:latin typeface="GHEA Grapalat" pitchFamily="50" charset="0"/>
                <a:cs typeface="Arial" panose="020B0604020202020204" pitchFamily="34" charset="0"/>
              </a:rPr>
              <a:t> համակարգ</a:t>
            </a:r>
            <a:r>
              <a:rPr lang="ru-RU"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 </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a:t>
            </a:r>
            <a:r>
              <a:rPr lang="en-US" sz="1400" dirty="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1 </a:t>
            </a:r>
            <a:r>
              <a:rPr lang="ru-RU" sz="1400" dirty="0" err="1">
                <a:latin typeface="GHEA Grapalat" pitchFamily="50" charset="0"/>
                <a:cs typeface="Arial" panose="020B0604020202020204" pitchFamily="34" charset="0"/>
              </a:rPr>
              <a:t>կապի</a:t>
            </a:r>
            <a:r>
              <a:rPr lang="ru-RU" sz="1400" dirty="0">
                <a:latin typeface="GHEA Grapalat" pitchFamily="50" charset="0"/>
                <a:cs typeface="Arial" panose="020B0604020202020204" pitchFamily="34" charset="0"/>
              </a:rPr>
              <a:t> համակարգ</a:t>
            </a:r>
            <a:r>
              <a:rPr lang="ru-RU" sz="1400" dirty="0" smtClean="0">
                <a:latin typeface="GHEA Grapalat" pitchFamily="50" charset="0"/>
                <a:cs typeface="Arial" panose="020B0604020202020204" pitchFamily="34" charset="0"/>
              </a:rPr>
              <a:t>,</a:t>
            </a:r>
            <a:r>
              <a:rPr lang="en-US" sz="1400" dirty="0" smtClean="0">
                <a:latin typeface="GHEA Grapalat" pitchFamily="50" charset="0"/>
                <a:cs typeface="Arial" panose="020B0604020202020204" pitchFamily="34" charset="0"/>
              </a:rPr>
              <a:t> </a:t>
            </a:r>
            <a:endParaRPr lang="ru-RU"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a:t>
            </a:r>
            <a:r>
              <a:rPr lang="ru-RU" sz="1400" dirty="0">
                <a:latin typeface="GHEA Grapalat" pitchFamily="50" charset="0"/>
                <a:cs typeface="Arial" panose="020B0604020202020204" pitchFamily="34" charset="0"/>
              </a:rPr>
              <a:t>2</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a:t>
            </a:r>
            <a:r>
              <a:rPr lang="en-US" sz="1400" dirty="0">
                <a:latin typeface="GHEA Grapalat" pitchFamily="50" charset="0"/>
                <a:cs typeface="Arial" panose="020B0604020202020204" pitchFamily="34" charset="0"/>
              </a:rPr>
              <a:t> </a:t>
            </a:r>
            <a:r>
              <a:rPr lang="ru-RU" sz="1400" dirty="0">
                <a:latin typeface="GHEA Grapalat" pitchFamily="50" charset="0"/>
                <a:cs typeface="Arial" panose="020B0604020202020204" pitchFamily="34" charset="0"/>
              </a:rPr>
              <a:t>1 </a:t>
            </a:r>
            <a:r>
              <a:rPr lang="ru-RU" sz="1400" dirty="0" err="1">
                <a:latin typeface="GHEA Grapalat" pitchFamily="50" charset="0"/>
                <a:cs typeface="Arial" panose="020B0604020202020204" pitchFamily="34" charset="0"/>
              </a:rPr>
              <a:t>կապի</a:t>
            </a:r>
            <a:r>
              <a:rPr lang="ru-RU" sz="1400" dirty="0">
                <a:latin typeface="GHEA Grapalat" pitchFamily="50" charset="0"/>
                <a:cs typeface="Arial" panose="020B0604020202020204" pitchFamily="34" charset="0"/>
              </a:rPr>
              <a:t> համակարգ</a:t>
            </a:r>
            <a:r>
              <a:rPr lang="ru-RU" sz="1400" dirty="0" smtClean="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marL="109728" indent="0">
              <a:buNone/>
            </a:pPr>
            <a:r>
              <a:rPr lang="en-US" sz="1400" b="1" dirty="0">
                <a:solidFill>
                  <a:schemeClr val="accent6">
                    <a:lumMod val="75000"/>
                  </a:schemeClr>
                </a:solidFill>
                <a:latin typeface="GHEA Grapalat" pitchFamily="50" charset="0"/>
                <a:cs typeface="Arial" panose="020B0604020202020204" pitchFamily="34" charset="0"/>
              </a:rPr>
              <a:t>ՖԻՆԱՆՍԱԿԱՆ ՑՈՒՑԱՆԻՇ</a:t>
            </a:r>
          </a:p>
          <a:p>
            <a:pPr>
              <a:buFont typeface="Wingdings" panose="05000000000000000000" pitchFamily="2" charset="2"/>
              <a:buChar char="§"/>
            </a:pPr>
            <a:r>
              <a:rPr lang="en-US" sz="1400" dirty="0">
                <a:latin typeface="GHEA Grapalat" pitchFamily="50" charset="0"/>
                <a:cs typeface="Arial" panose="020B0604020202020204" pitchFamily="34" charset="0"/>
              </a:rPr>
              <a:t>2019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en-US" sz="1400" dirty="0" smtClean="0">
                <a:latin typeface="GHEA Grapalat" pitchFamily="50" charset="0"/>
                <a:cs typeface="Arial" panose="020B0604020202020204" pitchFamily="34" charset="0"/>
              </a:rPr>
              <a:t>1</a:t>
            </a:r>
            <a:r>
              <a:rPr lang="ru-RU" sz="1400" dirty="0" smtClean="0">
                <a:latin typeface="GHEA Grapalat" pitchFamily="50" charset="0"/>
                <a:cs typeface="Arial" panose="020B0604020202020204" pitchFamily="34" charset="0"/>
              </a:rPr>
              <a:t>6.1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2020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ru-RU" sz="1400" dirty="0" smtClean="0">
                <a:latin typeface="GHEA Grapalat" pitchFamily="50" charset="0"/>
                <a:cs typeface="Arial" panose="020B0604020202020204" pitchFamily="34" charset="0"/>
              </a:rPr>
              <a:t>15</a:t>
            </a:r>
            <a:r>
              <a:rPr lang="en-US" sz="1400" dirty="0" smtClean="0">
                <a:latin typeface="GHEA Grapalat" pitchFamily="50" charset="0"/>
                <a:cs typeface="Arial" panose="020B0604020202020204" pitchFamily="34" charset="0"/>
              </a:rPr>
              <a:t>.</a:t>
            </a:r>
            <a:r>
              <a:rPr lang="ru-RU" sz="1400" dirty="0" smtClean="0">
                <a:latin typeface="GHEA Grapalat" pitchFamily="50" charset="0"/>
                <a:cs typeface="Arial" panose="020B0604020202020204" pitchFamily="34" charset="0"/>
              </a:rPr>
              <a:t>9</a:t>
            </a:r>
            <a:r>
              <a:rPr lang="en-US" sz="1400" dirty="0" smtClean="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2021 </a:t>
            </a:r>
            <a:r>
              <a:rPr lang="en-US" sz="1400" dirty="0" err="1">
                <a:latin typeface="GHEA Grapalat" pitchFamily="50" charset="0"/>
                <a:cs typeface="Arial" panose="020B0604020202020204" pitchFamily="34" charset="0"/>
              </a:rPr>
              <a:t>թվականին</a:t>
            </a:r>
            <a:r>
              <a:rPr lang="en-US" sz="1400" dirty="0">
                <a:latin typeface="GHEA Grapalat" pitchFamily="50" charset="0"/>
                <a:cs typeface="Arial" panose="020B0604020202020204" pitchFamily="34" charset="0"/>
              </a:rPr>
              <a:t> </a:t>
            </a:r>
            <a:r>
              <a:rPr lang="ru-RU" sz="1400" dirty="0" smtClean="0">
                <a:latin typeface="GHEA Grapalat" pitchFamily="50" charset="0"/>
                <a:cs typeface="Arial" panose="020B0604020202020204" pitchFamily="34" charset="0"/>
              </a:rPr>
              <a:t>17.4</a:t>
            </a:r>
            <a:r>
              <a:rPr lang="en-US" sz="1400" dirty="0" smtClean="0">
                <a:latin typeface="GHEA Grapalat" pitchFamily="50" charset="0"/>
                <a:cs typeface="Arial" panose="020B0604020202020204" pitchFamily="34" charset="0"/>
              </a:rPr>
              <a:t> </a:t>
            </a:r>
            <a:r>
              <a:rPr lang="ru-RU" sz="1400" dirty="0" err="1" smtClean="0">
                <a:latin typeface="GHEA Grapalat" pitchFamily="50" charset="0"/>
                <a:cs typeface="Arial" panose="020B0604020202020204" pitchFamily="34" charset="0"/>
              </a:rPr>
              <a:t>մլն</a:t>
            </a:r>
            <a:r>
              <a:rPr lang="en-US" sz="1400" dirty="0" smtClean="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a:latin typeface="GHEA Grapalat" pitchFamily="50" charset="0"/>
                <a:cs typeface="Arial" panose="020B0604020202020204" pitchFamily="34" charset="0"/>
              </a:rPr>
              <a:t>,</a:t>
            </a:r>
            <a:endParaRPr lang="en-US" sz="1400" dirty="0">
              <a:latin typeface="GHEA Grapalat" pitchFamily="50" charset="0"/>
              <a:cs typeface="Arial" panose="020B0604020202020204" pitchFamily="34" charset="0"/>
            </a:endParaRPr>
          </a:p>
          <a:p>
            <a:pPr>
              <a:buFont typeface="Wingdings" panose="05000000000000000000" pitchFamily="2" charset="2"/>
              <a:buChar char="§"/>
            </a:pPr>
            <a:r>
              <a:rPr lang="en-US" sz="1400" dirty="0">
                <a:latin typeface="GHEA Grapalat" pitchFamily="50" charset="0"/>
                <a:cs typeface="Arial" panose="020B0604020202020204" pitchFamily="34" charset="0"/>
              </a:rPr>
              <a:t>2022 </a:t>
            </a:r>
            <a:r>
              <a:rPr lang="ru-RU" sz="1400" dirty="0" err="1">
                <a:latin typeface="GHEA Grapalat" pitchFamily="50" charset="0"/>
                <a:cs typeface="Arial" panose="020B0604020202020204" pitchFamily="34" charset="0"/>
              </a:rPr>
              <a:t>թվականին</a:t>
            </a:r>
            <a:r>
              <a:rPr lang="ru-RU" sz="1400" dirty="0">
                <a:latin typeface="GHEA Grapalat" pitchFamily="50" charset="0"/>
                <a:cs typeface="Arial" panose="020B0604020202020204" pitchFamily="34" charset="0"/>
              </a:rPr>
              <a:t> </a:t>
            </a:r>
            <a:r>
              <a:rPr lang="ru-RU" sz="1400" dirty="0" smtClean="0">
                <a:latin typeface="GHEA Grapalat" pitchFamily="50" charset="0"/>
                <a:cs typeface="Arial" panose="020B0604020202020204" pitchFamily="34" charset="0"/>
              </a:rPr>
              <a:t>17.5</a:t>
            </a:r>
            <a:r>
              <a:rPr lang="en-US" sz="1400" dirty="0" smtClean="0">
                <a:latin typeface="GHEA Grapalat" pitchFamily="50" charset="0"/>
                <a:cs typeface="Arial" panose="020B0604020202020204" pitchFamily="34" charset="0"/>
              </a:rPr>
              <a:t> </a:t>
            </a:r>
            <a:r>
              <a:rPr lang="ru-RU" sz="1400" dirty="0" err="1">
                <a:latin typeface="GHEA Grapalat" pitchFamily="50" charset="0"/>
                <a:cs typeface="Arial" panose="020B0604020202020204" pitchFamily="34" charset="0"/>
              </a:rPr>
              <a:t>մլն</a:t>
            </a:r>
            <a:r>
              <a:rPr lang="en-US" sz="1400" dirty="0">
                <a:latin typeface="GHEA Grapalat" pitchFamily="50" charset="0"/>
                <a:cs typeface="Arial" panose="020B0604020202020204" pitchFamily="34" charset="0"/>
              </a:rPr>
              <a:t> </a:t>
            </a:r>
            <a:r>
              <a:rPr lang="en-US" sz="1400" dirty="0" err="1">
                <a:latin typeface="GHEA Grapalat" pitchFamily="50" charset="0"/>
                <a:cs typeface="Arial" panose="020B0604020202020204" pitchFamily="34" charset="0"/>
              </a:rPr>
              <a:t>դրամ</a:t>
            </a:r>
            <a:r>
              <a:rPr lang="ru-RU" sz="1400" dirty="0" smtClean="0">
                <a:latin typeface="GHEA Grapalat" pitchFamily="50" charset="0"/>
                <a:cs typeface="Arial" panose="020B0604020202020204" pitchFamily="34" charset="0"/>
              </a:rPr>
              <a:t>:</a:t>
            </a:r>
            <a:endParaRPr lang="en-US"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39</a:t>
            </a:fld>
            <a:endParaRPr lang="en-US" dirty="0"/>
          </a:p>
        </p:txBody>
      </p:sp>
      <p:sp>
        <p:nvSpPr>
          <p:cNvPr id="4" name="Заголовок 3"/>
          <p:cNvSpPr>
            <a:spLocks noGrp="1"/>
          </p:cNvSpPr>
          <p:nvPr>
            <p:ph type="title"/>
          </p:nvPr>
        </p:nvSpPr>
        <p:spPr>
          <a:xfrm>
            <a:off x="457200" y="274638"/>
            <a:ext cx="8229600" cy="411162"/>
          </a:xfrm>
        </p:spPr>
        <p:txBody>
          <a:bodyPr/>
          <a:lstStyle/>
          <a:p>
            <a:r>
              <a:rPr lang="hy-AM" sz="1400" b="0" dirty="0">
                <a:solidFill>
                  <a:prstClr val="black"/>
                </a:solidFill>
                <a:effectLst/>
                <a:latin typeface="GHEA Grapalat" pitchFamily="50" charset="0"/>
              </a:rPr>
              <a:t>Հ</a:t>
            </a:r>
            <a:r>
              <a:rPr lang="en-US" sz="1400" b="0" dirty="0">
                <a:solidFill>
                  <a:prstClr val="black"/>
                </a:solidFill>
                <a:effectLst/>
                <a:latin typeface="GHEA Grapalat" pitchFamily="50" charset="0"/>
              </a:rPr>
              <a:t>Հ ՏԿԵՆ 2022Թ. ԲՅՈՒՋԵՏԱՅԻՆ ԾՐԱԳՐԻ/ՄԻՋՈՑԱՌՈՒՄ </a:t>
            </a:r>
            <a:r>
              <a:rPr lang="hy-AM" sz="1400" b="0" dirty="0">
                <a:solidFill>
                  <a:prstClr val="black"/>
                </a:solidFill>
                <a:effectLst/>
                <a:latin typeface="GHEA Grapalat" pitchFamily="50" charset="0"/>
              </a:rPr>
              <a:t>1049</a:t>
            </a:r>
            <a:r>
              <a:rPr lang="en-US" sz="1400" b="0" dirty="0" smtClean="0">
                <a:solidFill>
                  <a:prstClr val="black"/>
                </a:solidFill>
                <a:effectLst/>
                <a:latin typeface="GHEA Grapalat" pitchFamily="50" charset="0"/>
              </a:rPr>
              <a:t>/1100</a:t>
            </a:r>
            <a:r>
              <a:rPr lang="ru-RU" sz="1400" b="0" dirty="0">
                <a:solidFill>
                  <a:prstClr val="black"/>
                </a:solidFill>
                <a:effectLst/>
                <a:latin typeface="GHEA Grapalat" pitchFamily="50" charset="0"/>
              </a:rPr>
              <a:t>3</a:t>
            </a:r>
            <a:endParaRPr lang="en-US" dirty="0"/>
          </a:p>
        </p:txBody>
      </p:sp>
    </p:spTree>
    <p:extLst>
      <p:ext uri="{BB962C8B-B14F-4D97-AF65-F5344CB8AC3E}">
        <p14:creationId xmlns:p14="http://schemas.microsoft.com/office/powerpoint/2010/main" val="3980355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066802"/>
            <a:ext cx="8229600" cy="4940491"/>
          </a:xfrm>
        </p:spPr>
        <p:txBody>
          <a:bodyPr>
            <a:noAutofit/>
          </a:bodyPr>
          <a:lstStyle/>
          <a:p>
            <a:pPr marL="109728" indent="0" algn="just">
              <a:lnSpc>
                <a:spcPct val="110000"/>
              </a:lnSpc>
              <a:buNone/>
            </a:pPr>
            <a:r>
              <a:rPr lang="hy-AM" sz="1400" dirty="0" smtClean="0">
                <a:latin typeface="GHEA Grapalat" pitchFamily="50" charset="0"/>
              </a:rPr>
              <a:t>ԿԱՊԸ ԿԱՌԱՎԱՐՈՒԹՅԱՆ</a:t>
            </a:r>
            <a:r>
              <a:rPr lang="en-US" sz="1400" dirty="0" smtClean="0">
                <a:latin typeface="GHEA Grapalat" pitchFamily="50" charset="0"/>
              </a:rPr>
              <a:t> </a:t>
            </a:r>
            <a:r>
              <a:rPr lang="en-US" sz="1400" dirty="0">
                <a:latin typeface="GHEA Grapalat" pitchFamily="50" charset="0"/>
              </a:rPr>
              <a:t>ԵՎ ՌԱԶՄԱՎԱՐԱԿԱՆ ԾՐԱԳՐԵՐԻ ՀԵՏ</a:t>
            </a:r>
          </a:p>
          <a:p>
            <a:pPr algn="just">
              <a:lnSpc>
                <a:spcPct val="110000"/>
              </a:lnSpc>
            </a:pPr>
            <a:r>
              <a:rPr lang="en-US" sz="1400" dirty="0">
                <a:latin typeface="GHEA Grapalat" pitchFamily="50" charset="0"/>
              </a:rPr>
              <a:t>ՀՀ </a:t>
            </a:r>
            <a:r>
              <a:rPr lang="en-US" sz="1400" dirty="0" err="1">
                <a:latin typeface="GHEA Grapalat" pitchFamily="50" charset="0"/>
              </a:rPr>
              <a:t>կառավարության</a:t>
            </a:r>
            <a:r>
              <a:rPr lang="en-US" sz="1400" dirty="0">
                <a:latin typeface="GHEA Grapalat" pitchFamily="50" charset="0"/>
              </a:rPr>
              <a:t> </a:t>
            </a:r>
            <a:r>
              <a:rPr lang="en-US" sz="1400" dirty="0" smtClean="0">
                <a:latin typeface="GHEA Grapalat" pitchFamily="50" charset="0"/>
              </a:rPr>
              <a:t>2021</a:t>
            </a:r>
            <a:r>
              <a:rPr lang="hy-AM" sz="1400" dirty="0" smtClean="0">
                <a:latin typeface="GHEA Grapalat" pitchFamily="50" charset="0"/>
              </a:rPr>
              <a:t> </a:t>
            </a:r>
            <a:r>
              <a:rPr lang="en-US" sz="1400" dirty="0" err="1" smtClean="0">
                <a:latin typeface="GHEA Grapalat" pitchFamily="50" charset="0"/>
              </a:rPr>
              <a:t>թվականի</a:t>
            </a:r>
            <a:r>
              <a:rPr lang="en-US" sz="1400" dirty="0" smtClean="0">
                <a:latin typeface="GHEA Grapalat" pitchFamily="50" charset="0"/>
              </a:rPr>
              <a:t> </a:t>
            </a:r>
            <a:r>
              <a:rPr lang="en-US" sz="1400" dirty="0" err="1">
                <a:latin typeface="GHEA Grapalat" pitchFamily="50" charset="0"/>
              </a:rPr>
              <a:t>օգոստոսի</a:t>
            </a:r>
            <a:r>
              <a:rPr lang="en-US" sz="1400" dirty="0">
                <a:latin typeface="GHEA Grapalat" pitchFamily="50" charset="0"/>
              </a:rPr>
              <a:t> 8-ի </a:t>
            </a:r>
            <a:r>
              <a:rPr lang="hy-AM" sz="1400" dirty="0">
                <a:latin typeface="GHEA Grapalat" pitchFamily="50" charset="0"/>
              </a:rPr>
              <a:t>«</a:t>
            </a:r>
            <a:r>
              <a:rPr lang="en-US" sz="1400" dirty="0">
                <a:latin typeface="GHEA Grapalat" pitchFamily="50" charset="0"/>
              </a:rPr>
              <a:t>ՀՀ </a:t>
            </a:r>
            <a:r>
              <a:rPr lang="en-US" sz="1400" dirty="0" err="1">
                <a:latin typeface="GHEA Grapalat" pitchFamily="50" charset="0"/>
              </a:rPr>
              <a:t>կառավարության</a:t>
            </a:r>
            <a:r>
              <a:rPr lang="en-US" sz="1400" dirty="0">
                <a:latin typeface="GHEA Grapalat" pitchFamily="50" charset="0"/>
              </a:rPr>
              <a:t> 2021-2026թթ </a:t>
            </a:r>
            <a:r>
              <a:rPr lang="en-US" sz="1400" dirty="0" err="1">
                <a:latin typeface="GHEA Grapalat" pitchFamily="50" charset="0"/>
              </a:rPr>
              <a:t>ծրագրի</a:t>
            </a:r>
            <a:r>
              <a:rPr lang="en-US" sz="1400" dirty="0">
                <a:latin typeface="GHEA Grapalat" pitchFamily="50" charset="0"/>
              </a:rPr>
              <a:t> </a:t>
            </a:r>
            <a:r>
              <a:rPr lang="en-US" sz="1400" dirty="0" err="1">
                <a:latin typeface="GHEA Grapalat" pitchFamily="50" charset="0"/>
              </a:rPr>
              <a:t>մասին</a:t>
            </a:r>
            <a:r>
              <a:rPr lang="hy-AM" sz="1400" dirty="0">
                <a:latin typeface="GHEA Grapalat" pitchFamily="50" charset="0"/>
              </a:rPr>
              <a:t>»</a:t>
            </a:r>
            <a:r>
              <a:rPr lang="en-US" sz="1400" dirty="0">
                <a:latin typeface="GHEA Grapalat" pitchFamily="50" charset="0"/>
              </a:rPr>
              <a:t> N1363-Ա </a:t>
            </a:r>
            <a:r>
              <a:rPr lang="en-US" sz="1400" dirty="0" err="1">
                <a:latin typeface="GHEA Grapalat" pitchFamily="50" charset="0"/>
              </a:rPr>
              <a:t>որոշման</a:t>
            </a:r>
            <a:r>
              <a:rPr lang="en-US" sz="1400" dirty="0">
                <a:latin typeface="GHEA Grapalat" pitchFamily="50" charset="0"/>
              </a:rPr>
              <a:t> </a:t>
            </a:r>
            <a:r>
              <a:rPr lang="en-US" sz="1400" dirty="0" err="1">
                <a:latin typeface="GHEA Grapalat" pitchFamily="50" charset="0"/>
              </a:rPr>
              <a:t>մաս</a:t>
            </a:r>
            <a:r>
              <a:rPr lang="en-US" sz="1400" dirty="0">
                <a:latin typeface="GHEA Grapalat" pitchFamily="50" charset="0"/>
              </a:rPr>
              <a:t> 3 «</a:t>
            </a:r>
            <a:r>
              <a:rPr lang="en-US" sz="1400" dirty="0" err="1">
                <a:latin typeface="GHEA Grapalat" pitchFamily="50" charset="0"/>
              </a:rPr>
              <a:t>Ենթակառուցվածքների</a:t>
            </a:r>
            <a:r>
              <a:rPr lang="en-US" sz="1400" dirty="0">
                <a:latin typeface="GHEA Grapalat" pitchFamily="50" charset="0"/>
              </a:rPr>
              <a:t> </a:t>
            </a:r>
            <a:r>
              <a:rPr lang="en-US" sz="1400" dirty="0" err="1">
                <a:latin typeface="GHEA Grapalat" pitchFamily="50" charset="0"/>
              </a:rPr>
              <a:t>զարգացում</a:t>
            </a:r>
            <a:r>
              <a:rPr lang="en-US" sz="1400" dirty="0">
                <a:latin typeface="GHEA Grapalat" pitchFamily="50" charset="0"/>
              </a:rPr>
              <a:t>»:</a:t>
            </a:r>
          </a:p>
          <a:p>
            <a:pPr marL="109728" indent="0" algn="just">
              <a:lnSpc>
                <a:spcPct val="110000"/>
              </a:lnSpc>
              <a:buNone/>
            </a:pPr>
            <a:endParaRPr lang="hy-AM" sz="1400" dirty="0" smtClean="0">
              <a:latin typeface="GHEA Grapalat" pitchFamily="50" charset="0"/>
            </a:endParaRPr>
          </a:p>
          <a:p>
            <a:pPr marL="109728" indent="0" algn="just">
              <a:lnSpc>
                <a:spcPct val="110000"/>
              </a:lnSpc>
              <a:buNone/>
            </a:pPr>
            <a:r>
              <a:rPr lang="ru-RU" sz="1400" dirty="0" smtClean="0">
                <a:latin typeface="GHEA Grapalat" pitchFamily="50" charset="0"/>
              </a:rPr>
              <a:t>ՈՉ </a:t>
            </a:r>
            <a:r>
              <a:rPr lang="ru-RU" sz="1400" dirty="0">
                <a:latin typeface="GHEA Grapalat" pitchFamily="50" charset="0"/>
              </a:rPr>
              <a:t>ՖԻՆԱՆՍԱԿԱՆ ՑՈՒՑԱՆԻՇՆԵՐԸ</a:t>
            </a:r>
          </a:p>
          <a:p>
            <a:pPr marL="109728" indent="0" algn="just">
              <a:lnSpc>
                <a:spcPct val="110000"/>
              </a:lnSpc>
              <a:buNone/>
            </a:pPr>
            <a:r>
              <a:rPr lang="hy-AM" sz="1400" dirty="0">
                <a:latin typeface="GHEA Grapalat" pitchFamily="50" charset="0"/>
              </a:rPr>
              <a:t>2019թ.</a:t>
            </a:r>
            <a:r>
              <a:rPr lang="ru-RU" sz="1400" dirty="0">
                <a:latin typeface="GHEA Grapalat" pitchFamily="50" charset="0"/>
              </a:rPr>
              <a:t>`</a:t>
            </a:r>
            <a:r>
              <a:rPr lang="hy-AM" sz="1400" dirty="0">
                <a:latin typeface="GHEA Grapalat" pitchFamily="50" charset="0"/>
              </a:rPr>
              <a:t> </a:t>
            </a:r>
            <a:r>
              <a:rPr lang="en-US" sz="1400" dirty="0">
                <a:latin typeface="GHEA Grapalat" pitchFamily="50" charset="0"/>
              </a:rPr>
              <a:t>313 </a:t>
            </a:r>
            <a:r>
              <a:rPr lang="en-US" sz="1400" dirty="0" err="1">
                <a:latin typeface="GHEA Grapalat" pitchFamily="50" charset="0"/>
              </a:rPr>
              <a:t>աշխատակից</a:t>
            </a:r>
            <a:r>
              <a:rPr lang="hy-AM" sz="1400" dirty="0">
                <a:latin typeface="GHEA Grapalat" pitchFamily="50" charset="0"/>
              </a:rPr>
              <a:t>, </a:t>
            </a:r>
            <a:endParaRPr lang="en-US" sz="1400" dirty="0">
              <a:latin typeface="GHEA Grapalat" pitchFamily="50" charset="0"/>
            </a:endParaRPr>
          </a:p>
          <a:p>
            <a:pPr marL="109728" indent="0" algn="just">
              <a:lnSpc>
                <a:spcPct val="110000"/>
              </a:lnSpc>
              <a:buNone/>
            </a:pPr>
            <a:r>
              <a:rPr lang="hy-AM" sz="1400" dirty="0">
                <a:latin typeface="GHEA Grapalat" pitchFamily="50" charset="0"/>
              </a:rPr>
              <a:t>2020թ.` </a:t>
            </a:r>
            <a:r>
              <a:rPr lang="en-US" sz="1400" dirty="0">
                <a:latin typeface="GHEA Grapalat" pitchFamily="50" charset="0"/>
              </a:rPr>
              <a:t>313 </a:t>
            </a:r>
            <a:r>
              <a:rPr lang="en-US" sz="1400" dirty="0" err="1">
                <a:latin typeface="GHEA Grapalat" pitchFamily="50" charset="0"/>
              </a:rPr>
              <a:t>աշխատակից</a:t>
            </a:r>
            <a:r>
              <a:rPr lang="ru-RU" sz="1400" dirty="0">
                <a:latin typeface="GHEA Grapalat" pitchFamily="50" charset="0"/>
              </a:rPr>
              <a:t>, </a:t>
            </a:r>
            <a:endParaRPr lang="en-US" sz="1400" dirty="0">
              <a:latin typeface="GHEA Grapalat" pitchFamily="50" charset="0"/>
            </a:endParaRPr>
          </a:p>
          <a:p>
            <a:pPr marL="109728" indent="0" algn="just">
              <a:lnSpc>
                <a:spcPct val="110000"/>
              </a:lnSpc>
              <a:buNone/>
            </a:pPr>
            <a:r>
              <a:rPr lang="ru-RU" sz="1400" dirty="0">
                <a:latin typeface="GHEA Grapalat" pitchFamily="50" charset="0"/>
              </a:rPr>
              <a:t>2021թ.` </a:t>
            </a:r>
            <a:r>
              <a:rPr lang="en-US" sz="1400" dirty="0">
                <a:latin typeface="GHEA Grapalat" pitchFamily="50" charset="0"/>
              </a:rPr>
              <a:t>304 </a:t>
            </a:r>
            <a:r>
              <a:rPr lang="en-US" sz="1400" dirty="0" err="1">
                <a:latin typeface="GHEA Grapalat" pitchFamily="50" charset="0"/>
              </a:rPr>
              <a:t>աշխատակից</a:t>
            </a:r>
            <a:r>
              <a:rPr lang="en-US" sz="1400" dirty="0">
                <a:latin typeface="GHEA Grapalat" pitchFamily="50" charset="0"/>
              </a:rPr>
              <a:t>,</a:t>
            </a:r>
          </a:p>
          <a:p>
            <a:pPr marL="109728" indent="0" algn="just">
              <a:lnSpc>
                <a:spcPct val="110000"/>
              </a:lnSpc>
              <a:buNone/>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թ</a:t>
            </a:r>
            <a:r>
              <a:rPr lang="ru-RU" sz="1400" dirty="0">
                <a:latin typeface="GHEA Grapalat" pitchFamily="50" charset="0"/>
              </a:rPr>
              <a:t>.`</a:t>
            </a:r>
            <a:r>
              <a:rPr lang="hy-AM" sz="1400" dirty="0">
                <a:latin typeface="GHEA Grapalat" pitchFamily="50" charset="0"/>
              </a:rPr>
              <a:t> </a:t>
            </a:r>
            <a:r>
              <a:rPr lang="en-US" sz="1400" dirty="0">
                <a:latin typeface="GHEA Grapalat" pitchFamily="50" charset="0"/>
              </a:rPr>
              <a:t>285 </a:t>
            </a:r>
            <a:r>
              <a:rPr lang="en-US" sz="1400" dirty="0" err="1">
                <a:latin typeface="GHEA Grapalat" pitchFamily="50" charset="0"/>
              </a:rPr>
              <a:t>աշխատակից</a:t>
            </a:r>
            <a:r>
              <a:rPr lang="en-US" sz="1400" dirty="0" smtClean="0">
                <a:latin typeface="GHEA Grapalat" pitchFamily="50" charset="0"/>
              </a:rPr>
              <a:t>:</a:t>
            </a:r>
            <a:endParaRPr lang="hy-AM" sz="1400" dirty="0" smtClean="0">
              <a:latin typeface="GHEA Grapalat" pitchFamily="50" charset="0"/>
            </a:endParaRPr>
          </a:p>
          <a:p>
            <a:pPr marL="109728" indent="0" algn="just">
              <a:lnSpc>
                <a:spcPct val="110000"/>
              </a:lnSpc>
              <a:buNone/>
            </a:pPr>
            <a:endParaRPr lang="ru-RU" sz="1400" dirty="0">
              <a:latin typeface="GHEA Grapalat" pitchFamily="50" charset="0"/>
            </a:endParaRPr>
          </a:p>
          <a:p>
            <a:pPr marL="109728" indent="0" algn="just">
              <a:lnSpc>
                <a:spcPct val="110000"/>
              </a:lnSpc>
              <a:buNone/>
            </a:pPr>
            <a:r>
              <a:rPr lang="ru-RU" sz="1400" dirty="0" smtClean="0">
                <a:latin typeface="GHEA Grapalat" pitchFamily="50" charset="0"/>
              </a:rPr>
              <a:t>ՖԻՆԱՆՍԱԿԱՆ </a:t>
            </a:r>
            <a:r>
              <a:rPr lang="ru-RU" sz="1400" dirty="0">
                <a:latin typeface="GHEA Grapalat" pitchFamily="50" charset="0"/>
              </a:rPr>
              <a:t>ՑՈՒՑԱՆԻՇՆԵՐԸ</a:t>
            </a:r>
          </a:p>
          <a:p>
            <a:pPr marL="109728" indent="0" algn="just">
              <a:lnSpc>
                <a:spcPct val="110000"/>
              </a:lnSpc>
              <a:buNone/>
            </a:pPr>
            <a:r>
              <a:rPr lang="hy-AM" sz="1400" dirty="0">
                <a:latin typeface="GHEA Grapalat" pitchFamily="50" charset="0"/>
              </a:rPr>
              <a:t>2019թ.</a:t>
            </a:r>
            <a:r>
              <a:rPr lang="ru-RU" sz="1400" dirty="0">
                <a:latin typeface="GHEA Grapalat" pitchFamily="50" charset="0"/>
              </a:rPr>
              <a:t>`</a:t>
            </a:r>
            <a:r>
              <a:rPr lang="hy-AM" sz="1400" dirty="0">
                <a:latin typeface="GHEA Grapalat" pitchFamily="50" charset="0"/>
              </a:rPr>
              <a:t> 1,280.0 մլն դրամ, </a:t>
            </a:r>
            <a:endParaRPr lang="en-US" sz="1400" dirty="0">
              <a:latin typeface="GHEA Grapalat" pitchFamily="50" charset="0"/>
            </a:endParaRPr>
          </a:p>
          <a:p>
            <a:pPr marL="109728" indent="0" algn="just">
              <a:lnSpc>
                <a:spcPct val="110000"/>
              </a:lnSpc>
              <a:buNone/>
            </a:pPr>
            <a:r>
              <a:rPr lang="hy-AM" sz="1400" dirty="0">
                <a:latin typeface="GHEA Grapalat" pitchFamily="50" charset="0"/>
              </a:rPr>
              <a:t>2020թ.` 1,294.3 մլն դրամ</a:t>
            </a:r>
            <a:r>
              <a:rPr lang="ru-RU" sz="1400" dirty="0">
                <a:latin typeface="GHEA Grapalat" pitchFamily="50" charset="0"/>
              </a:rPr>
              <a:t>, </a:t>
            </a:r>
            <a:endParaRPr lang="en-US" sz="1400" dirty="0">
              <a:latin typeface="GHEA Grapalat" pitchFamily="50" charset="0"/>
            </a:endParaRPr>
          </a:p>
          <a:p>
            <a:pPr marL="109728" indent="0" algn="just">
              <a:lnSpc>
                <a:spcPct val="110000"/>
              </a:lnSpc>
              <a:buNone/>
            </a:pPr>
            <a:r>
              <a:rPr lang="ru-RU" sz="1400" dirty="0">
                <a:latin typeface="GHEA Grapalat" pitchFamily="50" charset="0"/>
              </a:rPr>
              <a:t>2021թ.` 1,433.8 </a:t>
            </a:r>
            <a:r>
              <a:rPr lang="ru-RU" sz="1400" dirty="0" err="1">
                <a:latin typeface="GHEA Grapalat" pitchFamily="50" charset="0"/>
              </a:rPr>
              <a:t>մլն</a:t>
            </a:r>
            <a:r>
              <a:rPr lang="ru-RU" sz="1400" dirty="0">
                <a:latin typeface="GHEA Grapalat" pitchFamily="50" charset="0"/>
              </a:rPr>
              <a:t> </a:t>
            </a:r>
            <a:r>
              <a:rPr lang="ru-RU" sz="1400" dirty="0" err="1">
                <a:latin typeface="GHEA Grapalat" pitchFamily="50" charset="0"/>
              </a:rPr>
              <a:t>դրամ</a:t>
            </a:r>
            <a:r>
              <a:rPr lang="en-US" sz="1400" dirty="0">
                <a:latin typeface="GHEA Grapalat" pitchFamily="50" charset="0"/>
              </a:rPr>
              <a:t>,</a:t>
            </a:r>
          </a:p>
          <a:p>
            <a:pPr marL="109728" indent="0" algn="just">
              <a:lnSpc>
                <a:spcPct val="110000"/>
              </a:lnSpc>
              <a:buNone/>
            </a:pP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թ</a:t>
            </a:r>
            <a:r>
              <a:rPr lang="ru-RU" sz="1400" dirty="0">
                <a:latin typeface="GHEA Grapalat" pitchFamily="50" charset="0"/>
              </a:rPr>
              <a:t>.`</a:t>
            </a:r>
            <a:r>
              <a:rPr lang="hy-AM" sz="1400" dirty="0">
                <a:latin typeface="GHEA Grapalat" pitchFamily="50" charset="0"/>
              </a:rPr>
              <a:t> </a:t>
            </a:r>
            <a:r>
              <a:rPr lang="en-US" sz="1400" dirty="0">
                <a:latin typeface="GHEA Grapalat" pitchFamily="50" charset="0"/>
              </a:rPr>
              <a:t>1</a:t>
            </a:r>
            <a:r>
              <a:rPr lang="hy-AM" sz="1400" dirty="0">
                <a:latin typeface="GHEA Grapalat" pitchFamily="50" charset="0"/>
              </a:rPr>
              <a:t>,384</a:t>
            </a:r>
            <a:r>
              <a:rPr lang="en-US" sz="1400" dirty="0">
                <a:latin typeface="GHEA Grapalat" pitchFamily="50" charset="0"/>
              </a:rPr>
              <a:t>.4 </a:t>
            </a:r>
            <a:r>
              <a:rPr lang="en-US" sz="1400" dirty="0" err="1">
                <a:latin typeface="GHEA Grapalat" pitchFamily="50" charset="0"/>
              </a:rPr>
              <a:t>մլ</a:t>
            </a:r>
            <a:r>
              <a:rPr lang="hy-AM" sz="1400" dirty="0">
                <a:latin typeface="GHEA Grapalat" pitchFamily="50" charset="0"/>
              </a:rPr>
              <a:t>ն</a:t>
            </a:r>
            <a:r>
              <a:rPr lang="en-US" sz="1400" dirty="0">
                <a:latin typeface="GHEA Grapalat" pitchFamily="50" charset="0"/>
              </a:rPr>
              <a:t> </a:t>
            </a:r>
            <a:r>
              <a:rPr lang="en-US" sz="1400" dirty="0" err="1" smtClean="0">
                <a:latin typeface="GHEA Grapalat" pitchFamily="50" charset="0"/>
              </a:rPr>
              <a:t>դրամ</a:t>
            </a:r>
            <a:r>
              <a:rPr lang="en-US" sz="1400" dirty="0" smtClean="0">
                <a:latin typeface="GHEA Grapalat" pitchFamily="50" charset="0"/>
              </a:rPr>
              <a:t>:</a:t>
            </a:r>
            <a:endParaRPr lang="en-US" sz="13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a:t>
            </a:fld>
            <a:endParaRPr lang="en-US" dirty="0"/>
          </a:p>
        </p:txBody>
      </p:sp>
      <p:sp>
        <p:nvSpPr>
          <p:cNvPr id="4" name="Заголовок 3"/>
          <p:cNvSpPr>
            <a:spLocks noGrp="1"/>
          </p:cNvSpPr>
          <p:nvPr>
            <p:ph type="title"/>
          </p:nvPr>
        </p:nvSpPr>
        <p:spPr>
          <a:xfrm>
            <a:off x="457200" y="274638"/>
            <a:ext cx="8229600" cy="639762"/>
          </a:xfrm>
        </p:spPr>
        <p:txBody>
          <a:bodyPr>
            <a:normAutofit/>
          </a:bodyPr>
          <a:lstStyle/>
          <a:p>
            <a:r>
              <a:rPr lang="hy-AM" sz="1600" b="0" dirty="0" smtClean="0">
                <a:effectLst/>
                <a:latin typeface="GHEA Grapalat" pitchFamily="50" charset="0"/>
              </a:rPr>
              <a:t>Հ</a:t>
            </a:r>
            <a:r>
              <a:rPr lang="en-US" sz="1600" b="0" dirty="0" smtClean="0">
                <a:effectLst/>
                <a:latin typeface="GHEA Grapalat" pitchFamily="50" charset="0"/>
              </a:rPr>
              <a:t>Հ ՏԿԵՆ ԲՅՈՒՋԵՏԱՅԻՆ ԾՐԱԳԻՐ/ՄԻՋՈՑԱՌՈՒՄ 1001/11001</a:t>
            </a:r>
            <a:endParaRPr lang="en-US" sz="1600" b="0" dirty="0">
              <a:effectLst/>
              <a:latin typeface="GHEA Grapalat" pitchFamily="50" charset="0"/>
            </a:endParaRPr>
          </a:p>
        </p:txBody>
      </p:sp>
    </p:spTree>
    <p:extLst>
      <p:ext uri="{BB962C8B-B14F-4D97-AF65-F5344CB8AC3E}">
        <p14:creationId xmlns:p14="http://schemas.microsoft.com/office/powerpoint/2010/main" val="42715782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382000" cy="5334000"/>
          </a:xfrm>
        </p:spPr>
        <p:txBody>
          <a:bodyPr>
            <a:noAutofit/>
          </a:bodyPr>
          <a:lstStyle/>
          <a:p>
            <a:pPr marL="109728" indent="0">
              <a:buNone/>
            </a:pPr>
            <a:r>
              <a:rPr lang="hy-AM" sz="1300" dirty="0">
                <a:latin typeface="GHEA Grapalat" pitchFamily="50" charset="0"/>
              </a:rPr>
              <a:t>ԱՆՎԱՆՈՒՄԸ</a:t>
            </a:r>
          </a:p>
          <a:p>
            <a:r>
              <a:rPr lang="hy-AM" sz="1300" dirty="0">
                <a:latin typeface="GHEA Grapalat" pitchFamily="50" charset="0"/>
              </a:rPr>
              <a:t> Ավտոմոբիլային ճանապարհների ցանցի հսկողություն, ուսումնասիրություններ և փորձաքննություններ </a:t>
            </a:r>
            <a:endParaRPr lang="en-GB" sz="1300" dirty="0" smtClean="0">
              <a:latin typeface="GHEA Grapalat" pitchFamily="50" charset="0"/>
            </a:endParaRPr>
          </a:p>
          <a:p>
            <a:pPr marL="109728" indent="0">
              <a:buNone/>
            </a:pPr>
            <a:r>
              <a:rPr lang="hy-AM" sz="1300" dirty="0" smtClean="0">
                <a:latin typeface="GHEA Grapalat" pitchFamily="50" charset="0"/>
              </a:rPr>
              <a:t>ՆՊԱՏԱԿԸ </a:t>
            </a:r>
            <a:r>
              <a:rPr lang="hy-AM" sz="1300" dirty="0">
                <a:latin typeface="GHEA Grapalat" pitchFamily="50" charset="0"/>
              </a:rPr>
              <a:t>ԵՎ ՆԿԱՐԱԳՐՈՒԹՅՈՒՆԸ </a:t>
            </a:r>
          </a:p>
          <a:p>
            <a:r>
              <a:rPr lang="hy-AM" sz="1300" dirty="0" smtClean="0">
                <a:latin typeface="GHEA Grapalat" pitchFamily="50" charset="0"/>
              </a:rPr>
              <a:t> </a:t>
            </a:r>
            <a:r>
              <a:rPr lang="hy-AM" sz="1300" dirty="0">
                <a:latin typeface="GHEA Grapalat" pitchFamily="50" charset="0"/>
              </a:rPr>
              <a:t>ՀՀ պետական նշանակության ավտոմոբիլային ճանապարհների ցանցի զարգացման ու դրանց նպատակային օգտագործման, վերականգնման, պահպանման և հեռանկարային զարգացման ծրագրերի իրականացման նպատակով պետական քաղաքականության մշակման աշխատանքներին օժանդակություն </a:t>
            </a:r>
            <a:endParaRPr lang="en-GB" sz="1300" dirty="0" smtClean="0">
              <a:latin typeface="GHEA Grapalat" pitchFamily="50" charset="0"/>
            </a:endParaRPr>
          </a:p>
          <a:p>
            <a:r>
              <a:rPr lang="hy-AM" sz="1300" dirty="0">
                <a:latin typeface="GHEA Grapalat" pitchFamily="50" charset="0"/>
              </a:rPr>
              <a:t>ՀՀ պետական նշանակության ավտոմոբիլային ճանապարհների վիճակի պարբերական ուսումնասիրությունների իրականացում, կապալառու կազմակերպությունների աշխատանքի դիտարկումներ և գնահատում, վերականգնման աշխատանքների </a:t>
            </a:r>
            <a:r>
              <a:rPr lang="hy-AM" sz="1300" dirty="0" err="1">
                <a:latin typeface="GHEA Grapalat" pitchFamily="50" charset="0"/>
              </a:rPr>
              <a:t>մշտադիտարկում</a:t>
            </a:r>
            <a:r>
              <a:rPr lang="hy-AM" sz="1300" dirty="0">
                <a:latin typeface="GHEA Grapalat" pitchFamily="50" charset="0"/>
              </a:rPr>
              <a:t>, հսկողություն և </a:t>
            </a:r>
            <a:r>
              <a:rPr lang="hy-AM" sz="1300" dirty="0" smtClean="0">
                <a:latin typeface="GHEA Grapalat" pitchFamily="50" charset="0"/>
              </a:rPr>
              <a:t>գնահատում</a:t>
            </a:r>
            <a:endParaRPr lang="en-GB" sz="1300" dirty="0" smtClean="0">
              <a:latin typeface="GHEA Grapalat" pitchFamily="50" charset="0"/>
            </a:endParaRPr>
          </a:p>
          <a:p>
            <a:r>
              <a:rPr lang="hy-AM" sz="1300" dirty="0">
                <a:latin typeface="GHEA Grapalat" pitchFamily="50" charset="0"/>
              </a:rPr>
              <a:t>ՀՀ պետական նշանակության ավտոմոբիլային ճանապարհների պետական կառավարման մարմնի և/կամ ճանապարհների վերականգնման, պահպանման պատասխանատու ստորաբաժանման առանձին հանձնարարականների դեպքում լաբորատոր փորձարկումների իրականացում</a:t>
            </a:r>
            <a:endParaRPr lang="en-GB" sz="1300" dirty="0" smtClean="0">
              <a:latin typeface="GHEA Grapalat" pitchFamily="50" charset="0"/>
            </a:endParaRPr>
          </a:p>
          <a:p>
            <a:pPr marL="109728" indent="0">
              <a:buNone/>
            </a:pPr>
            <a:r>
              <a:rPr lang="en-GB" sz="1300" dirty="0">
                <a:latin typeface="GHEA Grapalat" pitchFamily="50" charset="0"/>
              </a:rPr>
              <a:t>ԱՐԴՅՈՒՆՔԸ</a:t>
            </a:r>
            <a:endParaRPr lang="hy-AM" sz="1300" dirty="0">
              <a:latin typeface="GHEA Grapalat" pitchFamily="50" charset="0"/>
            </a:endParaRPr>
          </a:p>
          <a:p>
            <a:r>
              <a:rPr lang="hy-AM" sz="1300" dirty="0">
                <a:latin typeface="GHEA Grapalat" pitchFamily="50" charset="0"/>
              </a:rPr>
              <a:t>Ա/ճանապարհները սպասարկող կապալառու կազմակերպություններիների կողմից իրականացված աշխատանքների հսկողություն: Ավտոմոբիլային ճանապարհների ցանցի վիճակի ուսմնասիրություն: Թունելների, կամուրջների և պարսպող համակարգերի վիճակի ուսմնասիրություն:ՀՀ պետական նշանակության ավտոմոբիլային ճանապարհների պետական կառավարման մարմնի և/կամ ճանապարհների վերականգնման, պահպանման պատասխանատու ստորաբաժանման առանձին հանձնարարականների դեպքում լաբորատոր փորձարկումների իրականացում</a:t>
            </a:r>
            <a:endParaRPr lang="en-GB" sz="1300" dirty="0">
              <a:latin typeface="GHEA Grapalat" pitchFamily="50" charset="0"/>
            </a:endParaRPr>
          </a:p>
          <a:p>
            <a:r>
              <a:rPr lang="hy-AM" sz="1300" dirty="0">
                <a:latin typeface="GHEA Grapalat" pitchFamily="50" charset="0"/>
              </a:rPr>
              <a:t>Շինարարական նյութերի և պատրաստի արտադրանքի որակական հատկանիշների որոշում և արդյունքների տրամադրում</a:t>
            </a:r>
            <a:r>
              <a:rPr lang="hy-AM" sz="1300" dirty="0" smtClean="0">
                <a:latin typeface="GHEA Grapalat" pitchFamily="50" charset="0"/>
              </a:rPr>
              <a:t>:</a:t>
            </a:r>
            <a:endParaRPr lang="en-GB" sz="13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40</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/1100</a:t>
            </a:r>
            <a:r>
              <a:rPr lang="en-GB" sz="1600" b="0" dirty="0">
                <a:solidFill>
                  <a:prstClr val="black"/>
                </a:solidFill>
                <a:effectLst/>
                <a:latin typeface="GHEA Grapalat" pitchFamily="50" charset="0"/>
              </a:rPr>
              <a:t>4</a:t>
            </a:r>
            <a:endParaRPr lang="en-US" sz="1600" dirty="0"/>
          </a:p>
        </p:txBody>
      </p:sp>
    </p:spTree>
    <p:extLst>
      <p:ext uri="{BB962C8B-B14F-4D97-AF65-F5344CB8AC3E}">
        <p14:creationId xmlns:p14="http://schemas.microsoft.com/office/powerpoint/2010/main" val="25356547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1"/>
            <a:ext cx="8229600" cy="4953000"/>
          </a:xfrm>
        </p:spPr>
        <p:txBody>
          <a:bodyPr>
            <a:normAutofit/>
          </a:bodyPr>
          <a:lstStyle/>
          <a:p>
            <a:pPr marL="109728" indent="0">
              <a:buNone/>
            </a:pPr>
            <a:r>
              <a:rPr lang="hy-AM" sz="1500" dirty="0" smtClean="0">
                <a:latin typeface="GHEA Grapalat" pitchFamily="50" charset="0"/>
              </a:rPr>
              <a:t>ՄԻՋՈՑԱՌՄԱՆ </a:t>
            </a:r>
            <a:r>
              <a:rPr lang="hy-AM" sz="1500" dirty="0">
                <a:latin typeface="GHEA Grapalat" pitchFamily="50" charset="0"/>
              </a:rPr>
              <a:t>ՇԱՀԱՌՈՒՆԵՐ</a:t>
            </a:r>
          </a:p>
          <a:p>
            <a:r>
              <a:rPr lang="hy-AM" sz="1500" dirty="0">
                <a:latin typeface="GHEA Grapalat" pitchFamily="50" charset="0"/>
              </a:rPr>
              <a:t> </a:t>
            </a:r>
            <a:r>
              <a:rPr lang="hy-AM" sz="1500" dirty="0" smtClean="0">
                <a:latin typeface="GHEA Grapalat" pitchFamily="50" charset="0"/>
              </a:rPr>
              <a:t>«Ճանապարհային դեպարտամենտ» հիմնադրամի աշխատակիցներ</a:t>
            </a:r>
            <a:endParaRPr lang="en-GB" sz="1500" dirty="0" smtClean="0">
              <a:latin typeface="GHEA Grapalat" pitchFamily="50" charset="0"/>
            </a:endParaRPr>
          </a:p>
          <a:p>
            <a:pPr marL="109728" indent="0">
              <a:buNone/>
            </a:pPr>
            <a:endParaRPr lang="hy-AM" sz="1500" dirty="0">
              <a:latin typeface="GHEA Grapalat" pitchFamily="50" charset="0"/>
            </a:endParaRPr>
          </a:p>
          <a:p>
            <a:pPr marL="109728" indent="0">
              <a:buNone/>
            </a:pPr>
            <a:r>
              <a:rPr lang="hy-AM" sz="1500" dirty="0">
                <a:latin typeface="GHEA Grapalat" pitchFamily="50" charset="0"/>
              </a:rPr>
              <a:t>ՈՉ ՖԻՆԱՆՍԱԿԱՆ </a:t>
            </a:r>
            <a:r>
              <a:rPr lang="hy-AM" sz="1500" dirty="0" smtClean="0">
                <a:latin typeface="GHEA Grapalat" pitchFamily="50" charset="0"/>
              </a:rPr>
              <a:t>ՑՈՒՑԱՆԻՇ</a:t>
            </a:r>
          </a:p>
          <a:p>
            <a:pPr marL="109728" indent="0">
              <a:buNone/>
            </a:pPr>
            <a:endParaRPr lang="hy-AM" sz="1500" dirty="0">
              <a:latin typeface="GHEA Grapalat" pitchFamily="50" charset="0"/>
            </a:endParaRPr>
          </a:p>
          <a:p>
            <a:r>
              <a:rPr lang="hy-AM" sz="1500" dirty="0">
                <a:latin typeface="GHEA Grapalat" pitchFamily="50" charset="0"/>
              </a:rPr>
              <a:t> </a:t>
            </a:r>
            <a:r>
              <a:rPr lang="hy-AM" sz="1500" dirty="0" err="1">
                <a:latin typeface="GHEA Grapalat" pitchFamily="50" charset="0"/>
              </a:rPr>
              <a:t>Երթևեկության</a:t>
            </a:r>
            <a:r>
              <a:rPr lang="hy-AM" sz="1500" dirty="0">
                <a:latin typeface="GHEA Grapalat" pitchFamily="50" charset="0"/>
              </a:rPr>
              <a:t> </a:t>
            </a:r>
            <a:r>
              <a:rPr lang="hy-AM" sz="1500" dirty="0" err="1">
                <a:latin typeface="GHEA Grapalat" pitchFamily="50" charset="0"/>
              </a:rPr>
              <a:t>ինտենսիվության</a:t>
            </a:r>
            <a:r>
              <a:rPr lang="hy-AM" sz="1500" dirty="0">
                <a:latin typeface="GHEA Grapalat" pitchFamily="50" charset="0"/>
              </a:rPr>
              <a:t> չափումներ` </a:t>
            </a:r>
            <a:r>
              <a:rPr lang="hy-AM" sz="1500" dirty="0" err="1" smtClean="0">
                <a:latin typeface="GHEA Grapalat" pitchFamily="50" charset="0"/>
              </a:rPr>
              <a:t>Հաշվեկետեր</a:t>
            </a:r>
            <a:r>
              <a:rPr lang="en-GB" sz="1500" dirty="0" smtClean="0">
                <a:latin typeface="GHEA Grapalat" pitchFamily="50" charset="0"/>
              </a:rPr>
              <a:t> </a:t>
            </a:r>
            <a:r>
              <a:rPr lang="hy-AM" sz="1500" dirty="0" smtClean="0">
                <a:latin typeface="GHEA Grapalat" pitchFamily="50" charset="0"/>
              </a:rPr>
              <a:t>102</a:t>
            </a:r>
            <a:r>
              <a:rPr lang="en-GB" sz="1500" dirty="0" smtClean="0">
                <a:latin typeface="GHEA Grapalat" pitchFamily="50" charset="0"/>
              </a:rPr>
              <a:t> </a:t>
            </a:r>
            <a:r>
              <a:rPr lang="en-GB" sz="1500" dirty="0" err="1" smtClean="0">
                <a:latin typeface="GHEA Grapalat" pitchFamily="50" charset="0"/>
              </a:rPr>
              <a:t>հատ</a:t>
            </a:r>
            <a:endParaRPr lang="en-GB" sz="1500" dirty="0" smtClean="0">
              <a:latin typeface="GHEA Grapalat" pitchFamily="50" charset="0"/>
            </a:endParaRPr>
          </a:p>
          <a:p>
            <a:r>
              <a:rPr lang="hy-AM" sz="1500" dirty="0" smtClean="0">
                <a:latin typeface="GHEA Grapalat" pitchFamily="50" charset="0"/>
              </a:rPr>
              <a:t> </a:t>
            </a:r>
            <a:r>
              <a:rPr lang="hy-AM" sz="1500" dirty="0" err="1">
                <a:latin typeface="GHEA Grapalat" pitchFamily="50" charset="0"/>
              </a:rPr>
              <a:t>Երթևեկության</a:t>
            </a:r>
            <a:r>
              <a:rPr lang="hy-AM" sz="1500" dirty="0">
                <a:latin typeface="GHEA Grapalat" pitchFamily="50" charset="0"/>
              </a:rPr>
              <a:t> </a:t>
            </a:r>
            <a:r>
              <a:rPr lang="hy-AM" sz="1500" dirty="0" err="1">
                <a:latin typeface="GHEA Grapalat" pitchFamily="50" charset="0"/>
              </a:rPr>
              <a:t>ինտենսիվության</a:t>
            </a:r>
            <a:r>
              <a:rPr lang="hy-AM" sz="1500" dirty="0">
                <a:latin typeface="GHEA Grapalat" pitchFamily="50" charset="0"/>
              </a:rPr>
              <a:t> չափումներ` </a:t>
            </a:r>
            <a:r>
              <a:rPr lang="hy-AM" sz="1500" dirty="0" smtClean="0">
                <a:latin typeface="GHEA Grapalat" pitchFamily="50" charset="0"/>
              </a:rPr>
              <a:t>Այցելություններ</a:t>
            </a:r>
            <a:r>
              <a:rPr lang="en-GB" sz="1500" dirty="0" smtClean="0">
                <a:latin typeface="GHEA Grapalat" pitchFamily="50" charset="0"/>
              </a:rPr>
              <a:t> </a:t>
            </a:r>
            <a:r>
              <a:rPr lang="hy-AM" sz="1500" dirty="0" smtClean="0">
                <a:latin typeface="GHEA Grapalat" pitchFamily="50" charset="0"/>
              </a:rPr>
              <a:t>125</a:t>
            </a:r>
            <a:endParaRPr lang="en-GB" sz="1500" dirty="0" smtClean="0">
              <a:latin typeface="GHEA Grapalat" pitchFamily="50" charset="0"/>
            </a:endParaRPr>
          </a:p>
          <a:p>
            <a:r>
              <a:rPr lang="hy-AM" sz="1500" dirty="0">
                <a:latin typeface="GHEA Grapalat" pitchFamily="50" charset="0"/>
              </a:rPr>
              <a:t> ՀՀ պետական նշանակության ավտոմոբիլային ճանապարհների առանձին հատվածների ծածկի միջազգային անհարթության ինդեքսի մշտադիտարկում</a:t>
            </a:r>
            <a:r>
              <a:rPr lang="hy-AM" sz="1500" dirty="0" smtClean="0">
                <a:latin typeface="GHEA Grapalat" pitchFamily="50" charset="0"/>
              </a:rPr>
              <a:t>, 1600</a:t>
            </a:r>
            <a:r>
              <a:rPr lang="en-GB" sz="1500" dirty="0" smtClean="0">
                <a:latin typeface="GHEA Grapalat" pitchFamily="50" charset="0"/>
              </a:rPr>
              <a:t> </a:t>
            </a:r>
            <a:r>
              <a:rPr lang="en-GB" sz="1500" dirty="0" err="1" smtClean="0">
                <a:latin typeface="GHEA Grapalat" pitchFamily="50" charset="0"/>
              </a:rPr>
              <a:t>կմ</a:t>
            </a:r>
            <a:endParaRPr lang="en-GB" sz="1500" dirty="0" smtClean="0">
              <a:latin typeface="GHEA Grapalat" pitchFamily="50" charset="0"/>
            </a:endParaRPr>
          </a:p>
          <a:p>
            <a:r>
              <a:rPr lang="hy-AM" sz="1500" dirty="0">
                <a:latin typeface="GHEA Grapalat" pitchFamily="50" charset="0"/>
              </a:rPr>
              <a:t> Ծածկի միջազգային անհարթության </a:t>
            </a:r>
            <a:r>
              <a:rPr lang="hy-AM" sz="1500" dirty="0" err="1">
                <a:latin typeface="GHEA Grapalat" pitchFamily="50" charset="0"/>
              </a:rPr>
              <a:t>ինդեքսով</a:t>
            </a:r>
            <a:r>
              <a:rPr lang="hy-AM" sz="1500" dirty="0">
                <a:latin typeface="GHEA Grapalat" pitchFamily="50" charset="0"/>
              </a:rPr>
              <a:t> </a:t>
            </a:r>
            <a:r>
              <a:rPr lang="hy-AM" sz="1500" dirty="0" err="1">
                <a:latin typeface="GHEA Grapalat" pitchFamily="50" charset="0"/>
              </a:rPr>
              <a:t>մշտադիտարկված</a:t>
            </a:r>
            <a:r>
              <a:rPr lang="hy-AM" sz="1500" dirty="0">
                <a:latin typeface="GHEA Grapalat" pitchFamily="50" charset="0"/>
              </a:rPr>
              <a:t> հատվածների կշիռը ընդհանուր ճանապարհային </a:t>
            </a:r>
            <a:r>
              <a:rPr lang="hy-AM" sz="1500" dirty="0" smtClean="0">
                <a:latin typeface="GHEA Grapalat" pitchFamily="50" charset="0"/>
              </a:rPr>
              <a:t>ցանցում</a:t>
            </a:r>
            <a:r>
              <a:rPr lang="en-GB" sz="1500" dirty="0" smtClean="0">
                <a:latin typeface="GHEA Grapalat" pitchFamily="50" charset="0"/>
              </a:rPr>
              <a:t> </a:t>
            </a:r>
            <a:r>
              <a:rPr lang="hy-AM" sz="1500" dirty="0" smtClean="0">
                <a:latin typeface="GHEA Grapalat" pitchFamily="50" charset="0"/>
              </a:rPr>
              <a:t>21,9</a:t>
            </a:r>
            <a:r>
              <a:rPr lang="en-GB" sz="1500" dirty="0" smtClean="0">
                <a:latin typeface="GHEA Grapalat" pitchFamily="50" charset="0"/>
              </a:rPr>
              <a:t> %</a:t>
            </a:r>
            <a:r>
              <a:rPr lang="hy-AM" sz="1500" dirty="0" smtClean="0">
                <a:latin typeface="GHEA Grapalat" pitchFamily="50" charset="0"/>
              </a:rPr>
              <a:t>։</a:t>
            </a:r>
            <a:endParaRPr lang="en-GB" sz="1500" dirty="0" smtClean="0">
              <a:latin typeface="GHEA Grapalat" pitchFamily="50" charset="0"/>
            </a:endParaRPr>
          </a:p>
          <a:p>
            <a:pPr marL="109728" indent="0">
              <a:buNone/>
            </a:pPr>
            <a:endParaRPr lang="en-GB" sz="1500" dirty="0" smtClean="0">
              <a:latin typeface="GHEA Grapalat" pitchFamily="50" charset="0"/>
            </a:endParaRPr>
          </a:p>
          <a:p>
            <a:pPr marL="109728" indent="0">
              <a:buNone/>
            </a:pPr>
            <a:r>
              <a:rPr lang="hy-AM" sz="1500" dirty="0">
                <a:latin typeface="GHEA Grapalat" pitchFamily="50" charset="0"/>
              </a:rPr>
              <a:t>ՖԻՆԱՆՍԱԿԱՆ </a:t>
            </a:r>
            <a:r>
              <a:rPr lang="hy-AM" sz="1500" dirty="0" smtClean="0">
                <a:latin typeface="GHEA Grapalat" pitchFamily="50" charset="0"/>
              </a:rPr>
              <a:t>ՑՈՒՑԱՆԻՇ</a:t>
            </a:r>
            <a:endParaRPr lang="en-GB" sz="1500" dirty="0" smtClean="0">
              <a:latin typeface="GHEA Grapalat" pitchFamily="50" charset="0"/>
            </a:endParaRPr>
          </a:p>
          <a:p>
            <a:r>
              <a:rPr lang="en-GB" sz="1500" dirty="0" smtClean="0">
                <a:latin typeface="GHEA Grapalat" pitchFamily="50" charset="0"/>
              </a:rPr>
              <a:t>2020թ. – 218.</a:t>
            </a:r>
            <a:r>
              <a:rPr lang="hy-AM" sz="1500" dirty="0" smtClean="0">
                <a:latin typeface="GHEA Grapalat" pitchFamily="50" charset="0"/>
              </a:rPr>
              <a:t>1</a:t>
            </a:r>
            <a:r>
              <a:rPr lang="en-GB" sz="1500" dirty="0" smtClean="0">
                <a:latin typeface="GHEA Grapalat" pitchFamily="50" charset="0"/>
              </a:rPr>
              <a:t> </a:t>
            </a:r>
            <a:r>
              <a:rPr lang="hy-AM" sz="1500" dirty="0" smtClean="0">
                <a:latin typeface="GHEA Grapalat" pitchFamily="50" charset="0"/>
              </a:rPr>
              <a:t>մլն</a:t>
            </a:r>
            <a:r>
              <a:rPr lang="en-GB" sz="1500" dirty="0" smtClean="0">
                <a:latin typeface="GHEA Grapalat" pitchFamily="50" charset="0"/>
              </a:rPr>
              <a:t> </a:t>
            </a:r>
            <a:r>
              <a:rPr lang="en-GB" sz="1500" dirty="0" err="1" smtClean="0">
                <a:latin typeface="GHEA Grapalat" pitchFamily="50" charset="0"/>
              </a:rPr>
              <a:t>դրամ</a:t>
            </a:r>
            <a:endParaRPr lang="en-GB" sz="1500" dirty="0" smtClean="0">
              <a:latin typeface="GHEA Grapalat" pitchFamily="50" charset="0"/>
            </a:endParaRPr>
          </a:p>
          <a:p>
            <a:r>
              <a:rPr lang="en-GB" sz="1500" dirty="0" smtClean="0">
                <a:latin typeface="GHEA Grapalat" pitchFamily="50" charset="0"/>
              </a:rPr>
              <a:t>2021թ. – 218.</a:t>
            </a:r>
            <a:r>
              <a:rPr lang="hy-AM" sz="1500" dirty="0" smtClean="0">
                <a:latin typeface="GHEA Grapalat" pitchFamily="50" charset="0"/>
              </a:rPr>
              <a:t>1</a:t>
            </a:r>
            <a:r>
              <a:rPr lang="en-GB" sz="1500" dirty="0" smtClean="0">
                <a:latin typeface="GHEA Grapalat" pitchFamily="50" charset="0"/>
              </a:rPr>
              <a:t> </a:t>
            </a:r>
            <a:r>
              <a:rPr lang="hy-AM" sz="1500" dirty="0" smtClean="0">
                <a:latin typeface="GHEA Grapalat" pitchFamily="50" charset="0"/>
              </a:rPr>
              <a:t>մլն</a:t>
            </a:r>
            <a:r>
              <a:rPr lang="en-GB" sz="1500" dirty="0" smtClean="0">
                <a:latin typeface="GHEA Grapalat" pitchFamily="50" charset="0"/>
              </a:rPr>
              <a:t> </a:t>
            </a:r>
            <a:r>
              <a:rPr lang="en-GB" sz="1500" dirty="0" err="1" smtClean="0">
                <a:latin typeface="GHEA Grapalat" pitchFamily="50" charset="0"/>
              </a:rPr>
              <a:t>դրամ</a:t>
            </a:r>
            <a:endParaRPr lang="hy-AM" sz="1500" dirty="0" smtClean="0">
              <a:latin typeface="GHEA Grapalat" pitchFamily="50" charset="0"/>
            </a:endParaRPr>
          </a:p>
          <a:p>
            <a:r>
              <a:rPr lang="en-GB" sz="1500" dirty="0" smtClean="0">
                <a:latin typeface="GHEA Grapalat" pitchFamily="50" charset="0"/>
              </a:rPr>
              <a:t>202</a:t>
            </a:r>
            <a:r>
              <a:rPr lang="hy-AM" sz="1500" dirty="0" smtClean="0">
                <a:latin typeface="GHEA Grapalat" pitchFamily="50" charset="0"/>
              </a:rPr>
              <a:t>2</a:t>
            </a:r>
            <a:r>
              <a:rPr lang="en-GB" sz="1500" dirty="0" smtClean="0">
                <a:latin typeface="GHEA Grapalat" pitchFamily="50" charset="0"/>
              </a:rPr>
              <a:t>թ</a:t>
            </a:r>
            <a:r>
              <a:rPr lang="en-GB" sz="1500" dirty="0">
                <a:latin typeface="GHEA Grapalat" pitchFamily="50" charset="0"/>
              </a:rPr>
              <a:t>. – </a:t>
            </a:r>
            <a:r>
              <a:rPr lang="en-GB" sz="1500" dirty="0" smtClean="0">
                <a:latin typeface="GHEA Grapalat" pitchFamily="50" charset="0"/>
              </a:rPr>
              <a:t>2</a:t>
            </a:r>
            <a:r>
              <a:rPr lang="hy-AM" sz="1500" dirty="0" smtClean="0">
                <a:latin typeface="GHEA Grapalat" pitchFamily="50" charset="0"/>
              </a:rPr>
              <a:t>04</a:t>
            </a:r>
            <a:r>
              <a:rPr lang="en-GB" sz="1500" dirty="0" smtClean="0">
                <a:latin typeface="GHEA Grapalat" pitchFamily="50" charset="0"/>
              </a:rPr>
              <a:t>.</a:t>
            </a:r>
            <a:r>
              <a:rPr lang="hy-AM" sz="1500" dirty="0" smtClean="0">
                <a:latin typeface="GHEA Grapalat" pitchFamily="50" charset="0"/>
              </a:rPr>
              <a:t>4</a:t>
            </a:r>
            <a:r>
              <a:rPr lang="en-GB" sz="1500" dirty="0" smtClean="0">
                <a:latin typeface="GHEA Grapalat" pitchFamily="50" charset="0"/>
              </a:rPr>
              <a:t> </a:t>
            </a:r>
            <a:r>
              <a:rPr lang="hy-AM" sz="1500" dirty="0">
                <a:latin typeface="GHEA Grapalat" pitchFamily="50" charset="0"/>
              </a:rPr>
              <a:t>մլն</a:t>
            </a:r>
            <a:r>
              <a:rPr lang="en-GB" sz="1500" dirty="0">
                <a:latin typeface="GHEA Grapalat" pitchFamily="50" charset="0"/>
              </a:rPr>
              <a:t> </a:t>
            </a:r>
            <a:r>
              <a:rPr lang="en-GB" sz="1500" dirty="0" err="1">
                <a:latin typeface="GHEA Grapalat" pitchFamily="50" charset="0"/>
              </a:rPr>
              <a:t>դրամ</a:t>
            </a:r>
            <a:endParaRPr lang="hy-AM" sz="1500" dirty="0">
              <a:latin typeface="GHEA Grapalat" pitchFamily="50" charset="0"/>
            </a:endParaRPr>
          </a:p>
          <a:p>
            <a:endParaRPr lang="hy-AM" dirty="0" smtClean="0">
              <a:latin typeface="GHEA Grapalat" pitchFamily="50" charset="0"/>
            </a:endParaRPr>
          </a:p>
          <a:p>
            <a:endParaRPr lang="en-GB" dirty="0" smtClean="0">
              <a:latin typeface="GHEA Grapalat" pitchFamily="50" charset="0"/>
            </a:endParaRPr>
          </a:p>
          <a:p>
            <a:pPr marL="109728" indent="0">
              <a:buNone/>
            </a:pPr>
            <a:endParaRPr lang="hy-AM" dirty="0">
              <a:latin typeface="GHEA Grapalat" pitchFamily="50" charset="0"/>
            </a:endParaRPr>
          </a:p>
          <a:p>
            <a:endParaRPr lang="en-GB" dirty="0" smtClean="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41</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/1100</a:t>
            </a:r>
            <a:r>
              <a:rPr lang="hy-AM" sz="1600" b="0" dirty="0" smtClean="0">
                <a:solidFill>
                  <a:prstClr val="black"/>
                </a:solidFill>
                <a:effectLst/>
                <a:latin typeface="GHEA Grapalat" pitchFamily="50" charset="0"/>
              </a:rPr>
              <a:t>4</a:t>
            </a:r>
            <a:endParaRPr lang="en-US" sz="1600" dirty="0"/>
          </a:p>
        </p:txBody>
      </p:sp>
    </p:spTree>
    <p:extLst>
      <p:ext uri="{BB962C8B-B14F-4D97-AF65-F5344CB8AC3E}">
        <p14:creationId xmlns:p14="http://schemas.microsoft.com/office/powerpoint/2010/main" val="42218874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534400" cy="5562600"/>
          </a:xfrm>
        </p:spPr>
        <p:txBody>
          <a:bodyPr>
            <a:normAutofit/>
          </a:bodyPr>
          <a:lstStyle/>
          <a:p>
            <a:pPr marL="109728" indent="0">
              <a:buNone/>
            </a:pPr>
            <a:r>
              <a:rPr lang="hy-AM" sz="1300" dirty="0">
                <a:latin typeface="GHEA Grapalat" pitchFamily="50" charset="0"/>
              </a:rPr>
              <a:t>ԱՆՎԱՆՈՒՄԸ</a:t>
            </a:r>
          </a:p>
          <a:p>
            <a:r>
              <a:rPr lang="hy-AM" sz="1300" dirty="0">
                <a:latin typeface="GHEA Grapalat" pitchFamily="50" charset="0"/>
              </a:rPr>
              <a:t> Ասիական զարգացման բանկի աջակցությամբ իրականացվող Հայաստան-Վրաստան սահմանային տարածաշրջանային ճանապարհի (Մ6 Վանաձոր-Բագրատաշեն) բարելավման ծրագրի </a:t>
            </a:r>
            <a:r>
              <a:rPr lang="hy-AM" sz="1300" dirty="0" smtClean="0">
                <a:latin typeface="GHEA Grapalat" pitchFamily="50" charset="0"/>
              </a:rPr>
              <a:t>համակարգում</a:t>
            </a:r>
            <a:r>
              <a:rPr lang="en-GB" sz="1300" dirty="0" smtClean="0">
                <a:latin typeface="GHEA Grapalat" pitchFamily="50" charset="0"/>
              </a:rPr>
              <a:t>, </a:t>
            </a:r>
            <a:r>
              <a:rPr lang="hy-AM" sz="1300" dirty="0" smtClean="0">
                <a:latin typeface="GHEA Grapalat" pitchFamily="50" charset="0"/>
              </a:rPr>
              <a:t>կառավարում</a:t>
            </a:r>
            <a:r>
              <a:rPr lang="en-GB" sz="1300" dirty="0" smtClean="0">
                <a:latin typeface="GHEA Grapalat" pitchFamily="50" charset="0"/>
              </a:rPr>
              <a:t> և </a:t>
            </a:r>
            <a:r>
              <a:rPr lang="en-GB" sz="1300" dirty="0" err="1" smtClean="0">
                <a:latin typeface="GHEA Grapalat" pitchFamily="50" charset="0"/>
              </a:rPr>
              <a:t>վերակառուցում</a:t>
            </a:r>
            <a:endParaRPr lang="en-GB" sz="1300" dirty="0" smtClean="0">
              <a:latin typeface="GHEA Grapalat" pitchFamily="50" charset="0"/>
            </a:endParaRPr>
          </a:p>
          <a:p>
            <a:pPr marL="109728" indent="0">
              <a:buNone/>
            </a:pPr>
            <a:r>
              <a:rPr lang="hy-AM" sz="1300" dirty="0" smtClean="0">
                <a:latin typeface="GHEA Grapalat" pitchFamily="50" charset="0"/>
              </a:rPr>
              <a:t>ՆՊԱՏԱԿԸ </a:t>
            </a:r>
            <a:r>
              <a:rPr lang="hy-AM" sz="1300" dirty="0">
                <a:latin typeface="GHEA Grapalat" pitchFamily="50" charset="0"/>
              </a:rPr>
              <a:t>ԵՎ ՆԿԱՐԱԳՐՈՒԹՅՈՒՆԸ </a:t>
            </a:r>
          </a:p>
          <a:p>
            <a:r>
              <a:rPr lang="hy-AM" sz="1300" dirty="0" smtClean="0">
                <a:latin typeface="GHEA Grapalat" pitchFamily="50" charset="0"/>
              </a:rPr>
              <a:t> </a:t>
            </a:r>
            <a:r>
              <a:rPr lang="hy-AM" sz="1300" dirty="0">
                <a:latin typeface="GHEA Grapalat" pitchFamily="50" charset="0"/>
              </a:rPr>
              <a:t>Մ6, Վանաձոր-Ալավերդի-Վրաստանի սահմանի միջպետական նշանակության ավտոճանապարհի Թումանյան-Բագրատաշենի սահմանային անցակետ կմ 38+450-կմ </a:t>
            </a:r>
            <a:r>
              <a:rPr lang="hy-AM" sz="1300" dirty="0" smtClean="0">
                <a:latin typeface="GHEA Grapalat" pitchFamily="50" charset="0"/>
              </a:rPr>
              <a:t>90+191 հատվածի հիմնանորոգում</a:t>
            </a:r>
            <a:endParaRPr lang="en-GB" sz="1300" dirty="0" smtClean="0">
              <a:latin typeface="GHEA Grapalat" pitchFamily="50" charset="0"/>
            </a:endParaRPr>
          </a:p>
          <a:p>
            <a:pPr marL="109728" indent="0">
              <a:buNone/>
            </a:pPr>
            <a:r>
              <a:rPr lang="en-GB" sz="1300" dirty="0" smtClean="0">
                <a:latin typeface="GHEA Grapalat" pitchFamily="50" charset="0"/>
              </a:rPr>
              <a:t>ԱԿՆԿԱԼՎՈՂ ԱՐԴՅՈՒՆՔԸ</a:t>
            </a:r>
          </a:p>
          <a:p>
            <a:r>
              <a:rPr lang="hy-AM" sz="1300" dirty="0" smtClean="0">
                <a:latin typeface="GHEA Grapalat" pitchFamily="50" charset="0"/>
              </a:rPr>
              <a:t>2022թ</a:t>
            </a:r>
            <a:r>
              <a:rPr lang="hy-AM" sz="1300" dirty="0">
                <a:latin typeface="GHEA Grapalat" pitchFamily="50" charset="0"/>
              </a:rPr>
              <a:t>.՝ Վանաձորից Բագրատաշեն </a:t>
            </a:r>
            <a:r>
              <a:rPr lang="hy-AM" sz="1300" dirty="0" err="1">
                <a:latin typeface="GHEA Grapalat" pitchFamily="50" charset="0"/>
              </a:rPr>
              <a:t>երևեկության</a:t>
            </a:r>
            <a:r>
              <a:rPr lang="hy-AM" sz="1300" dirty="0">
                <a:latin typeface="GHEA Grapalat" pitchFamily="50" charset="0"/>
              </a:rPr>
              <a:t> </a:t>
            </a:r>
            <a:r>
              <a:rPr lang="hy-AM" sz="1300" dirty="0" err="1">
                <a:latin typeface="GHEA Grapalat" pitchFamily="50" charset="0"/>
              </a:rPr>
              <a:t>տևողության</a:t>
            </a:r>
            <a:r>
              <a:rPr lang="hy-AM" sz="1300" dirty="0">
                <a:latin typeface="GHEA Grapalat" pitchFamily="50" charset="0"/>
              </a:rPr>
              <a:t> կրճատում </a:t>
            </a:r>
            <a:r>
              <a:rPr lang="hy-AM" sz="1300" dirty="0" err="1">
                <a:latin typeface="GHEA Grapalat" pitchFamily="50" charset="0"/>
              </a:rPr>
              <a:t>մինչև</a:t>
            </a:r>
            <a:r>
              <a:rPr lang="hy-AM" sz="1300" dirty="0">
                <a:latin typeface="GHEA Grapalat" pitchFamily="50" charset="0"/>
              </a:rPr>
              <a:t> 100 րոպե՝ 2014թ. 110 </a:t>
            </a:r>
            <a:r>
              <a:rPr lang="hy-AM" sz="1300" dirty="0" err="1">
                <a:latin typeface="GHEA Grapalat" pitchFamily="50" charset="0"/>
              </a:rPr>
              <a:t>րոպեի</a:t>
            </a:r>
            <a:r>
              <a:rPr lang="hy-AM" sz="1300" dirty="0">
                <a:latin typeface="GHEA Grapalat" pitchFamily="50" charset="0"/>
              </a:rPr>
              <a:t> </a:t>
            </a:r>
            <a:r>
              <a:rPr lang="hy-AM" sz="1300" dirty="0" smtClean="0">
                <a:latin typeface="GHEA Grapalat" pitchFamily="50" charset="0"/>
              </a:rPr>
              <a:t>համեմատ</a:t>
            </a:r>
            <a:endParaRPr lang="hy-AM" sz="1300" dirty="0">
              <a:latin typeface="GHEA Grapalat" pitchFamily="50" charset="0"/>
            </a:endParaRPr>
          </a:p>
          <a:p>
            <a:r>
              <a:rPr lang="hy-AM" sz="1300" dirty="0" smtClean="0">
                <a:latin typeface="GHEA Grapalat" pitchFamily="50" charset="0"/>
              </a:rPr>
              <a:t>2022թ</a:t>
            </a:r>
            <a:r>
              <a:rPr lang="hy-AM" sz="1300" dirty="0">
                <a:latin typeface="GHEA Grapalat" pitchFamily="50" charset="0"/>
              </a:rPr>
              <a:t>.՝ միջին օրական </a:t>
            </a:r>
            <a:r>
              <a:rPr lang="hy-AM" sz="1300" dirty="0" err="1">
                <a:latin typeface="GHEA Grapalat" pitchFamily="50" charset="0"/>
              </a:rPr>
              <a:t>երթևեկության</a:t>
            </a:r>
            <a:r>
              <a:rPr lang="hy-AM" sz="1300" dirty="0">
                <a:latin typeface="GHEA Grapalat" pitchFamily="50" charset="0"/>
              </a:rPr>
              <a:t> </a:t>
            </a:r>
            <a:r>
              <a:rPr lang="hy-AM" sz="1300" dirty="0" err="1">
                <a:latin typeface="GHEA Grapalat" pitchFamily="50" charset="0"/>
              </a:rPr>
              <a:t>ինտենսիվության</a:t>
            </a:r>
            <a:r>
              <a:rPr lang="hy-AM" sz="1300" dirty="0">
                <a:latin typeface="GHEA Grapalat" pitchFamily="50" charset="0"/>
              </a:rPr>
              <a:t> ավելացում </a:t>
            </a:r>
            <a:r>
              <a:rPr lang="hy-AM" sz="1300" dirty="0" err="1">
                <a:latin typeface="GHEA Grapalat" pitchFamily="50" charset="0"/>
              </a:rPr>
              <a:t>մինչև</a:t>
            </a:r>
            <a:r>
              <a:rPr lang="hy-AM" sz="1300" dirty="0">
                <a:latin typeface="GHEA Grapalat" pitchFamily="50" charset="0"/>
              </a:rPr>
              <a:t> 3500 </a:t>
            </a:r>
            <a:r>
              <a:rPr lang="hy-AM" sz="1300" dirty="0" err="1">
                <a:latin typeface="GHEA Grapalat" pitchFamily="50" charset="0"/>
              </a:rPr>
              <a:t>մեք</a:t>
            </a:r>
            <a:r>
              <a:rPr lang="hy-AM" sz="1300" dirty="0">
                <a:latin typeface="GHEA Grapalat" pitchFamily="50" charset="0"/>
              </a:rPr>
              <a:t>./օր՝ 2014թ. 2800 </a:t>
            </a:r>
            <a:r>
              <a:rPr lang="hy-AM" sz="1300" dirty="0" err="1" smtClean="0">
                <a:latin typeface="GHEA Grapalat" pitchFamily="50" charset="0"/>
              </a:rPr>
              <a:t>մեք</a:t>
            </a:r>
            <a:r>
              <a:rPr lang="en-GB" sz="1300" dirty="0" err="1" smtClean="0">
                <a:latin typeface="GHEA Grapalat" pitchFamily="50" charset="0"/>
              </a:rPr>
              <a:t>ենա</a:t>
            </a:r>
            <a:r>
              <a:rPr lang="hy-AM" sz="1300" dirty="0" smtClean="0">
                <a:latin typeface="GHEA Grapalat" pitchFamily="50" charset="0"/>
              </a:rPr>
              <a:t>/օր-ի </a:t>
            </a:r>
            <a:r>
              <a:rPr lang="hy-AM" sz="1300" dirty="0">
                <a:latin typeface="GHEA Grapalat" pitchFamily="50" charset="0"/>
              </a:rPr>
              <a:t>համեմատ</a:t>
            </a:r>
          </a:p>
          <a:p>
            <a:r>
              <a:rPr lang="hy-AM" sz="1300" dirty="0" smtClean="0">
                <a:latin typeface="GHEA Grapalat" pitchFamily="50" charset="0"/>
              </a:rPr>
              <a:t>2022թ</a:t>
            </a:r>
            <a:r>
              <a:rPr lang="hy-AM" sz="1300" dirty="0">
                <a:latin typeface="GHEA Grapalat" pitchFamily="50" charset="0"/>
              </a:rPr>
              <a:t>.՝ ավելի քան 1 մլն տոննա բեռնափոխադրումներ </a:t>
            </a:r>
            <a:r>
              <a:rPr lang="hy-AM" sz="1300" dirty="0" err="1">
                <a:latin typeface="GHEA Grapalat" pitchFamily="50" charset="0"/>
              </a:rPr>
              <a:t>Բագրատաշենի</a:t>
            </a:r>
            <a:r>
              <a:rPr lang="hy-AM" sz="1300" dirty="0">
                <a:latin typeface="GHEA Grapalat" pitchFamily="50" charset="0"/>
              </a:rPr>
              <a:t> մաքսային կետով՝ 2014թ. 0,85 մլն տոննայի համեմատ </a:t>
            </a:r>
          </a:p>
          <a:p>
            <a:r>
              <a:rPr lang="hy-AM" sz="1300" dirty="0" smtClean="0">
                <a:latin typeface="GHEA Grapalat" pitchFamily="50" charset="0"/>
              </a:rPr>
              <a:t>2019-2021թթ</a:t>
            </a:r>
            <a:r>
              <a:rPr lang="hy-AM" sz="1300" dirty="0">
                <a:latin typeface="GHEA Grapalat" pitchFamily="50" charset="0"/>
              </a:rPr>
              <a:t>. ճանապարհի երկայնքով մահվան ելքով ՃՏՊ-</a:t>
            </a:r>
            <a:r>
              <a:rPr lang="hy-AM" sz="1300" dirty="0" err="1">
                <a:latin typeface="GHEA Grapalat" pitchFamily="50" charset="0"/>
              </a:rPr>
              <a:t>երի</a:t>
            </a:r>
            <a:r>
              <a:rPr lang="hy-AM" sz="1300" dirty="0">
                <a:latin typeface="GHEA Grapalat" pitchFamily="50" charset="0"/>
              </a:rPr>
              <a:t> տարեկան միջին թվի կրճատում </a:t>
            </a:r>
            <a:r>
              <a:rPr lang="hy-AM" sz="1300" dirty="0" err="1">
                <a:latin typeface="GHEA Grapalat" pitchFamily="50" charset="0"/>
              </a:rPr>
              <a:t>մինչև</a:t>
            </a:r>
            <a:r>
              <a:rPr lang="hy-AM" sz="1300" dirty="0">
                <a:latin typeface="GHEA Grapalat" pitchFamily="50" charset="0"/>
              </a:rPr>
              <a:t> 3՝ 2014թ. 6-ի համեմատ</a:t>
            </a:r>
            <a:r>
              <a:rPr lang="hy-AM" sz="1300" dirty="0" smtClean="0">
                <a:latin typeface="GHEA Grapalat" pitchFamily="50" charset="0"/>
              </a:rPr>
              <a:t>։</a:t>
            </a:r>
            <a:endParaRPr lang="en-US" sz="1300" dirty="0" smtClean="0">
              <a:latin typeface="GHEA Grapalat" pitchFamily="50" charset="0"/>
            </a:endParaRPr>
          </a:p>
          <a:p>
            <a:pPr marL="109728" indent="0">
              <a:buNone/>
            </a:pPr>
            <a:r>
              <a:rPr lang="hy-AM" sz="1300" dirty="0" smtClean="0">
                <a:latin typeface="GHEA Grapalat" pitchFamily="50" charset="0"/>
              </a:rPr>
              <a:t>ՈՉ </a:t>
            </a:r>
            <a:r>
              <a:rPr lang="hy-AM" sz="1300" dirty="0">
                <a:latin typeface="GHEA Grapalat" pitchFamily="50" charset="0"/>
              </a:rPr>
              <a:t>ՖԻՆԱՆՍԱԿԱՆ ՑՈՒՑԱՆԻՇ</a:t>
            </a:r>
          </a:p>
          <a:p>
            <a:r>
              <a:rPr lang="en-GB" sz="1300" dirty="0">
                <a:latin typeface="GHEA Grapalat" pitchFamily="50" charset="0"/>
              </a:rPr>
              <a:t>Իրականացվում է թվով 3 </a:t>
            </a:r>
            <a:r>
              <a:rPr lang="en-GB" sz="1300" dirty="0" err="1">
                <a:latin typeface="GHEA Grapalat" pitchFamily="50" charset="0"/>
              </a:rPr>
              <a:t>Կապալառուների</a:t>
            </a:r>
            <a:r>
              <a:rPr lang="en-GB" sz="1300" dirty="0">
                <a:latin typeface="GHEA Grapalat" pitchFamily="50" charset="0"/>
              </a:rPr>
              <a:t> կողմից: </a:t>
            </a:r>
            <a:r>
              <a:rPr lang="hy-AM" sz="1300" dirty="0">
                <a:latin typeface="GHEA Grapalat" pitchFamily="50" charset="0"/>
              </a:rPr>
              <a:t>Ֆիզիկական առաջընթացը կազմում է </a:t>
            </a:r>
            <a:r>
              <a:rPr lang="hy-AM" sz="1300" dirty="0" smtClean="0">
                <a:latin typeface="GHEA Grapalat" pitchFamily="50" charset="0"/>
              </a:rPr>
              <a:t>67</a:t>
            </a:r>
            <a:r>
              <a:rPr lang="en-US" sz="1300" dirty="0" smtClean="0">
                <a:latin typeface="GHEA Grapalat" pitchFamily="50" charset="0"/>
              </a:rPr>
              <a:t>.</a:t>
            </a:r>
            <a:r>
              <a:rPr lang="hy-AM" sz="1300" dirty="0" smtClean="0">
                <a:latin typeface="GHEA Grapalat" pitchFamily="50" charset="0"/>
              </a:rPr>
              <a:t>9</a:t>
            </a:r>
            <a:r>
              <a:rPr lang="hy-AM" sz="1300" dirty="0">
                <a:latin typeface="GHEA Grapalat" pitchFamily="50" charset="0"/>
              </a:rPr>
              <a:t>%</a:t>
            </a:r>
            <a:endParaRPr lang="en-GB" sz="1300" dirty="0">
              <a:latin typeface="GHEA Grapalat" pitchFamily="50" charset="0"/>
            </a:endParaRPr>
          </a:p>
          <a:p>
            <a:pPr marL="109728" indent="0">
              <a:buNone/>
            </a:pPr>
            <a:r>
              <a:rPr lang="hy-AM" sz="1300" dirty="0" smtClean="0">
                <a:latin typeface="GHEA Grapalat" pitchFamily="50" charset="0"/>
              </a:rPr>
              <a:t>ՖԻՆԱՆՍԱԿԱՆ </a:t>
            </a:r>
            <a:r>
              <a:rPr lang="hy-AM" sz="1300" dirty="0">
                <a:latin typeface="GHEA Grapalat" pitchFamily="50" charset="0"/>
              </a:rPr>
              <a:t>ՑՈՒՑԱՆԻՇ</a:t>
            </a:r>
            <a:endParaRPr lang="en-GB" sz="1300" dirty="0">
              <a:latin typeface="GHEA Grapalat" pitchFamily="50" charset="0"/>
            </a:endParaRPr>
          </a:p>
          <a:p>
            <a:r>
              <a:rPr lang="en-GB" sz="1300" dirty="0">
                <a:latin typeface="GHEA Grapalat" pitchFamily="50" charset="0"/>
              </a:rPr>
              <a:t>2020թ. – </a:t>
            </a:r>
            <a:r>
              <a:rPr lang="en-GB" sz="1300" dirty="0" smtClean="0">
                <a:latin typeface="GHEA Grapalat" pitchFamily="50" charset="0"/>
              </a:rPr>
              <a:t>6,382.</a:t>
            </a:r>
            <a:r>
              <a:rPr lang="hy-AM" sz="1300" dirty="0" smtClean="0">
                <a:latin typeface="GHEA Grapalat" pitchFamily="50" charset="0"/>
              </a:rPr>
              <a:t>1</a:t>
            </a:r>
            <a:r>
              <a:rPr lang="en-GB" sz="1300" dirty="0" smtClean="0">
                <a:latin typeface="GHEA Grapalat" pitchFamily="50" charset="0"/>
              </a:rPr>
              <a:t> </a:t>
            </a:r>
            <a:r>
              <a:rPr lang="hy-AM" sz="1300" dirty="0" smtClean="0">
                <a:latin typeface="GHEA Grapalat" pitchFamily="50" charset="0"/>
              </a:rPr>
              <a:t>մլն</a:t>
            </a:r>
            <a:r>
              <a:rPr lang="en-GB" sz="1300" dirty="0" smtClean="0">
                <a:latin typeface="GHEA Grapalat" pitchFamily="50" charset="0"/>
              </a:rPr>
              <a:t> </a:t>
            </a:r>
            <a:r>
              <a:rPr lang="hy-AM" sz="1300" dirty="0" smtClean="0">
                <a:latin typeface="GHEA Grapalat" pitchFamily="50" charset="0"/>
              </a:rPr>
              <a:t>դրամ</a:t>
            </a:r>
            <a:endParaRPr lang="en-GB" sz="1300" dirty="0">
              <a:latin typeface="GHEA Grapalat" pitchFamily="50" charset="0"/>
            </a:endParaRPr>
          </a:p>
          <a:p>
            <a:r>
              <a:rPr lang="en-GB" sz="1300" dirty="0">
                <a:latin typeface="GHEA Grapalat" pitchFamily="50" charset="0"/>
              </a:rPr>
              <a:t>2021թ. – </a:t>
            </a:r>
            <a:r>
              <a:rPr lang="en-GB" sz="1300" dirty="0" smtClean="0">
                <a:latin typeface="GHEA Grapalat" pitchFamily="50" charset="0"/>
              </a:rPr>
              <a:t>5,547.0 </a:t>
            </a:r>
            <a:r>
              <a:rPr lang="hy-AM" sz="1300" dirty="0" smtClean="0">
                <a:latin typeface="GHEA Grapalat" pitchFamily="50" charset="0"/>
              </a:rPr>
              <a:t>մլն</a:t>
            </a:r>
            <a:r>
              <a:rPr lang="en-GB" sz="1300" dirty="0" smtClean="0">
                <a:latin typeface="GHEA Grapalat" pitchFamily="50" charset="0"/>
              </a:rPr>
              <a:t> </a:t>
            </a:r>
            <a:r>
              <a:rPr lang="hy-AM" sz="1300" dirty="0" smtClean="0">
                <a:latin typeface="GHEA Grapalat" pitchFamily="50" charset="0"/>
              </a:rPr>
              <a:t>դրամ</a:t>
            </a:r>
          </a:p>
          <a:p>
            <a:r>
              <a:rPr lang="en-GB" sz="1300" dirty="0" smtClean="0">
                <a:latin typeface="GHEA Grapalat" pitchFamily="50" charset="0"/>
              </a:rPr>
              <a:t>202</a:t>
            </a:r>
            <a:r>
              <a:rPr lang="hy-AM" sz="1300" dirty="0" smtClean="0">
                <a:latin typeface="GHEA Grapalat" pitchFamily="50" charset="0"/>
              </a:rPr>
              <a:t>2</a:t>
            </a:r>
            <a:r>
              <a:rPr lang="en-GB" sz="1300" dirty="0" smtClean="0">
                <a:latin typeface="GHEA Grapalat" pitchFamily="50" charset="0"/>
              </a:rPr>
              <a:t>թ</a:t>
            </a:r>
            <a:r>
              <a:rPr lang="en-GB" sz="1300" dirty="0">
                <a:latin typeface="GHEA Grapalat" pitchFamily="50" charset="0"/>
              </a:rPr>
              <a:t>. – </a:t>
            </a:r>
            <a:r>
              <a:rPr lang="hy-AM" sz="1300" dirty="0" smtClean="0">
                <a:latin typeface="GHEA Grapalat" pitchFamily="50" charset="0"/>
              </a:rPr>
              <a:t>3</a:t>
            </a:r>
            <a:r>
              <a:rPr lang="en-GB" sz="1300" dirty="0" smtClean="0">
                <a:latin typeface="GHEA Grapalat" pitchFamily="50" charset="0"/>
              </a:rPr>
              <a:t>,</a:t>
            </a:r>
            <a:r>
              <a:rPr lang="hy-AM" sz="1300" dirty="0" smtClean="0">
                <a:latin typeface="GHEA Grapalat" pitchFamily="50" charset="0"/>
              </a:rPr>
              <a:t>758</a:t>
            </a:r>
            <a:r>
              <a:rPr lang="en-GB" sz="1300" dirty="0" smtClean="0">
                <a:latin typeface="GHEA Grapalat" pitchFamily="50" charset="0"/>
              </a:rPr>
              <a:t>.</a:t>
            </a:r>
            <a:r>
              <a:rPr lang="hy-AM" sz="1300" dirty="0" smtClean="0">
                <a:latin typeface="GHEA Grapalat" pitchFamily="50" charset="0"/>
              </a:rPr>
              <a:t>1</a:t>
            </a:r>
            <a:r>
              <a:rPr lang="en-GB" sz="1300" dirty="0" smtClean="0">
                <a:latin typeface="GHEA Grapalat" pitchFamily="50" charset="0"/>
              </a:rPr>
              <a:t> </a:t>
            </a:r>
            <a:r>
              <a:rPr lang="hy-AM" sz="1300" dirty="0">
                <a:latin typeface="GHEA Grapalat" pitchFamily="50" charset="0"/>
              </a:rPr>
              <a:t>մլն</a:t>
            </a:r>
            <a:r>
              <a:rPr lang="en-GB" sz="1300" dirty="0">
                <a:latin typeface="GHEA Grapalat" pitchFamily="50" charset="0"/>
              </a:rPr>
              <a:t> </a:t>
            </a:r>
            <a:r>
              <a:rPr lang="hy-AM" sz="1300" dirty="0" smtClean="0">
                <a:latin typeface="GHEA Grapalat" pitchFamily="50" charset="0"/>
              </a:rPr>
              <a:t>դրամ</a:t>
            </a:r>
            <a:endParaRPr lang="en-GB" sz="1300" dirty="0">
              <a:latin typeface="GHEA Grapalat" pitchFamily="50" charset="0"/>
            </a:endParaRPr>
          </a:p>
          <a:p>
            <a:endParaRPr lang="en-GB" sz="1300" dirty="0" smtClean="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42</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/1100</a:t>
            </a:r>
            <a:r>
              <a:rPr lang="en-GB" sz="1600" b="0" dirty="0" smtClean="0">
                <a:solidFill>
                  <a:prstClr val="black"/>
                </a:solidFill>
                <a:effectLst/>
                <a:latin typeface="GHEA Grapalat" pitchFamily="50" charset="0"/>
              </a:rPr>
              <a:t>7/21004</a:t>
            </a:r>
            <a:endParaRPr lang="en-US" sz="1600" dirty="0"/>
          </a:p>
        </p:txBody>
      </p:sp>
    </p:spTree>
    <p:extLst>
      <p:ext uri="{BB962C8B-B14F-4D97-AF65-F5344CB8AC3E}">
        <p14:creationId xmlns:p14="http://schemas.microsoft.com/office/powerpoint/2010/main" val="2289036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7772400" cy="5181600"/>
          </a:xfrm>
        </p:spPr>
        <p:txBody>
          <a:bodyPr>
            <a:normAutofit fontScale="92500" lnSpcReduction="10000"/>
          </a:bodyPr>
          <a:lstStyle/>
          <a:p>
            <a:pPr marL="109728" indent="0">
              <a:buNone/>
            </a:pPr>
            <a:r>
              <a:rPr lang="hy-AM" sz="1400" dirty="0">
                <a:latin typeface="GHEA Grapalat" pitchFamily="50" charset="0"/>
              </a:rPr>
              <a:t>ԱՆՎԱՆՈՒՄԸ</a:t>
            </a:r>
          </a:p>
          <a:p>
            <a:r>
              <a:rPr lang="hy-AM" sz="1400" dirty="0">
                <a:latin typeface="GHEA Grapalat" pitchFamily="50" charset="0"/>
              </a:rPr>
              <a:t> Ասիական զարգացման բանկի աջակցությամբ իրականացվող Հյուսիս-հարավ միջանցքի զարգացման ծրագրի համակարգում և կառավարում (Տրանշ </a:t>
            </a:r>
            <a:r>
              <a:rPr lang="en-GB" sz="1400" dirty="0" smtClean="0">
                <a:latin typeface="GHEA Grapalat" pitchFamily="50" charset="0"/>
              </a:rPr>
              <a:t>2 ԱԶԲ</a:t>
            </a:r>
            <a:r>
              <a:rPr lang="hy-AM" sz="1400" dirty="0" smtClean="0">
                <a:latin typeface="GHEA Grapalat" pitchFamily="50" charset="0"/>
              </a:rPr>
              <a:t>)</a:t>
            </a:r>
            <a:endParaRPr lang="en-GB" sz="1400" dirty="0" smtClean="0">
              <a:latin typeface="GHEA Grapalat" pitchFamily="50" charset="0"/>
            </a:endParaRPr>
          </a:p>
          <a:p>
            <a:pPr marL="109728" indent="0">
              <a:buNone/>
            </a:pPr>
            <a:r>
              <a:rPr lang="hy-AM" sz="1400" dirty="0" smtClean="0">
                <a:latin typeface="GHEA Grapalat" pitchFamily="50" charset="0"/>
              </a:rPr>
              <a:t>ՆՊԱՏԱԿԸ</a:t>
            </a:r>
            <a:r>
              <a:rPr lang="en-GB" sz="1400" dirty="0" smtClean="0">
                <a:latin typeface="GHEA Grapalat" pitchFamily="50" charset="0"/>
              </a:rPr>
              <a:t> և ՆԿԱՐԱԳՐՈՒԹՅՈՒՆԸ</a:t>
            </a:r>
            <a:endParaRPr lang="hy-AM" sz="1400" dirty="0">
              <a:latin typeface="GHEA Grapalat" pitchFamily="50" charset="0"/>
            </a:endParaRPr>
          </a:p>
          <a:p>
            <a:r>
              <a:rPr lang="hy-AM" sz="1400" dirty="0">
                <a:latin typeface="GHEA Grapalat" pitchFamily="50" charset="0"/>
              </a:rPr>
              <a:t>Հյուսիս-հարավ ճանապարհային միջանցքի ներդրումային ծրագիր </a:t>
            </a:r>
            <a:endParaRPr lang="en-GB" sz="1400" dirty="0" smtClean="0">
              <a:latin typeface="GHEA Grapalat" pitchFamily="50" charset="0"/>
            </a:endParaRPr>
          </a:p>
          <a:p>
            <a:pPr marL="109728" indent="0">
              <a:buNone/>
            </a:pPr>
            <a:r>
              <a:rPr lang="hy-AM" sz="1400" dirty="0" smtClean="0">
                <a:latin typeface="GHEA Grapalat" pitchFamily="50" charset="0"/>
              </a:rPr>
              <a:t>Շինարարությունը </a:t>
            </a:r>
            <a:r>
              <a:rPr lang="hy-AM" sz="1400" dirty="0">
                <a:latin typeface="GHEA Grapalat" pitchFamily="50" charset="0"/>
              </a:rPr>
              <a:t>նախատեսվում է վերսկսել երկու հատվածներով՝</a:t>
            </a:r>
          </a:p>
          <a:p>
            <a:pPr marL="109728" indent="0">
              <a:buNone/>
            </a:pPr>
            <a:r>
              <a:rPr lang="hy-AM" sz="1400" dirty="0" smtClean="0">
                <a:latin typeface="GHEA Grapalat" pitchFamily="50" charset="0"/>
              </a:rPr>
              <a:t>Ագարակի </a:t>
            </a:r>
            <a:r>
              <a:rPr lang="hy-AM" sz="1400" dirty="0">
                <a:latin typeface="GHEA Grapalat" pitchFamily="50" charset="0"/>
              </a:rPr>
              <a:t>հնագիտական վայրը շրջանցող 8 կմ հատված (կմ 29+600-կմ 37+545</a:t>
            </a:r>
            <a:r>
              <a:rPr lang="hy-AM" sz="1400" dirty="0" smtClean="0">
                <a:latin typeface="GHEA Grapalat" pitchFamily="50" charset="0"/>
              </a:rPr>
              <a:t>)</a:t>
            </a:r>
            <a:r>
              <a:rPr lang="en-GB" sz="1400" dirty="0" smtClean="0">
                <a:latin typeface="GHEA Grapalat" pitchFamily="50" charset="0"/>
              </a:rPr>
              <a:t> և</a:t>
            </a:r>
            <a:r>
              <a:rPr lang="en-US" sz="1400" dirty="0">
                <a:latin typeface="GHEA Grapalat" pitchFamily="50" charset="0"/>
              </a:rPr>
              <a:t> </a:t>
            </a:r>
            <a:r>
              <a:rPr lang="hy-AM" sz="1400" dirty="0" smtClean="0">
                <a:latin typeface="GHEA Grapalat" pitchFamily="50" charset="0"/>
              </a:rPr>
              <a:t>34 </a:t>
            </a:r>
            <a:r>
              <a:rPr lang="hy-AM" sz="1400" dirty="0">
                <a:latin typeface="GHEA Grapalat" pitchFamily="50" charset="0"/>
              </a:rPr>
              <a:t>կմ անավարտ հատված (37+545-կմ </a:t>
            </a:r>
            <a:r>
              <a:rPr lang="hy-AM" sz="1400" dirty="0" smtClean="0">
                <a:latin typeface="GHEA Grapalat" pitchFamily="50" charset="0"/>
              </a:rPr>
              <a:t>71+500</a:t>
            </a:r>
            <a:r>
              <a:rPr lang="en-GB" sz="1400" dirty="0" smtClean="0">
                <a:latin typeface="GHEA Grapalat" pitchFamily="50" charset="0"/>
              </a:rPr>
              <a:t>)</a:t>
            </a:r>
          </a:p>
          <a:p>
            <a:pPr marL="109728" indent="0">
              <a:buNone/>
            </a:pPr>
            <a:r>
              <a:rPr lang="en-GB" sz="1400" dirty="0" smtClean="0">
                <a:latin typeface="GHEA Grapalat" pitchFamily="50" charset="0"/>
              </a:rPr>
              <a:t>ԱԿՆԿԱԼՎՈՂ </a:t>
            </a:r>
            <a:r>
              <a:rPr lang="en-GB" sz="1400" dirty="0">
                <a:latin typeface="GHEA Grapalat" pitchFamily="50" charset="0"/>
              </a:rPr>
              <a:t>ԱՐԴՅՈՒՆՔ</a:t>
            </a:r>
            <a:endParaRPr lang="hy-AM" sz="1400" dirty="0">
              <a:latin typeface="GHEA Grapalat" pitchFamily="50" charset="0"/>
            </a:endParaRPr>
          </a:p>
          <a:p>
            <a:r>
              <a:rPr lang="hy-AM" sz="1400" dirty="0">
                <a:latin typeface="GHEA Grapalat" pitchFamily="50" charset="0"/>
              </a:rPr>
              <a:t>միջշրջանային ճանապարհային տրանսպորտի տրանզիտի հեշտացմանը</a:t>
            </a:r>
            <a:endParaRPr lang="en-GB" sz="1400" dirty="0">
              <a:latin typeface="GHEA Grapalat" pitchFamily="50" charset="0"/>
            </a:endParaRPr>
          </a:p>
          <a:p>
            <a:r>
              <a:rPr lang="hy-AM" sz="1400" dirty="0">
                <a:latin typeface="GHEA Grapalat" pitchFamily="50" charset="0"/>
              </a:rPr>
              <a:t>առևտրային հոսքերի և մրցակցայնության մեծաց</a:t>
            </a:r>
            <a:r>
              <a:rPr lang="en-GB" sz="1400" dirty="0" err="1" smtClean="0">
                <a:latin typeface="GHEA Grapalat" pitchFamily="50" charset="0"/>
              </a:rPr>
              <a:t>ում</a:t>
            </a:r>
            <a:r>
              <a:rPr lang="hy-AM" sz="1400" dirty="0">
                <a:latin typeface="GHEA Grapalat" pitchFamily="50" charset="0"/>
              </a:rPr>
              <a:t>տրանսպորտի ծախսերի նվազեց</a:t>
            </a:r>
            <a:r>
              <a:rPr lang="en-GB" sz="1400" dirty="0" err="1">
                <a:latin typeface="GHEA Grapalat" pitchFamily="50" charset="0"/>
              </a:rPr>
              <a:t>ում</a:t>
            </a:r>
            <a:endParaRPr lang="en-GB" sz="1400" dirty="0">
              <a:latin typeface="GHEA Grapalat" pitchFamily="50" charset="0"/>
            </a:endParaRPr>
          </a:p>
          <a:p>
            <a:r>
              <a:rPr lang="hy-AM" sz="1400" dirty="0">
                <a:latin typeface="GHEA Grapalat" pitchFamily="50" charset="0"/>
              </a:rPr>
              <a:t>շուկաների, աշխատանքների և սոցիալական ծառայությունների մոբիլությանն ու հասանելիությ</a:t>
            </a:r>
            <a:r>
              <a:rPr lang="en-GB" sz="1400" dirty="0" err="1">
                <a:latin typeface="GHEA Grapalat" pitchFamily="50" charset="0"/>
              </a:rPr>
              <a:t>ուն</a:t>
            </a:r>
            <a:endParaRPr lang="en-GB" sz="1400" dirty="0">
              <a:latin typeface="GHEA Grapalat" pitchFamily="50" charset="0"/>
            </a:endParaRPr>
          </a:p>
          <a:p>
            <a:pPr marL="109728" indent="0">
              <a:buNone/>
            </a:pPr>
            <a:r>
              <a:rPr lang="hy-AM" sz="1400" dirty="0">
                <a:latin typeface="GHEA Grapalat" pitchFamily="50" charset="0"/>
              </a:rPr>
              <a:t>կառավարման բարելավ</a:t>
            </a:r>
            <a:r>
              <a:rPr lang="en-GB" sz="1400" dirty="0" err="1" smtClean="0">
                <a:latin typeface="GHEA Grapalat" pitchFamily="50" charset="0"/>
              </a:rPr>
              <a:t>վում</a:t>
            </a:r>
            <a:endParaRPr lang="hy-AM" sz="1400" dirty="0" smtClean="0">
              <a:latin typeface="GHEA Grapalat" pitchFamily="50" charset="0"/>
            </a:endParaRPr>
          </a:p>
          <a:p>
            <a:pPr marL="109728" indent="0">
              <a:buNone/>
            </a:pPr>
            <a:r>
              <a:rPr lang="hy-AM" sz="1400" dirty="0" smtClean="0">
                <a:latin typeface="GHEA Grapalat" pitchFamily="50" charset="0"/>
              </a:rPr>
              <a:t>ՈՉ </a:t>
            </a:r>
            <a:r>
              <a:rPr lang="hy-AM" sz="1400" dirty="0">
                <a:latin typeface="GHEA Grapalat" pitchFamily="50" charset="0"/>
              </a:rPr>
              <a:t>ՖԻՆԱՆՍԱԿԱՆ ՑՈՒՑԱՆԻՇ</a:t>
            </a:r>
          </a:p>
          <a:p>
            <a:r>
              <a:rPr lang="en-GB" sz="1400" dirty="0" err="1">
                <a:latin typeface="GHEA Grapalat" pitchFamily="50" charset="0"/>
              </a:rPr>
              <a:t>Նախորդ</a:t>
            </a:r>
            <a:r>
              <a:rPr lang="en-GB" sz="1400" dirty="0">
                <a:latin typeface="GHEA Grapalat" pitchFamily="50" charset="0"/>
              </a:rPr>
              <a:t> </a:t>
            </a:r>
            <a:r>
              <a:rPr lang="en-GB" sz="1400" dirty="0" err="1">
                <a:latin typeface="GHEA Grapalat" pitchFamily="50" charset="0"/>
              </a:rPr>
              <a:t>Կապալառուի</a:t>
            </a:r>
            <a:r>
              <a:rPr lang="en-GB" sz="1400" dirty="0">
                <a:latin typeface="GHEA Grapalat" pitchFamily="50" charset="0"/>
              </a:rPr>
              <a:t> </a:t>
            </a:r>
            <a:r>
              <a:rPr lang="en-GB" sz="1400" dirty="0" err="1">
                <a:latin typeface="GHEA Grapalat" pitchFamily="50" charset="0"/>
              </a:rPr>
              <a:t>կողմից</a:t>
            </a:r>
            <a:r>
              <a:rPr lang="en-GB" sz="1400" dirty="0">
                <a:latin typeface="GHEA Grapalat" pitchFamily="50" charset="0"/>
              </a:rPr>
              <a:t> </a:t>
            </a:r>
            <a:r>
              <a:rPr lang="en-GB" sz="1400" dirty="0" err="1">
                <a:latin typeface="GHEA Grapalat" pitchFamily="50" charset="0"/>
              </a:rPr>
              <a:t>իրականացվել</a:t>
            </a:r>
            <a:r>
              <a:rPr lang="en-GB" sz="1400" dirty="0">
                <a:latin typeface="GHEA Grapalat" pitchFamily="50" charset="0"/>
              </a:rPr>
              <a:t> </a:t>
            </a:r>
            <a:r>
              <a:rPr lang="en-GB" sz="1400" dirty="0" err="1">
                <a:latin typeface="GHEA Grapalat" pitchFamily="50" charset="0"/>
              </a:rPr>
              <a:t>են</a:t>
            </a:r>
            <a:r>
              <a:rPr lang="en-GB" sz="1400" dirty="0">
                <a:latin typeface="GHEA Grapalat" pitchFamily="50" charset="0"/>
              </a:rPr>
              <a:t> </a:t>
            </a:r>
            <a:r>
              <a:rPr lang="hy-AM" sz="1400" dirty="0">
                <a:latin typeface="GHEA Grapalat" pitchFamily="50" charset="0"/>
              </a:rPr>
              <a:t>հողային աշխատանքների ընդհանուր ծավալի շուրջ 85%-ը և բետոնյա պատվածքի ընդհանուր ծավալի շուրջ 34%-ը: Կառուցվող ճանապարհի մոտ 9 կմ հատվածն արդեն իսկ բաց է երթևեկության համար: Ֆիզիկական փաստացի աշխատանքի ծավալը կազմում է ընդհանուր ֆիզիկական ծավալի շուրջ 52%-ը</a:t>
            </a:r>
            <a:endParaRPr lang="en-GB" sz="1400" dirty="0">
              <a:latin typeface="GHEA Grapalat" pitchFamily="50" charset="0"/>
            </a:endParaRPr>
          </a:p>
          <a:p>
            <a:pPr marL="109728" indent="0">
              <a:buNone/>
            </a:pPr>
            <a:r>
              <a:rPr lang="hy-AM" sz="1400" dirty="0">
                <a:latin typeface="GHEA Grapalat" pitchFamily="50" charset="0"/>
              </a:rPr>
              <a:t>ՖԻՆԱՆՍԱԿԱՆ ՑՈՒՑԱՆԻՇ</a:t>
            </a:r>
            <a:endParaRPr lang="en-GB" sz="1400" dirty="0">
              <a:latin typeface="GHEA Grapalat" pitchFamily="50" charset="0"/>
            </a:endParaRPr>
          </a:p>
          <a:p>
            <a:r>
              <a:rPr lang="en-GB" sz="1400" dirty="0">
                <a:latin typeface="GHEA Grapalat" pitchFamily="50" charset="0"/>
              </a:rPr>
              <a:t>2020թ. – </a:t>
            </a:r>
            <a:r>
              <a:rPr lang="en-GB" sz="1400" dirty="0" smtClean="0">
                <a:latin typeface="GHEA Grapalat" pitchFamily="50" charset="0"/>
              </a:rPr>
              <a:t>941.</a:t>
            </a:r>
            <a:r>
              <a:rPr lang="hy-AM" sz="1400" dirty="0" smtClean="0">
                <a:latin typeface="GHEA Grapalat" pitchFamily="50" charset="0"/>
              </a:rPr>
              <a:t>8</a:t>
            </a:r>
            <a:r>
              <a:rPr lang="en-GB" sz="1400" dirty="0" smtClean="0">
                <a:latin typeface="GHEA Grapalat" pitchFamily="50" charset="0"/>
              </a:rPr>
              <a:t> </a:t>
            </a:r>
            <a:r>
              <a:rPr lang="hy-AM" sz="1400" dirty="0" smtClean="0">
                <a:latin typeface="GHEA Grapalat" pitchFamily="50" charset="0"/>
              </a:rPr>
              <a:t>մլն</a:t>
            </a:r>
            <a:r>
              <a:rPr lang="en-GB" sz="1400" dirty="0" smtClean="0">
                <a:latin typeface="GHEA Grapalat" pitchFamily="50" charset="0"/>
              </a:rPr>
              <a:t> </a:t>
            </a:r>
            <a:r>
              <a:rPr lang="hy-AM" sz="1400" dirty="0" smtClean="0">
                <a:latin typeface="GHEA Grapalat" pitchFamily="50" charset="0"/>
              </a:rPr>
              <a:t>դրամ</a:t>
            </a:r>
            <a:endParaRPr lang="en-GB" sz="1400" dirty="0">
              <a:latin typeface="GHEA Grapalat" pitchFamily="50" charset="0"/>
            </a:endParaRPr>
          </a:p>
          <a:p>
            <a:r>
              <a:rPr lang="en-GB" sz="1400" dirty="0">
                <a:latin typeface="GHEA Grapalat" pitchFamily="50" charset="0"/>
              </a:rPr>
              <a:t>2021թ. – </a:t>
            </a:r>
            <a:r>
              <a:rPr lang="en-GB" sz="1400" dirty="0" smtClean="0">
                <a:latin typeface="GHEA Grapalat" pitchFamily="50" charset="0"/>
              </a:rPr>
              <a:t>1,538.</a:t>
            </a:r>
            <a:r>
              <a:rPr lang="hy-AM" sz="1400" dirty="0" smtClean="0">
                <a:latin typeface="GHEA Grapalat" pitchFamily="50" charset="0"/>
              </a:rPr>
              <a:t>4</a:t>
            </a:r>
            <a:r>
              <a:rPr lang="en-GB" sz="1400" dirty="0" smtClean="0">
                <a:latin typeface="GHEA Grapalat" pitchFamily="50" charset="0"/>
              </a:rPr>
              <a:t> </a:t>
            </a:r>
            <a:r>
              <a:rPr lang="hy-AM" sz="1400" dirty="0" smtClean="0">
                <a:latin typeface="GHEA Grapalat" pitchFamily="50" charset="0"/>
              </a:rPr>
              <a:t>մլն</a:t>
            </a:r>
            <a:r>
              <a:rPr lang="en-GB" sz="1400" dirty="0" smtClean="0">
                <a:latin typeface="GHEA Grapalat" pitchFamily="50" charset="0"/>
              </a:rPr>
              <a:t> </a:t>
            </a:r>
            <a:r>
              <a:rPr lang="hy-AM" sz="1400" dirty="0" smtClean="0">
                <a:latin typeface="GHEA Grapalat" pitchFamily="50" charset="0"/>
              </a:rPr>
              <a:t>դրամ</a:t>
            </a:r>
          </a:p>
          <a:p>
            <a:r>
              <a:rPr lang="en-GB" sz="1400" dirty="0" smtClean="0">
                <a:latin typeface="GHEA Grapalat" pitchFamily="50" charset="0"/>
              </a:rPr>
              <a:t>202</a:t>
            </a:r>
            <a:r>
              <a:rPr lang="hy-AM" sz="1400" dirty="0" smtClean="0">
                <a:latin typeface="GHEA Grapalat" pitchFamily="50" charset="0"/>
              </a:rPr>
              <a:t>2</a:t>
            </a:r>
            <a:r>
              <a:rPr lang="en-GB" sz="1400" dirty="0" smtClean="0">
                <a:latin typeface="GHEA Grapalat" pitchFamily="50" charset="0"/>
              </a:rPr>
              <a:t>թ</a:t>
            </a:r>
            <a:r>
              <a:rPr lang="en-GB" sz="1400" dirty="0">
                <a:latin typeface="GHEA Grapalat" pitchFamily="50" charset="0"/>
              </a:rPr>
              <a:t>. – </a:t>
            </a:r>
            <a:r>
              <a:rPr lang="hy-AM" sz="1400" dirty="0" smtClean="0">
                <a:latin typeface="GHEA Grapalat" pitchFamily="50" charset="0"/>
              </a:rPr>
              <a:t>7</a:t>
            </a:r>
            <a:r>
              <a:rPr lang="en-GB" sz="1400" dirty="0" smtClean="0">
                <a:latin typeface="GHEA Grapalat" pitchFamily="50" charset="0"/>
              </a:rPr>
              <a:t>,</a:t>
            </a:r>
            <a:r>
              <a:rPr lang="hy-AM" sz="1400" dirty="0" smtClean="0">
                <a:latin typeface="GHEA Grapalat" pitchFamily="50" charset="0"/>
              </a:rPr>
              <a:t>892</a:t>
            </a:r>
            <a:r>
              <a:rPr lang="en-GB" sz="1400" dirty="0" smtClean="0">
                <a:latin typeface="GHEA Grapalat" pitchFamily="50" charset="0"/>
              </a:rPr>
              <a:t>.</a:t>
            </a:r>
            <a:r>
              <a:rPr lang="hy-AM" sz="1400" dirty="0" smtClean="0">
                <a:latin typeface="GHEA Grapalat" pitchFamily="50" charset="0"/>
              </a:rPr>
              <a:t>6</a:t>
            </a:r>
            <a:r>
              <a:rPr lang="en-GB" sz="1400" dirty="0" smtClean="0">
                <a:latin typeface="GHEA Grapalat" pitchFamily="50" charset="0"/>
              </a:rPr>
              <a:t> </a:t>
            </a:r>
            <a:r>
              <a:rPr lang="hy-AM" sz="1400" dirty="0">
                <a:latin typeface="GHEA Grapalat" pitchFamily="50" charset="0"/>
              </a:rPr>
              <a:t>մլն</a:t>
            </a:r>
            <a:r>
              <a:rPr lang="en-GB" sz="1400" dirty="0">
                <a:latin typeface="GHEA Grapalat" pitchFamily="50" charset="0"/>
              </a:rPr>
              <a:t> </a:t>
            </a:r>
            <a:r>
              <a:rPr lang="hy-AM" sz="1400" dirty="0" smtClean="0">
                <a:latin typeface="GHEA Grapalat" pitchFamily="50" charset="0"/>
              </a:rPr>
              <a:t>դրամ</a:t>
            </a:r>
            <a:endParaRPr lang="hy-AM" sz="1400" dirty="0">
              <a:latin typeface="GHEA Grapalat" pitchFamily="50" charset="0"/>
            </a:endParaRPr>
          </a:p>
          <a:p>
            <a:endParaRPr lang="en-GB" sz="1400" dirty="0">
              <a:latin typeface="GHEA Grapalat" pitchFamily="50" charset="0"/>
            </a:endParaRPr>
          </a:p>
          <a:p>
            <a:endParaRPr lang="en-GB"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43</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/11009</a:t>
            </a:r>
            <a:r>
              <a:rPr lang="en-GB" sz="1600" b="0" dirty="0" smtClean="0">
                <a:solidFill>
                  <a:prstClr val="black"/>
                </a:solidFill>
                <a:effectLst/>
                <a:latin typeface="GHEA Grapalat" pitchFamily="50" charset="0"/>
              </a:rPr>
              <a:t>/21006</a:t>
            </a:r>
            <a:endParaRPr lang="en-US" sz="1600" dirty="0"/>
          </a:p>
        </p:txBody>
      </p:sp>
    </p:spTree>
    <p:extLst>
      <p:ext uri="{BB962C8B-B14F-4D97-AF65-F5344CB8AC3E}">
        <p14:creationId xmlns:p14="http://schemas.microsoft.com/office/powerpoint/2010/main" val="4219098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169093"/>
          </a:xfrm>
        </p:spPr>
        <p:txBody>
          <a:bodyPr>
            <a:normAutofit fontScale="47500" lnSpcReduction="20000"/>
          </a:bodyPr>
          <a:lstStyle/>
          <a:p>
            <a:pPr marL="109728" indent="0">
              <a:buNone/>
            </a:pPr>
            <a:r>
              <a:rPr lang="hy-AM" sz="2900" dirty="0">
                <a:latin typeface="GHEA Grapalat" pitchFamily="50" charset="0"/>
              </a:rPr>
              <a:t>ԱՆՎԱՆՈՒՄԸ</a:t>
            </a:r>
          </a:p>
          <a:p>
            <a:r>
              <a:rPr lang="hy-AM" sz="2900" dirty="0">
                <a:latin typeface="GHEA Grapalat" pitchFamily="50" charset="0"/>
              </a:rPr>
              <a:t> Ասիական զարգացման բանկի աջակցությամբ իրականացվող Հյուսիս-հարավ միջանցքի զարգացման ծրագրի համակարգում և կառավարում (Տրանշ </a:t>
            </a:r>
            <a:r>
              <a:rPr lang="hy-AM" sz="2900" dirty="0" smtClean="0">
                <a:latin typeface="GHEA Grapalat" pitchFamily="50" charset="0"/>
              </a:rPr>
              <a:t>3</a:t>
            </a:r>
            <a:r>
              <a:rPr lang="en-GB" sz="2900" dirty="0" smtClean="0">
                <a:latin typeface="GHEA Grapalat" pitchFamily="50" charset="0"/>
              </a:rPr>
              <a:t> ԱԶԲ</a:t>
            </a:r>
            <a:r>
              <a:rPr lang="hy-AM" sz="2900" dirty="0" smtClean="0">
                <a:latin typeface="GHEA Grapalat" pitchFamily="50" charset="0"/>
              </a:rPr>
              <a:t>)</a:t>
            </a:r>
            <a:endParaRPr lang="en-GB" sz="2900" dirty="0" smtClean="0">
              <a:latin typeface="GHEA Grapalat" pitchFamily="50" charset="0"/>
            </a:endParaRPr>
          </a:p>
          <a:p>
            <a:pPr marL="109728" indent="0">
              <a:buNone/>
            </a:pPr>
            <a:r>
              <a:rPr lang="hy-AM" sz="2900" dirty="0" smtClean="0">
                <a:latin typeface="GHEA Grapalat" pitchFamily="50" charset="0"/>
              </a:rPr>
              <a:t>ՆՊԱՏԱԿԸ</a:t>
            </a:r>
            <a:endParaRPr lang="hy-AM" sz="2900" dirty="0">
              <a:latin typeface="GHEA Grapalat" pitchFamily="50" charset="0"/>
            </a:endParaRPr>
          </a:p>
          <a:p>
            <a:r>
              <a:rPr lang="hy-AM" sz="2900" dirty="0">
                <a:latin typeface="GHEA Grapalat" pitchFamily="50" charset="0"/>
              </a:rPr>
              <a:t>Հյուսիս-հարավ ճանապարհային միջանցքի ներդրումային ծրագիր </a:t>
            </a:r>
            <a:endParaRPr lang="en-GB" sz="2900" dirty="0" smtClean="0">
              <a:latin typeface="GHEA Grapalat" pitchFamily="50" charset="0"/>
            </a:endParaRPr>
          </a:p>
          <a:p>
            <a:pPr marL="109728" indent="0">
              <a:buNone/>
            </a:pPr>
            <a:r>
              <a:rPr lang="hy-AM" sz="2900" dirty="0" smtClean="0">
                <a:latin typeface="GHEA Grapalat" pitchFamily="50" charset="0"/>
              </a:rPr>
              <a:t>ՆԿԱՐԱԳՐՈՒԹՅՈՒՆԸ</a:t>
            </a:r>
            <a:endParaRPr lang="en-GB" sz="2900" dirty="0" smtClean="0">
              <a:latin typeface="GHEA Grapalat" pitchFamily="50" charset="0"/>
            </a:endParaRPr>
          </a:p>
          <a:p>
            <a:r>
              <a:rPr lang="hy-AM" sz="2900" dirty="0">
                <a:latin typeface="GHEA Grapalat" pitchFamily="50" charset="0"/>
              </a:rPr>
              <a:t>Թալին և Լանջիկ քաղաքների միջև գտնվող մոտ 18,7 կմ երկարությամբ Թալին-Լանջիկ երկուղի ճանապարհային հատվածի վերակառուցում և այդ հատվածի ընդլայնում՝ վերածելով այն երկկողմանի երթևեկության քառուղի </a:t>
            </a:r>
            <a:r>
              <a:rPr lang="hy-AM" sz="2900" dirty="0" smtClean="0">
                <a:latin typeface="GHEA Grapalat" pitchFamily="50" charset="0"/>
              </a:rPr>
              <a:t>մայրուղո</a:t>
            </a:r>
            <a:r>
              <a:rPr lang="en-GB" sz="2900" dirty="0" smtClean="0">
                <a:latin typeface="GHEA Grapalat" pitchFamily="50" charset="0"/>
              </a:rPr>
              <a:t>ւ</a:t>
            </a:r>
            <a:endParaRPr lang="hy-AM" sz="2900" dirty="0" smtClean="0">
              <a:latin typeface="GHEA Grapalat" pitchFamily="50" charset="0"/>
            </a:endParaRPr>
          </a:p>
          <a:p>
            <a:pPr marL="109728" indent="0">
              <a:buNone/>
            </a:pPr>
            <a:r>
              <a:rPr lang="en-GB" sz="2900" dirty="0">
                <a:latin typeface="GHEA Grapalat" pitchFamily="50" charset="0"/>
              </a:rPr>
              <a:t>ԱԿՆԿԱԼՎՈՂ ԱՐԴՅՈՒՆՔ</a:t>
            </a:r>
            <a:endParaRPr lang="hy-AM" sz="2900" dirty="0">
              <a:latin typeface="GHEA Grapalat" pitchFamily="50" charset="0"/>
            </a:endParaRPr>
          </a:p>
          <a:p>
            <a:r>
              <a:rPr lang="hy-AM" sz="2900" dirty="0">
                <a:latin typeface="GHEA Grapalat" pitchFamily="50" charset="0"/>
              </a:rPr>
              <a:t> կդյուրինացվեն արդյունավետ ենթատարածաշրջանային տարանցիկ ճանապարհները,</a:t>
            </a:r>
          </a:p>
          <a:p>
            <a:r>
              <a:rPr lang="hy-AM" sz="2900" dirty="0">
                <a:latin typeface="GHEA Grapalat" pitchFamily="50" charset="0"/>
              </a:rPr>
              <a:t>կմեծանա առևտրի շրջանառությունը, մրցակցությունը,</a:t>
            </a:r>
          </a:p>
          <a:p>
            <a:r>
              <a:rPr lang="hy-AM" sz="2900" dirty="0">
                <a:latin typeface="GHEA Grapalat" pitchFamily="50" charset="0"/>
              </a:rPr>
              <a:t>կնվազեն փոխադրումների ծախսերը,</a:t>
            </a:r>
          </a:p>
          <a:p>
            <a:r>
              <a:rPr lang="hy-AM" sz="2900" dirty="0">
                <a:latin typeface="GHEA Grapalat" pitchFamily="50" charset="0"/>
              </a:rPr>
              <a:t>կմեծանա շուկաների, աշխատատեղերի, սոցիալական ծառայությունների հասանելիությունը,</a:t>
            </a:r>
          </a:p>
          <a:p>
            <a:r>
              <a:rPr lang="hy-AM" sz="2900" dirty="0">
                <a:latin typeface="GHEA Grapalat" pitchFamily="50" charset="0"/>
              </a:rPr>
              <a:t>կբարելավվի կառավարումը</a:t>
            </a:r>
            <a:endParaRPr lang="en-GB" sz="2900" dirty="0">
              <a:latin typeface="GHEA Grapalat" pitchFamily="50" charset="0"/>
            </a:endParaRPr>
          </a:p>
          <a:p>
            <a:pPr marL="109728" indent="0">
              <a:buNone/>
            </a:pPr>
            <a:r>
              <a:rPr lang="hy-AM" sz="2900" dirty="0">
                <a:latin typeface="GHEA Grapalat" pitchFamily="50" charset="0"/>
              </a:rPr>
              <a:t>ՈՉ ՖԻՆԱՆՍԱԿԱՆ ՑՈՒՑԱՆԻՇ</a:t>
            </a:r>
          </a:p>
          <a:p>
            <a:r>
              <a:rPr lang="hy-AM" sz="2900" dirty="0">
                <a:latin typeface="GHEA Grapalat" pitchFamily="50" charset="0"/>
              </a:rPr>
              <a:t>Ինժեների կողմից վկայագրվել է հողային աշխատանքների ընդհանուր ծավալի շուրջ 87%-ը, բետոնյա կառուցվածքների ընդհանուր ծավալի շուրջ 70%-ը, ասֆալտապատման աշխատանքների 40%-ը</a:t>
            </a:r>
            <a:endParaRPr lang="en-GB" sz="2900" dirty="0">
              <a:latin typeface="GHEA Grapalat" pitchFamily="50" charset="0"/>
            </a:endParaRPr>
          </a:p>
          <a:p>
            <a:pPr marL="109728" indent="0">
              <a:buNone/>
            </a:pPr>
            <a:r>
              <a:rPr lang="hy-AM" sz="2900" dirty="0">
                <a:latin typeface="GHEA Grapalat" pitchFamily="50" charset="0"/>
              </a:rPr>
              <a:t>ՖԻՆԱՆՍԱԿԱՆ ՑՈՒՑԱՆԻՇ</a:t>
            </a:r>
            <a:endParaRPr lang="en-GB" sz="2900" dirty="0">
              <a:latin typeface="GHEA Grapalat" pitchFamily="50" charset="0"/>
            </a:endParaRPr>
          </a:p>
          <a:p>
            <a:r>
              <a:rPr lang="en-GB" sz="2900" dirty="0">
                <a:latin typeface="GHEA Grapalat" pitchFamily="50" charset="0"/>
              </a:rPr>
              <a:t>2020թ. – </a:t>
            </a:r>
            <a:r>
              <a:rPr lang="en-GB" sz="2900" dirty="0" smtClean="0">
                <a:latin typeface="GHEA Grapalat" pitchFamily="50" charset="0"/>
              </a:rPr>
              <a:t>4,087.4 </a:t>
            </a:r>
            <a:r>
              <a:rPr lang="hy-AM" sz="2900" dirty="0" smtClean="0">
                <a:latin typeface="GHEA Grapalat" pitchFamily="50" charset="0"/>
              </a:rPr>
              <a:t>մլն</a:t>
            </a:r>
            <a:r>
              <a:rPr lang="en-GB" sz="2900" dirty="0" smtClean="0">
                <a:latin typeface="GHEA Grapalat" pitchFamily="50" charset="0"/>
              </a:rPr>
              <a:t> </a:t>
            </a:r>
            <a:r>
              <a:rPr lang="hy-AM" sz="2900" dirty="0" smtClean="0">
                <a:latin typeface="GHEA Grapalat" pitchFamily="50" charset="0"/>
              </a:rPr>
              <a:t>դրամ</a:t>
            </a:r>
            <a:endParaRPr lang="en-GB" sz="2900" dirty="0">
              <a:latin typeface="GHEA Grapalat" pitchFamily="50" charset="0"/>
            </a:endParaRPr>
          </a:p>
          <a:p>
            <a:r>
              <a:rPr lang="en-GB" sz="2900" dirty="0">
                <a:latin typeface="GHEA Grapalat" pitchFamily="50" charset="0"/>
              </a:rPr>
              <a:t>2021թ. – </a:t>
            </a:r>
            <a:r>
              <a:rPr lang="en-GB" sz="2900" dirty="0" smtClean="0">
                <a:latin typeface="GHEA Grapalat" pitchFamily="50" charset="0"/>
              </a:rPr>
              <a:t>4,736.</a:t>
            </a:r>
            <a:r>
              <a:rPr lang="hy-AM" sz="2900" dirty="0" smtClean="0">
                <a:latin typeface="GHEA Grapalat" pitchFamily="50" charset="0"/>
              </a:rPr>
              <a:t>4</a:t>
            </a:r>
            <a:r>
              <a:rPr lang="en-GB" sz="2900" dirty="0" smtClean="0">
                <a:latin typeface="GHEA Grapalat" pitchFamily="50" charset="0"/>
              </a:rPr>
              <a:t> </a:t>
            </a:r>
            <a:r>
              <a:rPr lang="hy-AM" sz="2900" dirty="0" smtClean="0">
                <a:latin typeface="GHEA Grapalat" pitchFamily="50" charset="0"/>
              </a:rPr>
              <a:t>մլն</a:t>
            </a:r>
            <a:r>
              <a:rPr lang="en-GB" sz="2900" dirty="0" smtClean="0">
                <a:latin typeface="GHEA Grapalat" pitchFamily="50" charset="0"/>
              </a:rPr>
              <a:t> </a:t>
            </a:r>
            <a:r>
              <a:rPr lang="hy-AM" sz="2900" dirty="0" smtClean="0">
                <a:latin typeface="GHEA Grapalat" pitchFamily="50" charset="0"/>
              </a:rPr>
              <a:t>դրամ</a:t>
            </a:r>
          </a:p>
          <a:p>
            <a:r>
              <a:rPr lang="en-GB" sz="2900" dirty="0" smtClean="0">
                <a:latin typeface="GHEA Grapalat" pitchFamily="50" charset="0"/>
              </a:rPr>
              <a:t>202</a:t>
            </a:r>
            <a:r>
              <a:rPr lang="hy-AM" sz="2900" dirty="0" smtClean="0">
                <a:latin typeface="GHEA Grapalat" pitchFamily="50" charset="0"/>
              </a:rPr>
              <a:t>2</a:t>
            </a:r>
            <a:r>
              <a:rPr lang="en-GB" sz="2900" dirty="0" smtClean="0">
                <a:latin typeface="GHEA Grapalat" pitchFamily="50" charset="0"/>
              </a:rPr>
              <a:t>թ</a:t>
            </a:r>
            <a:r>
              <a:rPr lang="en-GB" sz="2900" dirty="0">
                <a:latin typeface="GHEA Grapalat" pitchFamily="50" charset="0"/>
              </a:rPr>
              <a:t>. – </a:t>
            </a:r>
            <a:r>
              <a:rPr lang="hy-AM" sz="2900" dirty="0" smtClean="0">
                <a:latin typeface="GHEA Grapalat" pitchFamily="50" charset="0"/>
              </a:rPr>
              <a:t>9</a:t>
            </a:r>
            <a:r>
              <a:rPr lang="en-GB" sz="2900" dirty="0" smtClean="0">
                <a:latin typeface="GHEA Grapalat" pitchFamily="50" charset="0"/>
              </a:rPr>
              <a:t>,</a:t>
            </a:r>
            <a:r>
              <a:rPr lang="hy-AM" sz="2900" dirty="0" smtClean="0">
                <a:latin typeface="GHEA Grapalat" pitchFamily="50" charset="0"/>
              </a:rPr>
              <a:t>372</a:t>
            </a:r>
            <a:r>
              <a:rPr lang="en-GB" sz="2900" dirty="0" smtClean="0">
                <a:latin typeface="GHEA Grapalat" pitchFamily="50" charset="0"/>
              </a:rPr>
              <a:t>.</a:t>
            </a:r>
            <a:r>
              <a:rPr lang="hy-AM" sz="2900" dirty="0" smtClean="0">
                <a:latin typeface="GHEA Grapalat" pitchFamily="50" charset="0"/>
              </a:rPr>
              <a:t>0</a:t>
            </a:r>
            <a:r>
              <a:rPr lang="en-GB" sz="2900" dirty="0" smtClean="0">
                <a:latin typeface="GHEA Grapalat" pitchFamily="50" charset="0"/>
              </a:rPr>
              <a:t> </a:t>
            </a:r>
            <a:r>
              <a:rPr lang="hy-AM" sz="2900" dirty="0">
                <a:latin typeface="GHEA Grapalat" pitchFamily="50" charset="0"/>
              </a:rPr>
              <a:t>մլն</a:t>
            </a:r>
            <a:r>
              <a:rPr lang="en-GB" sz="2900" dirty="0">
                <a:latin typeface="GHEA Grapalat" pitchFamily="50" charset="0"/>
              </a:rPr>
              <a:t> </a:t>
            </a:r>
            <a:r>
              <a:rPr lang="hy-AM" sz="2900" dirty="0" smtClean="0">
                <a:latin typeface="GHEA Grapalat" pitchFamily="50" charset="0"/>
              </a:rPr>
              <a:t>դրամ</a:t>
            </a:r>
            <a:endParaRPr lang="en-GB" sz="2900" dirty="0" smtClean="0">
              <a:latin typeface="GHEA Grapalat" pitchFamily="50" charset="0"/>
            </a:endParaRPr>
          </a:p>
          <a:p>
            <a:pPr marL="109728" indent="0">
              <a:buNone/>
            </a:pPr>
            <a:endParaRPr lang="en-GB" dirty="0" smtClean="0">
              <a:latin typeface="GHEA Grapalat" pitchFamily="50" charset="0"/>
            </a:endParaRPr>
          </a:p>
          <a:p>
            <a:endParaRPr lang="en-GB" dirty="0" smtClean="0">
              <a:latin typeface="GHEA Grapalat" pitchFamily="50" charset="0"/>
            </a:endParaRPr>
          </a:p>
          <a:p>
            <a:endParaRPr lang="en-GB"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44</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/11011</a:t>
            </a:r>
            <a:r>
              <a:rPr lang="en-GB" sz="1600" b="0" dirty="0" smtClean="0">
                <a:solidFill>
                  <a:prstClr val="black"/>
                </a:solidFill>
                <a:effectLst/>
                <a:latin typeface="GHEA Grapalat" pitchFamily="50" charset="0"/>
              </a:rPr>
              <a:t>/21011</a:t>
            </a:r>
            <a:endParaRPr lang="en-US" sz="1600" dirty="0"/>
          </a:p>
        </p:txBody>
      </p:sp>
    </p:spTree>
    <p:extLst>
      <p:ext uri="{BB962C8B-B14F-4D97-AF65-F5344CB8AC3E}">
        <p14:creationId xmlns:p14="http://schemas.microsoft.com/office/powerpoint/2010/main" val="7250895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0"/>
            <a:ext cx="8229600" cy="5486400"/>
          </a:xfrm>
        </p:spPr>
        <p:txBody>
          <a:bodyPr>
            <a:normAutofit fontScale="62500" lnSpcReduction="20000"/>
          </a:bodyPr>
          <a:lstStyle/>
          <a:p>
            <a:pPr marL="109728" indent="0">
              <a:buNone/>
            </a:pPr>
            <a:r>
              <a:rPr lang="hy-AM" sz="2400" dirty="0">
                <a:latin typeface="GHEA Grapalat" pitchFamily="50" charset="0"/>
              </a:rPr>
              <a:t>ԱՆՎԱՆՈՒՄԸ</a:t>
            </a:r>
          </a:p>
          <a:p>
            <a:r>
              <a:rPr lang="hy-AM" sz="2400" dirty="0">
                <a:latin typeface="GHEA Grapalat" pitchFamily="50" charset="0"/>
              </a:rPr>
              <a:t> </a:t>
            </a:r>
            <a:r>
              <a:rPr lang="hy-AM" sz="2400" dirty="0" err="1">
                <a:latin typeface="GHEA Grapalat" pitchFamily="50" charset="0"/>
              </a:rPr>
              <a:t>Եվրոպական</a:t>
            </a:r>
            <a:r>
              <a:rPr lang="hy-AM" sz="2400" dirty="0">
                <a:latin typeface="GHEA Grapalat" pitchFamily="50" charset="0"/>
              </a:rPr>
              <a:t> ներդրումային բանկի աջակցությամբ իրականացվող Հյուսիս-հարավ միջանցքի զարգացման ծրագրի համակարգում և կառավարում (Տրանշ </a:t>
            </a:r>
            <a:r>
              <a:rPr lang="hy-AM" sz="2400" dirty="0" smtClean="0">
                <a:latin typeface="GHEA Grapalat" pitchFamily="50" charset="0"/>
              </a:rPr>
              <a:t>3</a:t>
            </a:r>
            <a:r>
              <a:rPr lang="en-GB" sz="2400" dirty="0" smtClean="0">
                <a:latin typeface="GHEA Grapalat" pitchFamily="50" charset="0"/>
              </a:rPr>
              <a:t> ԵՆԲ</a:t>
            </a:r>
            <a:r>
              <a:rPr lang="hy-AM" sz="2400" dirty="0" smtClean="0">
                <a:latin typeface="GHEA Grapalat" pitchFamily="50" charset="0"/>
              </a:rPr>
              <a:t>)</a:t>
            </a:r>
            <a:endParaRPr lang="en-GB" sz="2400" dirty="0" smtClean="0">
              <a:latin typeface="GHEA Grapalat" pitchFamily="50" charset="0"/>
            </a:endParaRPr>
          </a:p>
          <a:p>
            <a:pPr marL="109728" indent="0">
              <a:buNone/>
            </a:pPr>
            <a:r>
              <a:rPr lang="hy-AM" sz="2400" dirty="0" smtClean="0">
                <a:latin typeface="GHEA Grapalat" pitchFamily="50" charset="0"/>
              </a:rPr>
              <a:t>ՆՊԱՏԱԿԸ</a:t>
            </a:r>
            <a:endParaRPr lang="hy-AM" sz="2400" dirty="0">
              <a:latin typeface="GHEA Grapalat" pitchFamily="50" charset="0"/>
            </a:endParaRPr>
          </a:p>
          <a:p>
            <a:r>
              <a:rPr lang="hy-AM" sz="2400" dirty="0">
                <a:latin typeface="GHEA Grapalat" pitchFamily="50" charset="0"/>
              </a:rPr>
              <a:t>Հյուսիս-հարավ ճանապարհային միջանցքի ներդրումային ծրագիր </a:t>
            </a:r>
            <a:endParaRPr lang="en-GB" sz="2400" dirty="0" smtClean="0">
              <a:latin typeface="GHEA Grapalat" pitchFamily="50" charset="0"/>
            </a:endParaRPr>
          </a:p>
          <a:p>
            <a:pPr marL="109728" indent="0">
              <a:buNone/>
            </a:pPr>
            <a:r>
              <a:rPr lang="hy-AM" sz="2400" dirty="0" smtClean="0">
                <a:latin typeface="GHEA Grapalat" pitchFamily="50" charset="0"/>
              </a:rPr>
              <a:t>ՆԿԱՐԱԳՐՈՒԹՅՈՒՆԸ</a:t>
            </a:r>
            <a:endParaRPr lang="en-GB" sz="2400" dirty="0" smtClean="0">
              <a:latin typeface="GHEA Grapalat" pitchFamily="50" charset="0"/>
            </a:endParaRPr>
          </a:p>
          <a:p>
            <a:r>
              <a:rPr lang="hy-AM" sz="2400" dirty="0">
                <a:latin typeface="GHEA Grapalat" pitchFamily="50" charset="0"/>
              </a:rPr>
              <a:t>Լանջիկ և </a:t>
            </a:r>
            <a:r>
              <a:rPr lang="hy-AM" sz="2400" dirty="0" smtClean="0">
                <a:latin typeface="GHEA Grapalat" pitchFamily="50" charset="0"/>
              </a:rPr>
              <a:t>Գյումրի քաղաքների </a:t>
            </a:r>
            <a:r>
              <a:rPr lang="hy-AM" sz="2400" dirty="0">
                <a:latin typeface="GHEA Grapalat" pitchFamily="50" charset="0"/>
              </a:rPr>
              <a:t>միջև գտնվող 27,5 կմ երկարությամբ երկուղի ճանապարհային հատվածի վերակառուցում և այդ հատվածի ընդլայնում՝ վերածելով այն երկկողմանի երթևեկության քառուղի </a:t>
            </a:r>
            <a:r>
              <a:rPr lang="hy-AM" sz="2400" dirty="0" smtClean="0">
                <a:latin typeface="GHEA Grapalat" pitchFamily="50" charset="0"/>
              </a:rPr>
              <a:t>մայրուղո</a:t>
            </a:r>
            <a:r>
              <a:rPr lang="en-GB" sz="2400" dirty="0" smtClean="0">
                <a:latin typeface="GHEA Grapalat" pitchFamily="50" charset="0"/>
              </a:rPr>
              <a:t>ւ</a:t>
            </a:r>
          </a:p>
          <a:p>
            <a:pPr marL="109728" indent="0">
              <a:buNone/>
            </a:pPr>
            <a:r>
              <a:rPr lang="en-GB" sz="2400" dirty="0">
                <a:latin typeface="GHEA Grapalat" pitchFamily="50" charset="0"/>
              </a:rPr>
              <a:t>ԱԿՆԿԱԼՎՈՂ ԱՐԴՅՈՒՆՔ</a:t>
            </a:r>
            <a:endParaRPr lang="hy-AM" sz="2400" dirty="0">
              <a:latin typeface="GHEA Grapalat" pitchFamily="50" charset="0"/>
            </a:endParaRPr>
          </a:p>
          <a:p>
            <a:r>
              <a:rPr lang="hy-AM" sz="2400" dirty="0">
                <a:latin typeface="GHEA Grapalat" pitchFamily="50" charset="0"/>
              </a:rPr>
              <a:t>կդյուրինացվեն արդյունավետ ենթատարածաշրջանային տարանցիկ ճանապարհները,</a:t>
            </a:r>
          </a:p>
          <a:p>
            <a:r>
              <a:rPr lang="hy-AM" sz="2400" dirty="0">
                <a:latin typeface="GHEA Grapalat" pitchFamily="50" charset="0"/>
              </a:rPr>
              <a:t>կմեծանա առևտրի շրջանառությունը, մրցակցությունը,</a:t>
            </a:r>
          </a:p>
          <a:p>
            <a:r>
              <a:rPr lang="hy-AM" sz="2400" dirty="0">
                <a:latin typeface="GHEA Grapalat" pitchFamily="50" charset="0"/>
              </a:rPr>
              <a:t>կնվազեն փոխադրումների ծախսերը,</a:t>
            </a:r>
          </a:p>
          <a:p>
            <a:r>
              <a:rPr lang="hy-AM" sz="2400" dirty="0">
                <a:latin typeface="GHEA Grapalat" pitchFamily="50" charset="0"/>
              </a:rPr>
              <a:t>կմեծանա շուկաների, աշխատատեղերի, սոցիալական ծառայությունների հասանելիությունը,</a:t>
            </a:r>
          </a:p>
          <a:p>
            <a:r>
              <a:rPr lang="hy-AM" sz="2400" dirty="0">
                <a:latin typeface="GHEA Grapalat" pitchFamily="50" charset="0"/>
              </a:rPr>
              <a:t>կբարելավվի կառավարումը</a:t>
            </a:r>
            <a:endParaRPr lang="en-US" sz="2400" dirty="0">
              <a:latin typeface="GHEA Grapalat" pitchFamily="50" charset="0"/>
            </a:endParaRPr>
          </a:p>
          <a:p>
            <a:pPr marL="109728" indent="0">
              <a:buNone/>
            </a:pPr>
            <a:r>
              <a:rPr lang="hy-AM" sz="2400" dirty="0" smtClean="0">
                <a:latin typeface="GHEA Grapalat" pitchFamily="50" charset="0"/>
              </a:rPr>
              <a:t>ՈՉ </a:t>
            </a:r>
            <a:r>
              <a:rPr lang="hy-AM" sz="2400" dirty="0">
                <a:latin typeface="GHEA Grapalat" pitchFamily="50" charset="0"/>
              </a:rPr>
              <a:t>ՖԻՆԱՆՍԱԿԱՆ ՑՈՒՑԱՆԻՇ</a:t>
            </a:r>
          </a:p>
          <a:p>
            <a:r>
              <a:rPr lang="hy-AM" sz="2400" dirty="0">
                <a:latin typeface="GHEA Grapalat" pitchFamily="50" charset="0"/>
              </a:rPr>
              <a:t>Ինժեների կողմից վկայագրվել է հողային աշխատանքների ընդհանուր ծավալի շուրջ 62%-ը, բետոնյա կառուցվածքների ընդհանուր ծավալի շուրջ 48%-ը, ասֆալտապատման աշխատանքների 23%-ը</a:t>
            </a:r>
            <a:endParaRPr lang="en-GB" sz="2400" dirty="0">
              <a:latin typeface="GHEA Grapalat" pitchFamily="50" charset="0"/>
            </a:endParaRPr>
          </a:p>
          <a:p>
            <a:pPr marL="109728" indent="0">
              <a:buNone/>
            </a:pPr>
            <a:r>
              <a:rPr lang="hy-AM" sz="2400" dirty="0" smtClean="0">
                <a:latin typeface="GHEA Grapalat" pitchFamily="50" charset="0"/>
              </a:rPr>
              <a:t>ՖԻՆԱՆՍԱԿԱՆ </a:t>
            </a:r>
            <a:r>
              <a:rPr lang="hy-AM" sz="2400" dirty="0">
                <a:latin typeface="GHEA Grapalat" pitchFamily="50" charset="0"/>
              </a:rPr>
              <a:t>ՑՈՒՑԱՆԻՇ</a:t>
            </a:r>
            <a:endParaRPr lang="en-GB" sz="2400" dirty="0">
              <a:latin typeface="GHEA Grapalat" pitchFamily="50" charset="0"/>
            </a:endParaRPr>
          </a:p>
          <a:p>
            <a:r>
              <a:rPr lang="en-GB" sz="2400" dirty="0">
                <a:latin typeface="GHEA Grapalat" pitchFamily="50" charset="0"/>
              </a:rPr>
              <a:t>2020թ. – 1,470.3 </a:t>
            </a:r>
            <a:r>
              <a:rPr lang="hy-AM" sz="2400" dirty="0">
                <a:latin typeface="GHEA Grapalat" pitchFamily="50" charset="0"/>
              </a:rPr>
              <a:t>մլն</a:t>
            </a:r>
            <a:r>
              <a:rPr lang="en-GB" sz="2400" dirty="0">
                <a:latin typeface="GHEA Grapalat" pitchFamily="50" charset="0"/>
              </a:rPr>
              <a:t> </a:t>
            </a:r>
            <a:r>
              <a:rPr lang="hy-AM" sz="2400" dirty="0" smtClean="0">
                <a:latin typeface="GHEA Grapalat" pitchFamily="50" charset="0"/>
              </a:rPr>
              <a:t>դրամ</a:t>
            </a:r>
            <a:endParaRPr lang="en-GB" sz="2400" dirty="0">
              <a:latin typeface="GHEA Grapalat" pitchFamily="50" charset="0"/>
            </a:endParaRPr>
          </a:p>
          <a:p>
            <a:r>
              <a:rPr lang="en-GB" sz="2400" dirty="0">
                <a:latin typeface="GHEA Grapalat" pitchFamily="50" charset="0"/>
              </a:rPr>
              <a:t>2021թ. – 4,962.</a:t>
            </a:r>
            <a:r>
              <a:rPr lang="hy-AM" sz="2400" dirty="0">
                <a:latin typeface="GHEA Grapalat" pitchFamily="50" charset="0"/>
              </a:rPr>
              <a:t>7</a:t>
            </a:r>
            <a:r>
              <a:rPr lang="en-GB" sz="2400" dirty="0">
                <a:latin typeface="GHEA Grapalat" pitchFamily="50" charset="0"/>
              </a:rPr>
              <a:t> </a:t>
            </a:r>
            <a:r>
              <a:rPr lang="hy-AM" sz="2400" dirty="0">
                <a:latin typeface="GHEA Grapalat" pitchFamily="50" charset="0"/>
              </a:rPr>
              <a:t>մլն</a:t>
            </a:r>
            <a:r>
              <a:rPr lang="en-GB" sz="2400" dirty="0">
                <a:latin typeface="GHEA Grapalat" pitchFamily="50" charset="0"/>
              </a:rPr>
              <a:t> </a:t>
            </a:r>
            <a:r>
              <a:rPr lang="hy-AM" sz="2400" dirty="0" smtClean="0">
                <a:latin typeface="GHEA Grapalat" pitchFamily="50" charset="0"/>
              </a:rPr>
              <a:t>դրամ</a:t>
            </a:r>
            <a:endParaRPr lang="hy-AM" sz="2400" dirty="0">
              <a:latin typeface="GHEA Grapalat" pitchFamily="50" charset="0"/>
            </a:endParaRPr>
          </a:p>
          <a:p>
            <a:r>
              <a:rPr lang="en-GB" sz="2400" dirty="0">
                <a:latin typeface="GHEA Grapalat" pitchFamily="50" charset="0"/>
              </a:rPr>
              <a:t>202</a:t>
            </a:r>
            <a:r>
              <a:rPr lang="hy-AM" sz="2400" dirty="0">
                <a:latin typeface="GHEA Grapalat" pitchFamily="50" charset="0"/>
              </a:rPr>
              <a:t>2</a:t>
            </a:r>
            <a:r>
              <a:rPr lang="en-GB" sz="2400" dirty="0">
                <a:latin typeface="GHEA Grapalat" pitchFamily="50" charset="0"/>
              </a:rPr>
              <a:t>թ. – </a:t>
            </a:r>
            <a:r>
              <a:rPr lang="hy-AM" sz="2400" dirty="0">
                <a:latin typeface="GHEA Grapalat" pitchFamily="50" charset="0"/>
              </a:rPr>
              <a:t>9</a:t>
            </a:r>
            <a:r>
              <a:rPr lang="en-GB" sz="2400" dirty="0">
                <a:latin typeface="GHEA Grapalat" pitchFamily="50" charset="0"/>
              </a:rPr>
              <a:t>,</a:t>
            </a:r>
            <a:r>
              <a:rPr lang="hy-AM" sz="2400" dirty="0">
                <a:latin typeface="GHEA Grapalat" pitchFamily="50" charset="0"/>
              </a:rPr>
              <a:t>768</a:t>
            </a:r>
            <a:r>
              <a:rPr lang="en-GB" sz="2400" dirty="0">
                <a:latin typeface="GHEA Grapalat" pitchFamily="50" charset="0"/>
              </a:rPr>
              <a:t>.</a:t>
            </a:r>
            <a:r>
              <a:rPr lang="hy-AM" sz="2400" dirty="0">
                <a:latin typeface="GHEA Grapalat" pitchFamily="50" charset="0"/>
              </a:rPr>
              <a:t>9</a:t>
            </a:r>
            <a:r>
              <a:rPr lang="en-GB" sz="2400" dirty="0">
                <a:latin typeface="GHEA Grapalat" pitchFamily="50" charset="0"/>
              </a:rPr>
              <a:t> </a:t>
            </a:r>
            <a:r>
              <a:rPr lang="hy-AM" sz="2400" dirty="0">
                <a:latin typeface="GHEA Grapalat" pitchFamily="50" charset="0"/>
              </a:rPr>
              <a:t>մլն</a:t>
            </a:r>
            <a:r>
              <a:rPr lang="en-GB" sz="2400" dirty="0">
                <a:latin typeface="GHEA Grapalat" pitchFamily="50" charset="0"/>
              </a:rPr>
              <a:t> </a:t>
            </a:r>
            <a:r>
              <a:rPr lang="hy-AM" sz="2400" dirty="0" smtClean="0">
                <a:latin typeface="GHEA Grapalat" pitchFamily="50" charset="0"/>
              </a:rPr>
              <a:t>դրամ</a:t>
            </a:r>
            <a:endParaRPr lang="hy-AM" sz="2400" dirty="0">
              <a:latin typeface="GHEA Grapalat" pitchFamily="50" charset="0"/>
            </a:endParaRPr>
          </a:p>
          <a:p>
            <a:pPr marL="109728" indent="0">
              <a:buNone/>
            </a:pPr>
            <a:endParaRPr lang="en-GB" dirty="0" smtClean="0">
              <a:latin typeface="GHEA Grapalat" pitchFamily="50" charset="0"/>
            </a:endParaRPr>
          </a:p>
          <a:p>
            <a:endParaRPr lang="en-GB" dirty="0" smtClean="0">
              <a:latin typeface="GHEA Grapalat" pitchFamily="50" charset="0"/>
            </a:endParaRPr>
          </a:p>
          <a:p>
            <a:endParaRPr lang="en-GB"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45</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/11015</a:t>
            </a:r>
            <a:r>
              <a:rPr lang="en-GB" sz="1600" b="0" dirty="0" smtClean="0">
                <a:solidFill>
                  <a:prstClr val="black"/>
                </a:solidFill>
                <a:effectLst/>
                <a:latin typeface="GHEA Grapalat" pitchFamily="50" charset="0"/>
              </a:rPr>
              <a:t>/21009/21007</a:t>
            </a:r>
            <a:endParaRPr lang="en-US" sz="1600" dirty="0"/>
          </a:p>
        </p:txBody>
      </p:sp>
    </p:spTree>
    <p:extLst>
      <p:ext uri="{BB962C8B-B14F-4D97-AF65-F5344CB8AC3E}">
        <p14:creationId xmlns:p14="http://schemas.microsoft.com/office/powerpoint/2010/main" val="37162825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169093"/>
          </a:xfrm>
        </p:spPr>
        <p:txBody>
          <a:bodyPr>
            <a:normAutofit fontScale="62500" lnSpcReduction="20000"/>
          </a:bodyPr>
          <a:lstStyle/>
          <a:p>
            <a:pPr marL="109728" indent="0">
              <a:buNone/>
            </a:pPr>
            <a:r>
              <a:rPr lang="hy-AM" dirty="0">
                <a:latin typeface="GHEA Grapalat" pitchFamily="50" charset="0"/>
              </a:rPr>
              <a:t>ԱՆՎԱՆՈՒՄԸ</a:t>
            </a:r>
          </a:p>
          <a:p>
            <a:r>
              <a:rPr lang="hy-AM" dirty="0">
                <a:latin typeface="GHEA Grapalat" pitchFamily="50" charset="0"/>
              </a:rPr>
              <a:t> </a:t>
            </a:r>
            <a:r>
              <a:rPr lang="hy-AM" dirty="0" err="1">
                <a:latin typeface="GHEA Grapalat" pitchFamily="50" charset="0"/>
              </a:rPr>
              <a:t>Եվրասիական</a:t>
            </a:r>
            <a:r>
              <a:rPr lang="hy-AM" dirty="0">
                <a:latin typeface="GHEA Grapalat" pitchFamily="50" charset="0"/>
              </a:rPr>
              <a:t> զարգացման բանկի աջակցությամբ իրականացվող Հյուսիս-հարավ միջանցքի զարգացման ծրագրի համակարգում և կառավարում (Տրանշ </a:t>
            </a:r>
            <a:r>
              <a:rPr lang="en-GB" dirty="0" smtClean="0">
                <a:latin typeface="GHEA Grapalat" pitchFamily="50" charset="0"/>
              </a:rPr>
              <a:t>4 ԵՆԲ</a:t>
            </a:r>
            <a:r>
              <a:rPr lang="hy-AM" dirty="0" smtClean="0">
                <a:latin typeface="GHEA Grapalat" pitchFamily="50" charset="0"/>
              </a:rPr>
              <a:t>)</a:t>
            </a:r>
            <a:endParaRPr lang="en-GB" dirty="0" smtClean="0">
              <a:latin typeface="GHEA Grapalat" pitchFamily="50" charset="0"/>
            </a:endParaRPr>
          </a:p>
          <a:p>
            <a:pPr marL="109728" indent="0">
              <a:buNone/>
            </a:pPr>
            <a:endParaRPr lang="en-GB" dirty="0" smtClean="0">
              <a:latin typeface="GHEA Grapalat" pitchFamily="50" charset="0"/>
            </a:endParaRPr>
          </a:p>
          <a:p>
            <a:pPr marL="109728" indent="0">
              <a:buNone/>
            </a:pPr>
            <a:r>
              <a:rPr lang="hy-AM" dirty="0" smtClean="0">
                <a:latin typeface="GHEA Grapalat" pitchFamily="50" charset="0"/>
              </a:rPr>
              <a:t>ՆՊԱՏԱԿԸ</a:t>
            </a:r>
            <a:endParaRPr lang="hy-AM" dirty="0">
              <a:latin typeface="GHEA Grapalat" pitchFamily="50" charset="0"/>
            </a:endParaRPr>
          </a:p>
          <a:p>
            <a:r>
              <a:rPr lang="hy-AM" dirty="0">
                <a:latin typeface="GHEA Grapalat" pitchFamily="50" charset="0"/>
              </a:rPr>
              <a:t>Հյուսիս-հարավ ճանապարհային միջանցքի ներդրումային ծրագիր </a:t>
            </a:r>
            <a:endParaRPr lang="en-GB" dirty="0" smtClean="0">
              <a:latin typeface="GHEA Grapalat" pitchFamily="50" charset="0"/>
            </a:endParaRPr>
          </a:p>
          <a:p>
            <a:pPr marL="109728" indent="0">
              <a:buNone/>
            </a:pPr>
            <a:endParaRPr lang="en-GB" dirty="0">
              <a:latin typeface="GHEA Grapalat" pitchFamily="50" charset="0"/>
            </a:endParaRPr>
          </a:p>
          <a:p>
            <a:pPr marL="109728" indent="0">
              <a:buNone/>
            </a:pPr>
            <a:r>
              <a:rPr lang="hy-AM" dirty="0" smtClean="0">
                <a:latin typeface="GHEA Grapalat" pitchFamily="50" charset="0"/>
              </a:rPr>
              <a:t>ՆԿԱՐԱԳՐՈՒԹՅՈՒՆԸ</a:t>
            </a:r>
            <a:endParaRPr lang="en-GB" dirty="0" smtClean="0">
              <a:latin typeface="GHEA Grapalat" pitchFamily="50" charset="0"/>
            </a:endParaRPr>
          </a:p>
          <a:p>
            <a:r>
              <a:rPr lang="hy-AM" dirty="0">
                <a:latin typeface="GHEA Grapalat" pitchFamily="50" charset="0"/>
              </a:rPr>
              <a:t>Տրանշ 4_Քաջարան-Ագարակ հատվածի </a:t>
            </a:r>
            <a:r>
              <a:rPr lang="hy-AM" dirty="0" smtClean="0">
                <a:latin typeface="GHEA Grapalat" pitchFamily="50" charset="0"/>
              </a:rPr>
              <a:t>վերակառուցում</a:t>
            </a:r>
            <a:r>
              <a:rPr lang="en-GB" dirty="0" smtClean="0">
                <a:latin typeface="GHEA Grapalat" pitchFamily="50" charset="0"/>
              </a:rPr>
              <a:t> 32 </a:t>
            </a:r>
            <a:r>
              <a:rPr lang="en-GB" dirty="0" err="1" smtClean="0">
                <a:latin typeface="GHEA Grapalat" pitchFamily="50" charset="0"/>
              </a:rPr>
              <a:t>կմ</a:t>
            </a:r>
            <a:r>
              <a:rPr lang="en-GB" dirty="0" smtClean="0">
                <a:latin typeface="GHEA Grapalat" pitchFamily="50" charset="0"/>
              </a:rPr>
              <a:t> </a:t>
            </a:r>
            <a:r>
              <a:rPr lang="en-GB" dirty="0" err="1" smtClean="0">
                <a:latin typeface="GHEA Grapalat" pitchFamily="50" charset="0"/>
              </a:rPr>
              <a:t>հատված</a:t>
            </a:r>
            <a:endParaRPr lang="hy-AM" dirty="0" smtClean="0">
              <a:latin typeface="GHEA Grapalat" pitchFamily="50" charset="0"/>
            </a:endParaRPr>
          </a:p>
          <a:p>
            <a:endParaRPr lang="hy-AM" dirty="0" smtClean="0">
              <a:latin typeface="GHEA Grapalat" pitchFamily="50" charset="0"/>
            </a:endParaRPr>
          </a:p>
          <a:p>
            <a:pPr marL="109728" indent="0">
              <a:buNone/>
            </a:pPr>
            <a:r>
              <a:rPr lang="hy-AM" dirty="0">
                <a:latin typeface="GHEA Grapalat" pitchFamily="50" charset="0"/>
              </a:rPr>
              <a:t>ՈՉ ՖԻՆԱՆՍԱԿԱՆ ՑՈՒՑԱՆԻՇ</a:t>
            </a:r>
          </a:p>
          <a:p>
            <a:r>
              <a:rPr lang="hy-AM" dirty="0">
                <a:latin typeface="GHEA Grapalat" pitchFamily="50" charset="0"/>
              </a:rPr>
              <a:t>Նախատեսվում է կառուցել 2</a:t>
            </a:r>
            <a:r>
              <a:rPr lang="en-US" dirty="0">
                <a:latin typeface="GHEA Grapalat" pitchFamily="50" charset="0"/>
              </a:rPr>
              <a:t>-</a:t>
            </a:r>
            <a:r>
              <a:rPr lang="hy-AM" dirty="0">
                <a:latin typeface="GHEA Grapalat" pitchFamily="50" charset="0"/>
              </a:rPr>
              <a:t>րդ տեխնիկական կարգի շուրջ 32 կմ ընդհանուր երկարությամբ ճանապարհահատված</a:t>
            </a:r>
            <a:endParaRPr lang="en-GB" dirty="0">
              <a:latin typeface="GHEA Grapalat" pitchFamily="50" charset="0"/>
            </a:endParaRPr>
          </a:p>
          <a:p>
            <a:pPr marL="109728" indent="0">
              <a:buNone/>
            </a:pPr>
            <a:endParaRPr lang="en-GB" dirty="0">
              <a:latin typeface="GHEA Grapalat" pitchFamily="50" charset="0"/>
            </a:endParaRPr>
          </a:p>
          <a:p>
            <a:pPr marL="109728" indent="0">
              <a:buNone/>
            </a:pPr>
            <a:r>
              <a:rPr lang="hy-AM" dirty="0">
                <a:latin typeface="GHEA Grapalat" pitchFamily="50" charset="0"/>
              </a:rPr>
              <a:t>ՖԻՆԱՆՍԱԿԱՆ ՑՈՒՑԱՆԻՇ</a:t>
            </a:r>
            <a:endParaRPr lang="en-GB" dirty="0">
              <a:latin typeface="GHEA Grapalat" pitchFamily="50" charset="0"/>
            </a:endParaRPr>
          </a:p>
          <a:p>
            <a:r>
              <a:rPr lang="en-GB" dirty="0">
                <a:latin typeface="GHEA Grapalat" pitchFamily="50" charset="0"/>
              </a:rPr>
              <a:t>2020թ. – </a:t>
            </a:r>
            <a:r>
              <a:rPr lang="en-GB" dirty="0" smtClean="0">
                <a:latin typeface="GHEA Grapalat" pitchFamily="50" charset="0"/>
              </a:rPr>
              <a:t>648.</a:t>
            </a:r>
            <a:r>
              <a:rPr lang="hy-AM" dirty="0" smtClean="0">
                <a:latin typeface="GHEA Grapalat" pitchFamily="50" charset="0"/>
              </a:rPr>
              <a:t>9</a:t>
            </a:r>
            <a:r>
              <a:rPr lang="en-GB" dirty="0" smtClean="0">
                <a:latin typeface="GHEA Grapalat" pitchFamily="50" charset="0"/>
              </a:rPr>
              <a:t> </a:t>
            </a:r>
            <a:r>
              <a:rPr lang="hy-AM" dirty="0" smtClean="0">
                <a:latin typeface="GHEA Grapalat" pitchFamily="50" charset="0"/>
              </a:rPr>
              <a:t>մլն</a:t>
            </a:r>
            <a:r>
              <a:rPr lang="en-GB" dirty="0" smtClean="0">
                <a:latin typeface="GHEA Grapalat" pitchFamily="50" charset="0"/>
              </a:rPr>
              <a:t> </a:t>
            </a:r>
            <a:r>
              <a:rPr lang="hy-AM" dirty="0" smtClean="0">
                <a:latin typeface="GHEA Grapalat" pitchFamily="50" charset="0"/>
              </a:rPr>
              <a:t>դրամ</a:t>
            </a:r>
            <a:endParaRPr lang="en-GB" dirty="0">
              <a:latin typeface="GHEA Grapalat" pitchFamily="50" charset="0"/>
            </a:endParaRPr>
          </a:p>
          <a:p>
            <a:r>
              <a:rPr lang="en-GB" dirty="0">
                <a:latin typeface="GHEA Grapalat" pitchFamily="50" charset="0"/>
              </a:rPr>
              <a:t>2021թ. – </a:t>
            </a:r>
            <a:r>
              <a:rPr lang="en-GB" dirty="0" smtClean="0">
                <a:latin typeface="GHEA Grapalat" pitchFamily="50" charset="0"/>
              </a:rPr>
              <a:t>711.</a:t>
            </a:r>
            <a:r>
              <a:rPr lang="hy-AM" dirty="0" smtClean="0">
                <a:latin typeface="GHEA Grapalat" pitchFamily="50" charset="0"/>
              </a:rPr>
              <a:t>3</a:t>
            </a:r>
            <a:r>
              <a:rPr lang="en-GB" dirty="0" smtClean="0">
                <a:latin typeface="GHEA Grapalat" pitchFamily="50" charset="0"/>
              </a:rPr>
              <a:t> </a:t>
            </a:r>
            <a:r>
              <a:rPr lang="hy-AM" dirty="0" smtClean="0">
                <a:latin typeface="GHEA Grapalat" pitchFamily="50" charset="0"/>
              </a:rPr>
              <a:t>մլն</a:t>
            </a:r>
            <a:r>
              <a:rPr lang="en-GB" dirty="0" smtClean="0">
                <a:latin typeface="GHEA Grapalat" pitchFamily="50" charset="0"/>
              </a:rPr>
              <a:t> </a:t>
            </a:r>
            <a:r>
              <a:rPr lang="hy-AM" dirty="0" smtClean="0">
                <a:latin typeface="GHEA Grapalat" pitchFamily="50" charset="0"/>
              </a:rPr>
              <a:t>դրամ</a:t>
            </a:r>
          </a:p>
          <a:p>
            <a:r>
              <a:rPr lang="en-GB" dirty="0" smtClean="0">
                <a:latin typeface="GHEA Grapalat" pitchFamily="50" charset="0"/>
              </a:rPr>
              <a:t>202</a:t>
            </a:r>
            <a:r>
              <a:rPr lang="hy-AM" dirty="0" smtClean="0">
                <a:latin typeface="GHEA Grapalat" pitchFamily="50" charset="0"/>
              </a:rPr>
              <a:t>2</a:t>
            </a:r>
            <a:r>
              <a:rPr lang="en-GB" dirty="0" smtClean="0">
                <a:latin typeface="GHEA Grapalat" pitchFamily="50" charset="0"/>
              </a:rPr>
              <a:t>թ</a:t>
            </a:r>
            <a:r>
              <a:rPr lang="en-GB" dirty="0">
                <a:latin typeface="GHEA Grapalat" pitchFamily="50" charset="0"/>
              </a:rPr>
              <a:t>. – </a:t>
            </a:r>
            <a:r>
              <a:rPr lang="hy-AM" dirty="0" smtClean="0">
                <a:latin typeface="GHEA Grapalat" pitchFamily="50" charset="0"/>
              </a:rPr>
              <a:t>11,606</a:t>
            </a:r>
            <a:r>
              <a:rPr lang="en-US" dirty="0" smtClean="0">
                <a:latin typeface="GHEA Grapalat" pitchFamily="50" charset="0"/>
              </a:rPr>
              <a:t>.</a:t>
            </a:r>
            <a:r>
              <a:rPr lang="hy-AM" dirty="0" smtClean="0">
                <a:latin typeface="GHEA Grapalat" pitchFamily="50" charset="0"/>
              </a:rPr>
              <a:t>7</a:t>
            </a:r>
            <a:r>
              <a:rPr lang="en-GB" dirty="0" smtClean="0">
                <a:latin typeface="GHEA Grapalat" pitchFamily="50" charset="0"/>
              </a:rPr>
              <a:t> </a:t>
            </a:r>
            <a:r>
              <a:rPr lang="hy-AM" dirty="0">
                <a:latin typeface="GHEA Grapalat" pitchFamily="50" charset="0"/>
              </a:rPr>
              <a:t>մլն</a:t>
            </a:r>
            <a:r>
              <a:rPr lang="en-GB" dirty="0">
                <a:latin typeface="GHEA Grapalat" pitchFamily="50" charset="0"/>
              </a:rPr>
              <a:t> </a:t>
            </a:r>
            <a:r>
              <a:rPr lang="hy-AM" dirty="0" smtClean="0">
                <a:latin typeface="GHEA Grapalat" pitchFamily="50" charset="0"/>
              </a:rPr>
              <a:t>դրամ</a:t>
            </a:r>
            <a:endParaRPr lang="en-GB" dirty="0">
              <a:latin typeface="GHEA Grapalat" pitchFamily="50" charset="0"/>
            </a:endParaRPr>
          </a:p>
          <a:p>
            <a:endParaRPr lang="en-GB" dirty="0">
              <a:latin typeface="GHEA Grapalat" pitchFamily="50" charset="0"/>
            </a:endParaRPr>
          </a:p>
          <a:p>
            <a:endParaRPr lang="en-GB" dirty="0" smtClean="0">
              <a:latin typeface="GHEA Grapalat" pitchFamily="50" charset="0"/>
            </a:endParaRPr>
          </a:p>
          <a:p>
            <a:endParaRPr lang="en-GB" dirty="0" smtClean="0">
              <a:latin typeface="GHEA Grapalat" pitchFamily="50" charset="0"/>
            </a:endParaRPr>
          </a:p>
          <a:p>
            <a:endParaRPr lang="en-GB"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46</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/11012</a:t>
            </a:r>
            <a:r>
              <a:rPr lang="en-GB" sz="1600" b="0" dirty="0" smtClean="0">
                <a:solidFill>
                  <a:prstClr val="black"/>
                </a:solidFill>
                <a:effectLst/>
                <a:latin typeface="GHEA Grapalat" pitchFamily="50" charset="0"/>
              </a:rPr>
              <a:t>/21012</a:t>
            </a:r>
            <a:endParaRPr lang="en-US" sz="1600" dirty="0"/>
          </a:p>
        </p:txBody>
      </p:sp>
    </p:spTree>
    <p:extLst>
      <p:ext uri="{BB962C8B-B14F-4D97-AF65-F5344CB8AC3E}">
        <p14:creationId xmlns:p14="http://schemas.microsoft.com/office/powerpoint/2010/main" val="27348506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169093"/>
          </a:xfrm>
        </p:spPr>
        <p:txBody>
          <a:bodyPr>
            <a:normAutofit fontScale="47500" lnSpcReduction="20000"/>
          </a:bodyPr>
          <a:lstStyle/>
          <a:p>
            <a:pPr marL="109728" indent="0">
              <a:buNone/>
            </a:pPr>
            <a:r>
              <a:rPr lang="hy-AM" sz="2900" dirty="0">
                <a:latin typeface="GHEA Grapalat" pitchFamily="50" charset="0"/>
              </a:rPr>
              <a:t>ԱՆՎԱՆՈՒՄԸ</a:t>
            </a:r>
          </a:p>
          <a:p>
            <a:r>
              <a:rPr lang="hy-AM" sz="2900" dirty="0">
                <a:latin typeface="GHEA Grapalat" pitchFamily="50" charset="0"/>
              </a:rPr>
              <a:t> Վերակառուցման և զարգացման </a:t>
            </a:r>
            <a:r>
              <a:rPr lang="hy-AM" sz="2900" dirty="0" err="1">
                <a:latin typeface="GHEA Grapalat" pitchFamily="50" charset="0"/>
              </a:rPr>
              <a:t>եվրոպական</a:t>
            </a:r>
            <a:r>
              <a:rPr lang="hy-AM" sz="2900" dirty="0">
                <a:latin typeface="GHEA Grapalat" pitchFamily="50" charset="0"/>
              </a:rPr>
              <a:t> բանկի աջակցությամբ իրականացվող ՀՀ պետական սահմանի Բագրատաշեն անցման կետի կամրջի վերակառուցման ծրագրի համակարգում և </a:t>
            </a:r>
            <a:r>
              <a:rPr lang="hy-AM" sz="2900" dirty="0" smtClean="0">
                <a:latin typeface="GHEA Grapalat" pitchFamily="50" charset="0"/>
              </a:rPr>
              <a:t>կառավարում</a:t>
            </a:r>
            <a:endParaRPr lang="en-GB" sz="2900" dirty="0" smtClean="0">
              <a:latin typeface="GHEA Grapalat" pitchFamily="50" charset="0"/>
            </a:endParaRPr>
          </a:p>
          <a:p>
            <a:pPr marL="109728" indent="0">
              <a:buNone/>
            </a:pPr>
            <a:endParaRPr lang="en-GB" sz="2900" dirty="0" smtClean="0">
              <a:latin typeface="GHEA Grapalat" pitchFamily="50" charset="0"/>
            </a:endParaRPr>
          </a:p>
          <a:p>
            <a:pPr marL="109728" indent="0">
              <a:buNone/>
            </a:pPr>
            <a:r>
              <a:rPr lang="hy-AM" sz="2900" dirty="0" smtClean="0">
                <a:latin typeface="GHEA Grapalat" pitchFamily="50" charset="0"/>
              </a:rPr>
              <a:t>ՆՊԱՏԱԿԸ</a:t>
            </a:r>
            <a:endParaRPr lang="hy-AM" sz="2900" dirty="0">
              <a:latin typeface="GHEA Grapalat" pitchFamily="50" charset="0"/>
            </a:endParaRPr>
          </a:p>
          <a:p>
            <a:r>
              <a:rPr lang="hy-AM" sz="2900" dirty="0">
                <a:latin typeface="GHEA Grapalat" pitchFamily="50" charset="0"/>
              </a:rPr>
              <a:t>ՀՀ պետական սահմանի Բագրատաշեն-Սադախլո անցման </a:t>
            </a:r>
            <a:r>
              <a:rPr lang="hy-AM" sz="2900" dirty="0" err="1">
                <a:latin typeface="GHEA Grapalat" pitchFamily="50" charset="0"/>
              </a:rPr>
              <a:t>կետում</a:t>
            </a:r>
            <a:r>
              <a:rPr lang="hy-AM" sz="2900" dirty="0">
                <a:latin typeface="GHEA Grapalat" pitchFamily="50" charset="0"/>
              </a:rPr>
              <a:t> նոր կամրջի </a:t>
            </a:r>
            <a:r>
              <a:rPr lang="hy-AM" sz="2900" dirty="0" smtClean="0">
                <a:latin typeface="GHEA Grapalat" pitchFamily="50" charset="0"/>
              </a:rPr>
              <a:t>կառուցում</a:t>
            </a:r>
            <a:endParaRPr lang="en-GB" sz="2900" dirty="0" smtClean="0">
              <a:latin typeface="GHEA Grapalat" pitchFamily="50" charset="0"/>
            </a:endParaRPr>
          </a:p>
          <a:p>
            <a:pPr marL="109728" indent="0">
              <a:buNone/>
            </a:pPr>
            <a:endParaRPr lang="en-GB" sz="2900" dirty="0">
              <a:latin typeface="GHEA Grapalat" pitchFamily="50" charset="0"/>
            </a:endParaRPr>
          </a:p>
          <a:p>
            <a:pPr marL="109728" indent="0">
              <a:buNone/>
            </a:pPr>
            <a:r>
              <a:rPr lang="hy-AM" sz="2900" dirty="0" smtClean="0">
                <a:latin typeface="GHEA Grapalat" pitchFamily="50" charset="0"/>
              </a:rPr>
              <a:t>ՆԿԱՐԱԳՐՈՒԹՅՈՒՆԸ</a:t>
            </a:r>
            <a:endParaRPr lang="en-GB" sz="2900" dirty="0" smtClean="0">
              <a:latin typeface="GHEA Grapalat" pitchFamily="50" charset="0"/>
            </a:endParaRPr>
          </a:p>
          <a:p>
            <a:r>
              <a:rPr lang="hy-AM" sz="2900" dirty="0">
                <a:latin typeface="GHEA Grapalat" pitchFamily="50" charset="0"/>
              </a:rPr>
              <a:t>Սահմանային անցման կետի թողունակության </a:t>
            </a:r>
            <a:r>
              <a:rPr lang="hy-AM" sz="2900" dirty="0" smtClean="0">
                <a:latin typeface="GHEA Grapalat" pitchFamily="50" charset="0"/>
              </a:rPr>
              <a:t>ավելացում</a:t>
            </a:r>
          </a:p>
          <a:p>
            <a:endParaRPr lang="hy-AM" sz="2900" dirty="0" smtClean="0">
              <a:latin typeface="GHEA Grapalat" pitchFamily="50" charset="0"/>
            </a:endParaRPr>
          </a:p>
          <a:p>
            <a:pPr marL="109728" indent="0">
              <a:buNone/>
            </a:pPr>
            <a:r>
              <a:rPr lang="hy-AM" sz="2900" dirty="0">
                <a:latin typeface="GHEA Grapalat" pitchFamily="50" charset="0"/>
              </a:rPr>
              <a:t>ՈՉ ՖԻՆԱՆՍԱԿԱՆ ՑՈՒՑԱՆԻՇ</a:t>
            </a:r>
          </a:p>
          <a:p>
            <a:r>
              <a:rPr lang="fr-FR" sz="2900" dirty="0" err="1">
                <a:latin typeface="GHEA Grapalat" panose="02000506050000020003" pitchFamily="50" charset="0"/>
              </a:rPr>
              <a:t>Ավարտվել</a:t>
            </a:r>
            <a:r>
              <a:rPr lang="fr-FR" sz="2900" dirty="0">
                <a:latin typeface="GHEA Grapalat" panose="02000506050000020003" pitchFamily="50" charset="0"/>
              </a:rPr>
              <a:t> </a:t>
            </a:r>
            <a:r>
              <a:rPr lang="fr-FR" sz="2900" dirty="0" err="1">
                <a:latin typeface="GHEA Grapalat" panose="02000506050000020003" pitchFamily="50" charset="0"/>
              </a:rPr>
              <a:t>են</a:t>
            </a:r>
            <a:r>
              <a:rPr lang="fr-FR" sz="2900" dirty="0">
                <a:latin typeface="GHEA Grapalat" panose="02000506050000020003" pitchFamily="50" charset="0"/>
              </a:rPr>
              <a:t> </a:t>
            </a:r>
            <a:r>
              <a:rPr lang="fr-FR" sz="2900" dirty="0" err="1">
                <a:latin typeface="GHEA Grapalat" panose="02000506050000020003" pitchFamily="50" charset="0"/>
              </a:rPr>
              <a:t>հիմքերի</a:t>
            </a:r>
            <a:r>
              <a:rPr lang="fr-FR" sz="2900" dirty="0">
                <a:latin typeface="GHEA Grapalat" panose="02000506050000020003" pitchFamily="50" charset="0"/>
              </a:rPr>
              <a:t> </a:t>
            </a:r>
            <a:r>
              <a:rPr lang="fr-FR" sz="2900" dirty="0" err="1">
                <a:latin typeface="GHEA Grapalat" panose="02000506050000020003" pitchFamily="50" charset="0"/>
              </a:rPr>
              <a:t>հորատման</a:t>
            </a:r>
            <a:r>
              <a:rPr lang="fr-FR" sz="2900" dirty="0">
                <a:latin typeface="GHEA Grapalat" panose="02000506050000020003" pitchFamily="50" charset="0"/>
              </a:rPr>
              <a:t> </a:t>
            </a:r>
            <a:r>
              <a:rPr lang="fr-FR" sz="2900" dirty="0" err="1">
                <a:latin typeface="GHEA Grapalat" panose="02000506050000020003" pitchFamily="50" charset="0"/>
              </a:rPr>
              <a:t>աշխատանքները</a:t>
            </a:r>
            <a:endParaRPr lang="fr-FR" sz="2900" dirty="0">
              <a:latin typeface="GHEA Grapalat" panose="02000506050000020003" pitchFamily="50" charset="0"/>
            </a:endParaRPr>
          </a:p>
          <a:p>
            <a:r>
              <a:rPr lang="fr-FR" sz="2900" dirty="0" err="1">
                <a:latin typeface="GHEA Grapalat" panose="02000506050000020003" pitchFamily="50" charset="0"/>
              </a:rPr>
              <a:t>Ընթացքի</a:t>
            </a:r>
            <a:r>
              <a:rPr lang="fr-FR" sz="2900" dirty="0">
                <a:latin typeface="GHEA Grapalat" panose="02000506050000020003" pitchFamily="50" charset="0"/>
              </a:rPr>
              <a:t> </a:t>
            </a:r>
            <a:r>
              <a:rPr lang="fr-FR" sz="2900" dirty="0" err="1">
                <a:latin typeface="GHEA Grapalat" panose="02000506050000020003" pitchFamily="50" charset="0"/>
              </a:rPr>
              <a:t>մեջ</a:t>
            </a:r>
            <a:r>
              <a:rPr lang="fr-FR" sz="2900" dirty="0">
                <a:latin typeface="GHEA Grapalat" panose="02000506050000020003" pitchFamily="50" charset="0"/>
              </a:rPr>
              <a:t> </a:t>
            </a:r>
            <a:r>
              <a:rPr lang="fr-FR" sz="2900" dirty="0" err="1">
                <a:latin typeface="GHEA Grapalat" panose="02000506050000020003" pitchFamily="50" charset="0"/>
              </a:rPr>
              <a:t>են</a:t>
            </a:r>
            <a:r>
              <a:rPr lang="fr-FR" sz="2900" dirty="0">
                <a:latin typeface="GHEA Grapalat" panose="02000506050000020003" pitchFamily="50" charset="0"/>
              </a:rPr>
              <a:t> </a:t>
            </a:r>
            <a:r>
              <a:rPr lang="fr-FR" sz="2900" dirty="0" err="1">
                <a:latin typeface="GHEA Grapalat" panose="02000506050000020003" pitchFamily="50" charset="0"/>
              </a:rPr>
              <a:t>հիմքերի</a:t>
            </a:r>
            <a:r>
              <a:rPr lang="fr-FR" sz="2900" dirty="0">
                <a:latin typeface="GHEA Grapalat" panose="02000506050000020003" pitchFamily="50" charset="0"/>
              </a:rPr>
              <a:t> և </a:t>
            </a:r>
            <a:r>
              <a:rPr lang="fr-FR" sz="2900" dirty="0" err="1">
                <a:latin typeface="GHEA Grapalat" panose="02000506050000020003" pitchFamily="50" charset="0"/>
              </a:rPr>
              <a:t>հենապատերի</a:t>
            </a:r>
            <a:r>
              <a:rPr lang="fr-FR" sz="2900" dirty="0">
                <a:latin typeface="GHEA Grapalat" panose="02000506050000020003" pitchFamily="50" charset="0"/>
              </a:rPr>
              <a:t> </a:t>
            </a:r>
            <a:r>
              <a:rPr lang="fr-FR" sz="2900" dirty="0" err="1">
                <a:latin typeface="GHEA Grapalat" panose="02000506050000020003" pitchFamily="50" charset="0"/>
              </a:rPr>
              <a:t>ամրանավորման</a:t>
            </a:r>
            <a:r>
              <a:rPr lang="fr-FR" sz="2900" dirty="0">
                <a:latin typeface="GHEA Grapalat" panose="02000506050000020003" pitchFamily="50" charset="0"/>
              </a:rPr>
              <a:t> և </a:t>
            </a:r>
            <a:r>
              <a:rPr lang="fr-FR" sz="2900" dirty="0" err="1">
                <a:latin typeface="GHEA Grapalat" panose="02000506050000020003" pitchFamily="50" charset="0"/>
              </a:rPr>
              <a:t>բետոնացման</a:t>
            </a:r>
            <a:r>
              <a:rPr lang="fr-FR" sz="2900" dirty="0">
                <a:latin typeface="GHEA Grapalat" panose="02000506050000020003" pitchFamily="50" charset="0"/>
              </a:rPr>
              <a:t> </a:t>
            </a:r>
            <a:r>
              <a:rPr lang="fr-FR" sz="2900" dirty="0" err="1">
                <a:latin typeface="GHEA Grapalat" panose="02000506050000020003" pitchFamily="50" charset="0"/>
              </a:rPr>
              <a:t>աշխատանքները</a:t>
            </a:r>
            <a:endParaRPr lang="fr-FR" sz="2900" dirty="0">
              <a:latin typeface="GHEA Grapalat" panose="02000506050000020003" pitchFamily="50" charset="0"/>
            </a:endParaRPr>
          </a:p>
          <a:p>
            <a:r>
              <a:rPr lang="fr-FR" sz="2900" dirty="0" err="1">
                <a:latin typeface="GHEA Grapalat" panose="02000506050000020003" pitchFamily="50" charset="0"/>
              </a:rPr>
              <a:t>Ակտիվ</a:t>
            </a:r>
            <a:r>
              <a:rPr lang="fr-FR" sz="2900" dirty="0">
                <a:latin typeface="GHEA Grapalat" panose="02000506050000020003" pitchFamily="50" charset="0"/>
              </a:rPr>
              <a:t> </a:t>
            </a:r>
            <a:r>
              <a:rPr lang="fr-FR" sz="2900" dirty="0" err="1">
                <a:latin typeface="GHEA Grapalat" panose="02000506050000020003" pitchFamily="50" charset="0"/>
              </a:rPr>
              <a:t>ընթացքի</a:t>
            </a:r>
            <a:r>
              <a:rPr lang="fr-FR" sz="2900" dirty="0">
                <a:latin typeface="GHEA Grapalat" panose="02000506050000020003" pitchFamily="50" charset="0"/>
              </a:rPr>
              <a:t> </a:t>
            </a:r>
            <a:r>
              <a:rPr lang="fr-FR" sz="2900" dirty="0" err="1">
                <a:latin typeface="GHEA Grapalat" panose="02000506050000020003" pitchFamily="50" charset="0"/>
              </a:rPr>
              <a:t>մեջ</a:t>
            </a:r>
            <a:r>
              <a:rPr lang="fr-FR" sz="2900" dirty="0">
                <a:latin typeface="GHEA Grapalat" panose="02000506050000020003" pitchFamily="50" charset="0"/>
              </a:rPr>
              <a:t> է </a:t>
            </a:r>
            <a:r>
              <a:rPr lang="fr-FR" sz="2900" dirty="0" err="1">
                <a:latin typeface="GHEA Grapalat" panose="02000506050000020003" pitchFamily="50" charset="0"/>
              </a:rPr>
              <a:t>նախալարված</a:t>
            </a:r>
            <a:r>
              <a:rPr lang="fr-FR" sz="2900" dirty="0">
                <a:latin typeface="GHEA Grapalat" panose="02000506050000020003" pitchFamily="50" charset="0"/>
              </a:rPr>
              <a:t> </a:t>
            </a:r>
            <a:r>
              <a:rPr lang="fr-FR" sz="2900" dirty="0" err="1">
                <a:latin typeface="GHEA Grapalat" panose="02000506050000020003" pitchFamily="50" charset="0"/>
              </a:rPr>
              <a:t>ամրաններով</a:t>
            </a:r>
            <a:r>
              <a:rPr lang="fr-FR" sz="2900" dirty="0">
                <a:latin typeface="GHEA Grapalat" panose="02000506050000020003" pitchFamily="50" charset="0"/>
              </a:rPr>
              <a:t> </a:t>
            </a:r>
            <a:r>
              <a:rPr lang="fr-FR" sz="2900" dirty="0" err="1">
                <a:latin typeface="GHEA Grapalat" panose="02000506050000020003" pitchFamily="50" charset="0"/>
              </a:rPr>
              <a:t>սյուների</a:t>
            </a:r>
            <a:r>
              <a:rPr lang="fr-FR" sz="2900" dirty="0">
                <a:latin typeface="GHEA Grapalat" panose="02000506050000020003" pitchFamily="50" charset="0"/>
              </a:rPr>
              <a:t> </a:t>
            </a:r>
            <a:r>
              <a:rPr lang="fr-FR" sz="2900" dirty="0" err="1">
                <a:latin typeface="GHEA Grapalat" panose="02000506050000020003" pitchFamily="50" charset="0"/>
              </a:rPr>
              <a:t>արտադրության</a:t>
            </a:r>
            <a:r>
              <a:rPr lang="fr-FR" sz="2900" dirty="0">
                <a:latin typeface="GHEA Grapalat" panose="02000506050000020003" pitchFamily="50" charset="0"/>
              </a:rPr>
              <a:t> </a:t>
            </a:r>
            <a:r>
              <a:rPr lang="fr-FR" sz="2900" dirty="0" err="1">
                <a:latin typeface="GHEA Grapalat" panose="02000506050000020003" pitchFamily="50" charset="0"/>
              </a:rPr>
              <a:t>գործընթացը</a:t>
            </a:r>
            <a:endParaRPr lang="fr-FR" sz="2900" dirty="0">
              <a:latin typeface="GHEA Grapalat" panose="02000506050000020003" pitchFamily="50" charset="0"/>
            </a:endParaRPr>
          </a:p>
          <a:p>
            <a:r>
              <a:rPr lang="fr-FR" sz="2900" dirty="0" err="1">
                <a:latin typeface="GHEA Grapalat" panose="02000506050000020003" pitchFamily="50" charset="0"/>
              </a:rPr>
              <a:t>Ավարտվել</a:t>
            </a:r>
            <a:r>
              <a:rPr lang="fr-FR" sz="2900" dirty="0">
                <a:latin typeface="GHEA Grapalat" panose="02000506050000020003" pitchFamily="50" charset="0"/>
              </a:rPr>
              <a:t> </a:t>
            </a:r>
            <a:r>
              <a:rPr lang="fr-FR" sz="2900" dirty="0" err="1">
                <a:latin typeface="GHEA Grapalat" panose="02000506050000020003" pitchFamily="50" charset="0"/>
              </a:rPr>
              <a:t>են</a:t>
            </a:r>
            <a:r>
              <a:rPr lang="fr-FR" sz="2900" dirty="0">
                <a:latin typeface="GHEA Grapalat" panose="02000506050000020003" pitchFamily="50" charset="0"/>
              </a:rPr>
              <a:t> </a:t>
            </a:r>
            <a:r>
              <a:rPr lang="fr-FR" sz="2900" dirty="0" err="1">
                <a:latin typeface="GHEA Grapalat" panose="02000506050000020003" pitchFamily="50" charset="0"/>
              </a:rPr>
              <a:t>թունելային</a:t>
            </a:r>
            <a:r>
              <a:rPr lang="fr-FR" sz="2900" dirty="0">
                <a:latin typeface="GHEA Grapalat" panose="02000506050000020003" pitchFamily="50" charset="0"/>
              </a:rPr>
              <a:t> </a:t>
            </a:r>
            <a:r>
              <a:rPr lang="fr-FR" sz="2900" dirty="0" err="1">
                <a:latin typeface="GHEA Grapalat" panose="02000506050000020003" pitchFamily="50" charset="0"/>
              </a:rPr>
              <a:t>անցումների</a:t>
            </a:r>
            <a:r>
              <a:rPr lang="fr-FR" sz="2900" dirty="0">
                <a:latin typeface="GHEA Grapalat" panose="02000506050000020003" pitchFamily="50" charset="0"/>
              </a:rPr>
              <a:t> </a:t>
            </a:r>
            <a:r>
              <a:rPr lang="fr-FR" sz="2900" dirty="0" err="1">
                <a:latin typeface="GHEA Grapalat" panose="02000506050000020003" pitchFamily="50" charset="0"/>
              </a:rPr>
              <a:t>բետոնացման</a:t>
            </a:r>
            <a:r>
              <a:rPr lang="fr-FR" sz="2900" dirty="0">
                <a:latin typeface="GHEA Grapalat" panose="02000506050000020003" pitchFamily="50" charset="0"/>
              </a:rPr>
              <a:t> </a:t>
            </a:r>
            <a:r>
              <a:rPr lang="fr-FR" sz="2900" dirty="0" err="1">
                <a:latin typeface="GHEA Grapalat" panose="02000506050000020003" pitchFamily="50" charset="0"/>
              </a:rPr>
              <a:t>աշխատանքները</a:t>
            </a:r>
            <a:r>
              <a:rPr lang="fr-FR" sz="2900" dirty="0">
                <a:latin typeface="GHEA Grapalat" panose="02000506050000020003" pitchFamily="50" charset="0"/>
              </a:rPr>
              <a:t> </a:t>
            </a:r>
            <a:endParaRPr lang="hy-AM" sz="2900" dirty="0" smtClean="0">
              <a:latin typeface="GHEA Grapalat" panose="02000506050000020003" pitchFamily="50" charset="0"/>
            </a:endParaRPr>
          </a:p>
          <a:p>
            <a:endParaRPr lang="en-GB" sz="2900" dirty="0">
              <a:latin typeface="GHEA Grapalat" pitchFamily="50" charset="0"/>
            </a:endParaRPr>
          </a:p>
          <a:p>
            <a:pPr marL="109728" indent="0">
              <a:buNone/>
            </a:pPr>
            <a:r>
              <a:rPr lang="hy-AM" sz="2900" dirty="0">
                <a:latin typeface="GHEA Grapalat" pitchFamily="50" charset="0"/>
              </a:rPr>
              <a:t>ՖԻՆԱՆՍԱԿԱՆ ՑՈՒՑԱՆԻՇ</a:t>
            </a:r>
            <a:endParaRPr lang="en-GB" sz="2900" dirty="0">
              <a:latin typeface="GHEA Grapalat" pitchFamily="50" charset="0"/>
            </a:endParaRPr>
          </a:p>
          <a:p>
            <a:r>
              <a:rPr lang="en-GB" sz="2900" dirty="0">
                <a:latin typeface="GHEA Grapalat" pitchFamily="50" charset="0"/>
              </a:rPr>
              <a:t>2020թ.– </a:t>
            </a:r>
            <a:r>
              <a:rPr lang="en-GB" sz="2900" dirty="0" smtClean="0">
                <a:latin typeface="GHEA Grapalat" pitchFamily="50" charset="0"/>
              </a:rPr>
              <a:t>3,823.</a:t>
            </a:r>
            <a:r>
              <a:rPr lang="hy-AM" sz="2900" dirty="0" smtClean="0">
                <a:latin typeface="GHEA Grapalat" pitchFamily="50" charset="0"/>
              </a:rPr>
              <a:t>6</a:t>
            </a:r>
            <a:r>
              <a:rPr lang="en-GB" sz="2900" dirty="0" smtClean="0">
                <a:latin typeface="GHEA Grapalat" pitchFamily="50" charset="0"/>
              </a:rPr>
              <a:t> </a:t>
            </a:r>
            <a:r>
              <a:rPr lang="hy-AM" sz="2900" dirty="0" smtClean="0">
                <a:latin typeface="GHEA Grapalat" pitchFamily="50" charset="0"/>
              </a:rPr>
              <a:t>մլն</a:t>
            </a:r>
            <a:r>
              <a:rPr lang="en-GB" sz="2900" dirty="0" smtClean="0">
                <a:latin typeface="GHEA Grapalat" pitchFamily="50" charset="0"/>
              </a:rPr>
              <a:t> </a:t>
            </a:r>
            <a:r>
              <a:rPr lang="hy-AM" sz="2900" dirty="0" smtClean="0">
                <a:latin typeface="GHEA Grapalat" pitchFamily="50" charset="0"/>
              </a:rPr>
              <a:t>դրամ</a:t>
            </a:r>
            <a:endParaRPr lang="en-GB" sz="2900" dirty="0">
              <a:latin typeface="GHEA Grapalat" pitchFamily="50" charset="0"/>
            </a:endParaRPr>
          </a:p>
          <a:p>
            <a:r>
              <a:rPr lang="en-GB" sz="2900" dirty="0">
                <a:latin typeface="GHEA Grapalat" pitchFamily="50" charset="0"/>
              </a:rPr>
              <a:t>2021թ. – </a:t>
            </a:r>
            <a:r>
              <a:rPr lang="en-GB" sz="2900" dirty="0" smtClean="0">
                <a:latin typeface="GHEA Grapalat" pitchFamily="50" charset="0"/>
              </a:rPr>
              <a:t>821.2 </a:t>
            </a:r>
            <a:r>
              <a:rPr lang="hy-AM" sz="2900" dirty="0" smtClean="0">
                <a:latin typeface="GHEA Grapalat" pitchFamily="50" charset="0"/>
              </a:rPr>
              <a:t>մլն</a:t>
            </a:r>
            <a:r>
              <a:rPr lang="en-GB" sz="2900" dirty="0" smtClean="0">
                <a:latin typeface="GHEA Grapalat" pitchFamily="50" charset="0"/>
              </a:rPr>
              <a:t> </a:t>
            </a:r>
            <a:r>
              <a:rPr lang="hy-AM" sz="2900" dirty="0" smtClean="0">
                <a:latin typeface="GHEA Grapalat" pitchFamily="50" charset="0"/>
              </a:rPr>
              <a:t>դրամ</a:t>
            </a:r>
          </a:p>
          <a:p>
            <a:r>
              <a:rPr lang="en-GB" sz="2900" dirty="0" smtClean="0">
                <a:latin typeface="GHEA Grapalat" pitchFamily="50" charset="0"/>
              </a:rPr>
              <a:t>202</a:t>
            </a:r>
            <a:r>
              <a:rPr lang="hy-AM" sz="2900" dirty="0" smtClean="0">
                <a:latin typeface="GHEA Grapalat" pitchFamily="50" charset="0"/>
              </a:rPr>
              <a:t>2</a:t>
            </a:r>
            <a:r>
              <a:rPr lang="en-GB" sz="2900" dirty="0" smtClean="0">
                <a:latin typeface="GHEA Grapalat" pitchFamily="50" charset="0"/>
              </a:rPr>
              <a:t>թ</a:t>
            </a:r>
            <a:r>
              <a:rPr lang="en-GB" sz="2900" dirty="0">
                <a:latin typeface="GHEA Grapalat" pitchFamily="50" charset="0"/>
              </a:rPr>
              <a:t>. – </a:t>
            </a:r>
            <a:r>
              <a:rPr lang="hy-AM" sz="2900" dirty="0" smtClean="0">
                <a:latin typeface="GHEA Grapalat" pitchFamily="50" charset="0"/>
              </a:rPr>
              <a:t>1,335</a:t>
            </a:r>
            <a:r>
              <a:rPr lang="en-GB" sz="2900" dirty="0" smtClean="0">
                <a:latin typeface="GHEA Grapalat" pitchFamily="50" charset="0"/>
              </a:rPr>
              <a:t>.</a:t>
            </a:r>
            <a:r>
              <a:rPr lang="hy-AM" sz="2900" dirty="0" smtClean="0">
                <a:latin typeface="GHEA Grapalat" pitchFamily="50" charset="0"/>
              </a:rPr>
              <a:t>5</a:t>
            </a:r>
            <a:r>
              <a:rPr lang="en-GB" sz="2900" dirty="0" smtClean="0">
                <a:latin typeface="GHEA Grapalat" pitchFamily="50" charset="0"/>
              </a:rPr>
              <a:t> </a:t>
            </a:r>
            <a:r>
              <a:rPr lang="hy-AM" sz="2900" dirty="0">
                <a:latin typeface="GHEA Grapalat" pitchFamily="50" charset="0"/>
              </a:rPr>
              <a:t>մլն</a:t>
            </a:r>
            <a:r>
              <a:rPr lang="en-GB" sz="2900" dirty="0">
                <a:latin typeface="GHEA Grapalat" pitchFamily="50" charset="0"/>
              </a:rPr>
              <a:t> </a:t>
            </a:r>
            <a:r>
              <a:rPr lang="hy-AM" sz="2900" dirty="0" smtClean="0">
                <a:latin typeface="GHEA Grapalat" pitchFamily="50" charset="0"/>
              </a:rPr>
              <a:t>դրամ</a:t>
            </a:r>
            <a:endParaRPr lang="en-GB" sz="2900" dirty="0">
              <a:latin typeface="GHEA Grapalat" pitchFamily="50" charset="0"/>
            </a:endParaRPr>
          </a:p>
          <a:p>
            <a:pPr marL="109728" indent="0">
              <a:buNone/>
            </a:pPr>
            <a:endParaRPr lang="en-GB" dirty="0" smtClean="0">
              <a:latin typeface="GHEA Grapalat" pitchFamily="50" charset="0"/>
            </a:endParaRPr>
          </a:p>
          <a:p>
            <a:endParaRPr lang="en-GB"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47</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a:t>
            </a:r>
            <a:r>
              <a:rPr lang="en-GB" sz="1600" b="0" dirty="0" smtClean="0">
                <a:solidFill>
                  <a:prstClr val="black"/>
                </a:solidFill>
                <a:effectLst/>
                <a:latin typeface="GHEA Grapalat" pitchFamily="50" charset="0"/>
              </a:rPr>
              <a:t>10/21008</a:t>
            </a:r>
            <a:endParaRPr lang="en-US" sz="1600" dirty="0"/>
          </a:p>
        </p:txBody>
      </p:sp>
    </p:spTree>
    <p:extLst>
      <p:ext uri="{BB962C8B-B14F-4D97-AF65-F5344CB8AC3E}">
        <p14:creationId xmlns:p14="http://schemas.microsoft.com/office/powerpoint/2010/main" val="4309496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169093"/>
          </a:xfrm>
        </p:spPr>
        <p:txBody>
          <a:bodyPr>
            <a:normAutofit fontScale="70000" lnSpcReduction="20000"/>
          </a:bodyPr>
          <a:lstStyle/>
          <a:p>
            <a:pPr marL="109728" indent="0">
              <a:buNone/>
            </a:pPr>
            <a:r>
              <a:rPr lang="hy-AM" sz="2400" dirty="0">
                <a:latin typeface="GHEA Grapalat" pitchFamily="50" charset="0"/>
              </a:rPr>
              <a:t>ԱՆՎԱՆՈՒՄԸ</a:t>
            </a:r>
          </a:p>
          <a:p>
            <a:r>
              <a:rPr lang="hy-AM" sz="2400" dirty="0">
                <a:latin typeface="GHEA Grapalat" pitchFamily="50" charset="0"/>
              </a:rPr>
              <a:t> Համաշխարհային բանկի </a:t>
            </a:r>
            <a:r>
              <a:rPr lang="hy-AM" sz="2400" dirty="0" smtClean="0">
                <a:latin typeface="GHEA Grapalat" pitchFamily="50" charset="0"/>
              </a:rPr>
              <a:t>աջակցությամբ</a:t>
            </a:r>
            <a:r>
              <a:rPr lang="en-GB" sz="2400" dirty="0">
                <a:latin typeface="GHEA Grapalat" pitchFamily="50" charset="0"/>
              </a:rPr>
              <a:t> </a:t>
            </a:r>
            <a:r>
              <a:rPr lang="hy-AM" sz="2400" dirty="0" smtClean="0">
                <a:latin typeface="GHEA Grapalat" pitchFamily="50" charset="0"/>
              </a:rPr>
              <a:t>իրականացվող </a:t>
            </a:r>
            <a:r>
              <a:rPr lang="hy-AM" sz="2400" dirty="0">
                <a:latin typeface="GHEA Grapalat" pitchFamily="50" charset="0"/>
              </a:rPr>
              <a:t>Կենսական նշանակության</a:t>
            </a:r>
          </a:p>
          <a:p>
            <a:pPr marL="109728" indent="0">
              <a:buNone/>
            </a:pPr>
            <a:r>
              <a:rPr lang="hy-AM" sz="2400" dirty="0" smtClean="0">
                <a:latin typeface="GHEA Grapalat" pitchFamily="50" charset="0"/>
              </a:rPr>
              <a:t>ճանապարհային </a:t>
            </a:r>
            <a:r>
              <a:rPr lang="hy-AM" sz="2400" dirty="0">
                <a:latin typeface="GHEA Grapalat" pitchFamily="50" charset="0"/>
              </a:rPr>
              <a:t>ցանցի բարելավման երկրորդ լրացուցիչ ֆինանսավորման ծրագրի համակարգում և </a:t>
            </a:r>
            <a:r>
              <a:rPr lang="hy-AM" sz="2400" dirty="0" smtClean="0">
                <a:latin typeface="GHEA Grapalat" pitchFamily="50" charset="0"/>
              </a:rPr>
              <a:t>կառավարում</a:t>
            </a:r>
            <a:endParaRPr lang="en-GB" sz="2400" dirty="0" smtClean="0">
              <a:latin typeface="GHEA Grapalat" pitchFamily="50" charset="0"/>
            </a:endParaRPr>
          </a:p>
          <a:p>
            <a:endParaRPr lang="en-GB" sz="2400" dirty="0" smtClean="0">
              <a:latin typeface="GHEA Grapalat" pitchFamily="50" charset="0"/>
            </a:endParaRPr>
          </a:p>
          <a:p>
            <a:pPr marL="109728" indent="0">
              <a:buNone/>
            </a:pPr>
            <a:r>
              <a:rPr lang="hy-AM" sz="2400" dirty="0" smtClean="0">
                <a:latin typeface="GHEA Grapalat" pitchFamily="50" charset="0"/>
              </a:rPr>
              <a:t>ՆՊԱՏԱԿԸ</a:t>
            </a:r>
            <a:endParaRPr lang="hy-AM" sz="2400" dirty="0">
              <a:latin typeface="GHEA Grapalat" pitchFamily="50" charset="0"/>
            </a:endParaRPr>
          </a:p>
          <a:p>
            <a:r>
              <a:rPr lang="hy-AM" sz="2400" dirty="0">
                <a:latin typeface="GHEA Grapalat" pitchFamily="50" charset="0"/>
              </a:rPr>
              <a:t>Ընտրված Կենսական նշանակության ճանապարհները բարելավելու միջոցով բարելավել շուկաների և ծառայությունների հասանելիությունը գյուղական համայնքների համար և հզորացնել վարկառուի՝ ճանապարհների համար պատասխանատու համապատասխան նախարարության կարողությունները՝ կառավարելու համար Կենսական նշանակության ճանապարհային </a:t>
            </a:r>
            <a:r>
              <a:rPr lang="hy-AM" sz="2400" dirty="0" smtClean="0">
                <a:latin typeface="GHEA Grapalat" pitchFamily="50" charset="0"/>
              </a:rPr>
              <a:t>ցանցը</a:t>
            </a:r>
          </a:p>
          <a:p>
            <a:endParaRPr lang="hy-AM" sz="2400" dirty="0" smtClean="0">
              <a:latin typeface="GHEA Grapalat" pitchFamily="50" charset="0"/>
            </a:endParaRPr>
          </a:p>
          <a:p>
            <a:pPr marL="109728" indent="0">
              <a:buNone/>
            </a:pPr>
            <a:r>
              <a:rPr lang="en-GB" sz="2400" dirty="0">
                <a:latin typeface="GHEA Grapalat" pitchFamily="50" charset="0"/>
              </a:rPr>
              <a:t>ԱՐԴՅՈՒՆՔ և ՈՉ ՖԻՆԱՆՍԱԿԱՆ ՑՈՒՑԱՆԻՇ</a:t>
            </a:r>
          </a:p>
          <a:p>
            <a:r>
              <a:rPr lang="hy-AM" sz="2400" dirty="0">
                <a:latin typeface="GHEA Grapalat" pitchFamily="50" charset="0"/>
              </a:rPr>
              <a:t>Հիմնանորոգել շուրջ 67,8 կմ ընդհանուր երկարությամբ կենսական նշանակության ճանապարհներ</a:t>
            </a:r>
            <a:endParaRPr lang="en-GB" sz="2400" dirty="0">
              <a:latin typeface="GHEA Grapalat" pitchFamily="50" charset="0"/>
            </a:endParaRPr>
          </a:p>
          <a:p>
            <a:pPr marL="109728" indent="0">
              <a:buNone/>
            </a:pPr>
            <a:endParaRPr lang="en-GB" sz="2400" dirty="0">
              <a:latin typeface="GHEA Grapalat" pitchFamily="50" charset="0"/>
            </a:endParaRPr>
          </a:p>
          <a:p>
            <a:pPr marL="109728" indent="0">
              <a:buNone/>
            </a:pPr>
            <a:r>
              <a:rPr lang="hy-AM" sz="2400" dirty="0">
                <a:latin typeface="GHEA Grapalat" pitchFamily="50" charset="0"/>
              </a:rPr>
              <a:t>ՖԻՆԱՆՍԱԿԱՆ ՑՈՒՑԱՆԻՇ</a:t>
            </a:r>
            <a:endParaRPr lang="en-GB" sz="2400" dirty="0">
              <a:latin typeface="GHEA Grapalat" pitchFamily="50" charset="0"/>
            </a:endParaRPr>
          </a:p>
          <a:p>
            <a:r>
              <a:rPr lang="en-GB" sz="2400" dirty="0">
                <a:latin typeface="GHEA Grapalat" pitchFamily="50" charset="0"/>
              </a:rPr>
              <a:t>2020թ.– </a:t>
            </a:r>
            <a:r>
              <a:rPr lang="en-GB" sz="2400" dirty="0" smtClean="0">
                <a:latin typeface="GHEA Grapalat" pitchFamily="50" charset="0"/>
              </a:rPr>
              <a:t>3,823.</a:t>
            </a:r>
            <a:r>
              <a:rPr lang="hy-AM" sz="2400" dirty="0" smtClean="0">
                <a:latin typeface="GHEA Grapalat" pitchFamily="50" charset="0"/>
              </a:rPr>
              <a:t>6</a:t>
            </a:r>
            <a:r>
              <a:rPr lang="en-GB" sz="2400" dirty="0" smtClean="0">
                <a:latin typeface="GHEA Grapalat" pitchFamily="50" charset="0"/>
              </a:rPr>
              <a:t> </a:t>
            </a:r>
            <a:r>
              <a:rPr lang="hy-AM" sz="2400" dirty="0" smtClean="0">
                <a:latin typeface="GHEA Grapalat" pitchFamily="50" charset="0"/>
              </a:rPr>
              <a:t>մլն</a:t>
            </a:r>
            <a:r>
              <a:rPr lang="en-GB" sz="2400" dirty="0" smtClean="0">
                <a:latin typeface="GHEA Grapalat" pitchFamily="50" charset="0"/>
              </a:rPr>
              <a:t> </a:t>
            </a:r>
            <a:r>
              <a:rPr lang="hy-AM" sz="2400" dirty="0" smtClean="0">
                <a:latin typeface="GHEA Grapalat" pitchFamily="50" charset="0"/>
              </a:rPr>
              <a:t>դրամ</a:t>
            </a:r>
            <a:endParaRPr lang="en-GB" sz="2400" dirty="0">
              <a:latin typeface="GHEA Grapalat" pitchFamily="50" charset="0"/>
            </a:endParaRPr>
          </a:p>
          <a:p>
            <a:r>
              <a:rPr lang="en-GB" sz="2400" dirty="0">
                <a:latin typeface="GHEA Grapalat" pitchFamily="50" charset="0"/>
              </a:rPr>
              <a:t>2021թ. – </a:t>
            </a:r>
            <a:r>
              <a:rPr lang="en-GB" sz="2400" dirty="0" smtClean="0">
                <a:latin typeface="GHEA Grapalat" pitchFamily="50" charset="0"/>
              </a:rPr>
              <a:t>4,681.</a:t>
            </a:r>
            <a:r>
              <a:rPr lang="hy-AM" sz="2400" dirty="0" smtClean="0">
                <a:latin typeface="GHEA Grapalat" pitchFamily="50" charset="0"/>
              </a:rPr>
              <a:t>6</a:t>
            </a:r>
            <a:r>
              <a:rPr lang="en-GB" sz="2400" dirty="0" smtClean="0">
                <a:latin typeface="GHEA Grapalat" pitchFamily="50" charset="0"/>
              </a:rPr>
              <a:t> </a:t>
            </a:r>
            <a:r>
              <a:rPr lang="hy-AM" sz="2400" dirty="0" smtClean="0">
                <a:latin typeface="GHEA Grapalat" pitchFamily="50" charset="0"/>
              </a:rPr>
              <a:t>մլն</a:t>
            </a:r>
            <a:r>
              <a:rPr lang="en-GB" sz="2400" dirty="0" smtClean="0">
                <a:latin typeface="GHEA Grapalat" pitchFamily="50" charset="0"/>
              </a:rPr>
              <a:t> </a:t>
            </a:r>
            <a:r>
              <a:rPr lang="hy-AM" sz="2400" dirty="0" smtClean="0">
                <a:latin typeface="GHEA Grapalat" pitchFamily="50" charset="0"/>
              </a:rPr>
              <a:t>դրամ</a:t>
            </a:r>
          </a:p>
          <a:p>
            <a:r>
              <a:rPr lang="en-GB" sz="2400" dirty="0" smtClean="0">
                <a:latin typeface="GHEA Grapalat" pitchFamily="50" charset="0"/>
              </a:rPr>
              <a:t>202</a:t>
            </a:r>
            <a:r>
              <a:rPr lang="hy-AM" sz="2400" dirty="0" smtClean="0">
                <a:latin typeface="GHEA Grapalat" pitchFamily="50" charset="0"/>
              </a:rPr>
              <a:t>2</a:t>
            </a:r>
            <a:r>
              <a:rPr lang="en-GB" sz="2400" dirty="0" smtClean="0">
                <a:latin typeface="GHEA Grapalat" pitchFamily="50" charset="0"/>
              </a:rPr>
              <a:t>թ</a:t>
            </a:r>
            <a:r>
              <a:rPr lang="en-GB" sz="2400" dirty="0">
                <a:latin typeface="GHEA Grapalat" pitchFamily="50" charset="0"/>
              </a:rPr>
              <a:t>. – </a:t>
            </a:r>
            <a:r>
              <a:rPr lang="hy-AM" sz="2400" dirty="0" smtClean="0">
                <a:latin typeface="GHEA Grapalat" pitchFamily="50" charset="0"/>
              </a:rPr>
              <a:t>1</a:t>
            </a:r>
            <a:r>
              <a:rPr lang="en-GB" sz="2400" dirty="0" smtClean="0">
                <a:latin typeface="GHEA Grapalat" pitchFamily="50" charset="0"/>
              </a:rPr>
              <a:t>,</a:t>
            </a:r>
            <a:r>
              <a:rPr lang="hy-AM" sz="2400" dirty="0" smtClean="0">
                <a:latin typeface="GHEA Grapalat" pitchFamily="50" charset="0"/>
              </a:rPr>
              <a:t>992</a:t>
            </a:r>
            <a:r>
              <a:rPr lang="en-GB" sz="2400" dirty="0" smtClean="0">
                <a:latin typeface="GHEA Grapalat" pitchFamily="50" charset="0"/>
              </a:rPr>
              <a:t>.</a:t>
            </a:r>
            <a:r>
              <a:rPr lang="hy-AM" sz="2400" dirty="0" smtClean="0">
                <a:latin typeface="GHEA Grapalat" pitchFamily="50" charset="0"/>
              </a:rPr>
              <a:t>5</a:t>
            </a:r>
            <a:r>
              <a:rPr lang="en-GB" sz="2400" dirty="0" smtClean="0">
                <a:latin typeface="GHEA Grapalat" pitchFamily="50" charset="0"/>
              </a:rPr>
              <a:t> </a:t>
            </a:r>
            <a:r>
              <a:rPr lang="hy-AM" sz="2400" dirty="0">
                <a:latin typeface="GHEA Grapalat" pitchFamily="50" charset="0"/>
              </a:rPr>
              <a:t>մլն</a:t>
            </a:r>
            <a:r>
              <a:rPr lang="en-GB" sz="2400" dirty="0">
                <a:latin typeface="GHEA Grapalat" pitchFamily="50" charset="0"/>
              </a:rPr>
              <a:t> </a:t>
            </a:r>
            <a:r>
              <a:rPr lang="hy-AM" sz="2400" dirty="0" smtClean="0">
                <a:latin typeface="GHEA Grapalat" pitchFamily="50" charset="0"/>
              </a:rPr>
              <a:t>դրամ</a:t>
            </a:r>
            <a:endParaRPr lang="hy-AM" sz="2400" dirty="0">
              <a:latin typeface="GHEA Grapalat" pitchFamily="50" charset="0"/>
            </a:endParaRPr>
          </a:p>
          <a:p>
            <a:endParaRPr lang="en-GB" dirty="0">
              <a:latin typeface="GHEA Grapalat" pitchFamily="50" charset="0"/>
            </a:endParaRPr>
          </a:p>
          <a:p>
            <a:endParaRPr lang="en-GB" dirty="0">
              <a:latin typeface="GHEA Grapalat" pitchFamily="50" charset="0"/>
            </a:endParaRPr>
          </a:p>
          <a:p>
            <a:endParaRPr lang="en-GB" dirty="0" smtClean="0">
              <a:latin typeface="GHEA Grapalat" pitchFamily="50" charset="0"/>
            </a:endParaRPr>
          </a:p>
          <a:p>
            <a:endParaRPr lang="en-GB"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48</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/110</a:t>
            </a:r>
            <a:r>
              <a:rPr lang="hy-AM" sz="1600" b="0" dirty="0">
                <a:solidFill>
                  <a:prstClr val="black"/>
                </a:solidFill>
                <a:effectLst/>
                <a:latin typeface="GHEA Grapalat" pitchFamily="50" charset="0"/>
              </a:rPr>
              <a:t>1</a:t>
            </a:r>
            <a:r>
              <a:rPr lang="en-GB" sz="1600" b="0" dirty="0" smtClean="0">
                <a:solidFill>
                  <a:prstClr val="black"/>
                </a:solidFill>
                <a:effectLst/>
                <a:latin typeface="GHEA Grapalat" pitchFamily="50" charset="0"/>
              </a:rPr>
              <a:t>4/21013</a:t>
            </a:r>
            <a:endParaRPr lang="en-US" sz="1600" dirty="0"/>
          </a:p>
        </p:txBody>
      </p:sp>
    </p:spTree>
    <p:extLst>
      <p:ext uri="{BB962C8B-B14F-4D97-AF65-F5344CB8AC3E}">
        <p14:creationId xmlns:p14="http://schemas.microsoft.com/office/powerpoint/2010/main" val="11108340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229600" cy="5410200"/>
          </a:xfrm>
        </p:spPr>
        <p:txBody>
          <a:bodyPr>
            <a:normAutofit fontScale="25000" lnSpcReduction="20000"/>
          </a:bodyPr>
          <a:lstStyle/>
          <a:p>
            <a:pPr marL="109728" indent="0">
              <a:buNone/>
            </a:pPr>
            <a:r>
              <a:rPr lang="hy-AM" sz="4800" dirty="0" smtClean="0">
                <a:latin typeface="GHEA Grapalat" pitchFamily="50" charset="0"/>
              </a:rPr>
              <a:t>ԱՆՎԱՆՈՒՄԸ</a:t>
            </a:r>
          </a:p>
          <a:p>
            <a:r>
              <a:rPr lang="hy-AM" sz="4800" dirty="0" smtClean="0">
                <a:latin typeface="GHEA Grapalat" pitchFamily="50" charset="0"/>
              </a:rPr>
              <a:t> Եվրոպական ներդրումային բանկի աջակցությամբ իրականացվող Մ6</a:t>
            </a:r>
            <a:r>
              <a:rPr lang="en-GB" sz="4800" dirty="0" smtClean="0">
                <a:latin typeface="GHEA Grapalat" pitchFamily="50" charset="0"/>
              </a:rPr>
              <a:t> </a:t>
            </a:r>
            <a:r>
              <a:rPr lang="hy-AM" sz="4800" dirty="0" smtClean="0">
                <a:latin typeface="GHEA Grapalat" pitchFamily="50" charset="0"/>
              </a:rPr>
              <a:t>Վանաձոր-ԱլավերդիՎրաստանի սահման միջպետական նշանակության</a:t>
            </a:r>
            <a:r>
              <a:rPr lang="en-GB" sz="4800" dirty="0" smtClean="0">
                <a:latin typeface="GHEA Grapalat" pitchFamily="50" charset="0"/>
              </a:rPr>
              <a:t> </a:t>
            </a:r>
            <a:r>
              <a:rPr lang="hy-AM" sz="4800" dirty="0" smtClean="0">
                <a:latin typeface="GHEA Grapalat" pitchFamily="50" charset="0"/>
              </a:rPr>
              <a:t>ճանապարհի անվտանգության բարելավման դրամաշնորհային ծրագիր </a:t>
            </a:r>
            <a:endParaRPr lang="en-GB" sz="4800" dirty="0" smtClean="0">
              <a:latin typeface="GHEA Grapalat" pitchFamily="50" charset="0"/>
            </a:endParaRPr>
          </a:p>
          <a:p>
            <a:pPr marL="109728" indent="0">
              <a:buNone/>
            </a:pPr>
            <a:r>
              <a:rPr lang="hy-AM" sz="4800" dirty="0" smtClean="0">
                <a:latin typeface="GHEA Grapalat" pitchFamily="50" charset="0"/>
              </a:rPr>
              <a:t>ՆՊԱՏԱԿԸ</a:t>
            </a:r>
          </a:p>
          <a:p>
            <a:r>
              <a:rPr lang="hy-AM" sz="4800" dirty="0" smtClean="0">
                <a:latin typeface="GHEA Grapalat" pitchFamily="50" charset="0"/>
              </a:rPr>
              <a:t>ՀՀ</a:t>
            </a:r>
            <a:r>
              <a:rPr lang="en-GB" sz="4800" dirty="0" smtClean="0">
                <a:latin typeface="GHEA Grapalat" pitchFamily="50" charset="0"/>
              </a:rPr>
              <a:t> </a:t>
            </a:r>
            <a:r>
              <a:rPr lang="hy-AM" sz="4800" dirty="0" smtClean="0">
                <a:latin typeface="GHEA Grapalat" pitchFamily="50" charset="0"/>
              </a:rPr>
              <a:t>պետական և միջպետական նշանակության ճանապարհների վրա թվով 36 վտագավոր կետերի վերացում</a:t>
            </a:r>
          </a:p>
          <a:p>
            <a:pPr marL="109728" indent="0">
              <a:buNone/>
            </a:pPr>
            <a:r>
              <a:rPr lang="en-GB" sz="4800" dirty="0" smtClean="0">
                <a:latin typeface="GHEA Grapalat" pitchFamily="50" charset="0"/>
              </a:rPr>
              <a:t>ԱՐԴՅՈՒՆՔԱՅԻՆ ՑՈՒՑԱՆԻՇՆԵՐ</a:t>
            </a:r>
          </a:p>
          <a:p>
            <a:r>
              <a:rPr lang="hy-AM" sz="4800" dirty="0" smtClean="0">
                <a:latin typeface="GHEA Grapalat" pitchFamily="50" charset="0"/>
              </a:rPr>
              <a:t>Բաղադրիչ 1 - Հ-8 հանրապետական ճանապարհի և Մ-5 Երևան-Արմավիր-Թուրքիայի հետ սահման միջպետական ճանապարհի վրա նախանշված 9 վտանգավոր կետերի անվտանգության հետ կապված աշխատանքներ, </a:t>
            </a:r>
          </a:p>
          <a:p>
            <a:r>
              <a:rPr lang="hy-AM" sz="4800" dirty="0" smtClean="0">
                <a:latin typeface="GHEA Grapalat" pitchFamily="50" charset="0"/>
              </a:rPr>
              <a:t>Բաղադրիչ 2 - Մ-2 և Մ-4 միջպետական ճանապարհների վրա նախանշված 9 վտանգավոր կետերի անվտանգության հետ կապված աշխատանքներ,</a:t>
            </a:r>
          </a:p>
          <a:p>
            <a:r>
              <a:rPr lang="hy-AM" sz="4800" dirty="0" smtClean="0">
                <a:latin typeface="GHEA Grapalat" pitchFamily="50" charset="0"/>
              </a:rPr>
              <a:t>Բաղադրիչ 3 - Մ-3, Հ-30, Հ-63 և Հ-69 միջպետական և հանրապետական ճանապարհների վրա նախանշված 5 վտանգավոր կետերի անվտանգության հետ կապված աշխատանքներ,</a:t>
            </a:r>
          </a:p>
          <a:p>
            <a:r>
              <a:rPr lang="hy-AM" sz="4800" dirty="0" smtClean="0">
                <a:latin typeface="GHEA Grapalat" pitchFamily="50" charset="0"/>
              </a:rPr>
              <a:t>Բաղադրիչ 4 - Մ-2, Մ-3, Մ-4, Մ-11, Մ-12, Մ-16, Հ-8, Հ-53 միջպետական ճանապարհների վրա նախանշված 14 վտանգավոր կետերի անվտանգության հետ կապված աշխատանքներ,</a:t>
            </a:r>
          </a:p>
          <a:p>
            <a:r>
              <a:rPr lang="hy-AM" sz="4800" dirty="0" smtClean="0">
                <a:latin typeface="GHEA Grapalat" pitchFamily="50" charset="0"/>
              </a:rPr>
              <a:t>Բաղադրիչ 5 - Միջազգային չափանիշներին համապատասխան ճանապարհային անվտանգության աուդիտի վերապատրաստման դասընթաց (մանրամասները ներկայացվում են կից), որը նախատեսվում էր իրականացնել 2021 թվականի օգոստոսին,</a:t>
            </a:r>
          </a:p>
          <a:p>
            <a:r>
              <a:rPr lang="hy-AM" sz="4800" dirty="0" smtClean="0">
                <a:latin typeface="GHEA Grapalat" pitchFamily="50" charset="0"/>
              </a:rPr>
              <a:t>Բաղադրիչ 6 - Մ6, Մ-5 միջպետական և Հ-8 հանրապետական նշանակության ճանապարհների վրա ճանապարհային անվտանգության իրազեկման գովազդային վահանակների տեղադրումը,</a:t>
            </a:r>
          </a:p>
          <a:p>
            <a:r>
              <a:rPr lang="hy-AM" sz="4800" dirty="0" smtClean="0">
                <a:latin typeface="GHEA Grapalat" pitchFamily="50" charset="0"/>
              </a:rPr>
              <a:t>Բաղադրիչ 7 - ՀՀ գործող ճանապարհային անվտանգության ստանադարտների և նորմերի արդիականացման վերաբերյալ առաջարկների փաթեթի մշակում:</a:t>
            </a:r>
            <a:endParaRPr lang="en-GB" sz="4800" dirty="0" smtClean="0">
              <a:latin typeface="GHEA Grapalat" pitchFamily="50" charset="0"/>
            </a:endParaRPr>
          </a:p>
          <a:p>
            <a:pPr marL="109728" indent="0">
              <a:buNone/>
            </a:pPr>
            <a:r>
              <a:rPr lang="hy-AM" sz="4800" dirty="0" smtClean="0">
                <a:latin typeface="GHEA Grapalat" pitchFamily="50" charset="0"/>
              </a:rPr>
              <a:t>ՈՉ ՖԻՆԱՆՍԱԿԱՆ ՑՈՒՑԱՆԻՇ</a:t>
            </a:r>
          </a:p>
          <a:p>
            <a:r>
              <a:rPr lang="hy-AM" sz="4800" dirty="0" smtClean="0">
                <a:latin typeface="GHEA Grapalat" pitchFamily="50" charset="0"/>
              </a:rPr>
              <a:t>9 վտանգավոր կետերի շինարարական աշխատանքները ավարտվել են </a:t>
            </a:r>
            <a:endParaRPr lang="en-GB" sz="4800" dirty="0" smtClean="0">
              <a:latin typeface="GHEA Grapalat" pitchFamily="50" charset="0"/>
            </a:endParaRPr>
          </a:p>
          <a:p>
            <a:pPr marL="109728" indent="0">
              <a:buNone/>
            </a:pPr>
            <a:r>
              <a:rPr lang="hy-AM" sz="4800" dirty="0" smtClean="0">
                <a:latin typeface="GHEA Grapalat" pitchFamily="50" charset="0"/>
              </a:rPr>
              <a:t>ՖԻՆԱՆՍԱԿԱՆ ՑՈՒՑԱՆԻՇ</a:t>
            </a:r>
            <a:endParaRPr lang="en-GB" sz="4800" dirty="0" smtClean="0">
              <a:latin typeface="GHEA Grapalat" pitchFamily="50" charset="0"/>
            </a:endParaRPr>
          </a:p>
          <a:p>
            <a:r>
              <a:rPr lang="en-GB" sz="4800" dirty="0" smtClean="0">
                <a:latin typeface="GHEA Grapalat" pitchFamily="50" charset="0"/>
              </a:rPr>
              <a:t>2020թ.– 700.0 </a:t>
            </a:r>
            <a:r>
              <a:rPr lang="hy-AM" sz="4800" dirty="0" smtClean="0">
                <a:latin typeface="GHEA Grapalat" pitchFamily="50" charset="0"/>
              </a:rPr>
              <a:t>մլն</a:t>
            </a:r>
            <a:r>
              <a:rPr lang="en-GB" sz="4800" dirty="0" smtClean="0">
                <a:latin typeface="GHEA Grapalat" pitchFamily="50" charset="0"/>
              </a:rPr>
              <a:t> </a:t>
            </a:r>
            <a:r>
              <a:rPr lang="hy-AM" sz="4800" dirty="0" smtClean="0">
                <a:latin typeface="GHEA Grapalat" pitchFamily="50" charset="0"/>
              </a:rPr>
              <a:t>դրամ</a:t>
            </a:r>
            <a:endParaRPr lang="en-GB" sz="4800" dirty="0" smtClean="0">
              <a:latin typeface="GHEA Grapalat" pitchFamily="50" charset="0"/>
            </a:endParaRPr>
          </a:p>
          <a:p>
            <a:r>
              <a:rPr lang="en-GB" sz="4800" dirty="0" smtClean="0">
                <a:latin typeface="GHEA Grapalat" pitchFamily="50" charset="0"/>
              </a:rPr>
              <a:t>2021թ. – 847.0 </a:t>
            </a:r>
            <a:r>
              <a:rPr lang="hy-AM" sz="4800" dirty="0" smtClean="0">
                <a:latin typeface="GHEA Grapalat" pitchFamily="50" charset="0"/>
              </a:rPr>
              <a:t>մլն</a:t>
            </a:r>
            <a:r>
              <a:rPr lang="en-GB" sz="4800" dirty="0" smtClean="0">
                <a:latin typeface="GHEA Grapalat" pitchFamily="50" charset="0"/>
              </a:rPr>
              <a:t> </a:t>
            </a:r>
            <a:r>
              <a:rPr lang="hy-AM" sz="4800" dirty="0" smtClean="0">
                <a:latin typeface="GHEA Grapalat" pitchFamily="50" charset="0"/>
              </a:rPr>
              <a:t>դրամ</a:t>
            </a:r>
            <a:endParaRPr lang="en-GB" sz="4800" dirty="0" smtClean="0">
              <a:latin typeface="GHEA Grapalat" pitchFamily="50" charset="0"/>
            </a:endParaRPr>
          </a:p>
          <a:p>
            <a:r>
              <a:rPr lang="en-GB" sz="4800" dirty="0" smtClean="0">
                <a:latin typeface="GHEA Grapalat" pitchFamily="50" charset="0"/>
              </a:rPr>
              <a:t>202</a:t>
            </a:r>
            <a:r>
              <a:rPr lang="hy-AM" sz="4800" dirty="0" smtClean="0">
                <a:latin typeface="GHEA Grapalat" pitchFamily="50" charset="0"/>
              </a:rPr>
              <a:t>2</a:t>
            </a:r>
            <a:r>
              <a:rPr lang="en-GB" sz="4800" dirty="0" smtClean="0">
                <a:latin typeface="GHEA Grapalat" pitchFamily="50" charset="0"/>
              </a:rPr>
              <a:t>թ. – </a:t>
            </a:r>
            <a:r>
              <a:rPr lang="hy-AM" sz="4800" dirty="0" smtClean="0">
                <a:latin typeface="GHEA Grapalat" pitchFamily="50" charset="0"/>
              </a:rPr>
              <a:t>1,241</a:t>
            </a:r>
            <a:r>
              <a:rPr lang="en-GB" sz="4800" dirty="0" smtClean="0">
                <a:latin typeface="GHEA Grapalat" pitchFamily="50" charset="0"/>
              </a:rPr>
              <a:t>.</a:t>
            </a:r>
            <a:r>
              <a:rPr lang="hy-AM" sz="4800" dirty="0" smtClean="0">
                <a:latin typeface="GHEA Grapalat" pitchFamily="50" charset="0"/>
              </a:rPr>
              <a:t>4</a:t>
            </a:r>
            <a:r>
              <a:rPr lang="en-GB" sz="4800" dirty="0" smtClean="0">
                <a:latin typeface="GHEA Grapalat" pitchFamily="50" charset="0"/>
              </a:rPr>
              <a:t> </a:t>
            </a:r>
            <a:r>
              <a:rPr lang="hy-AM" sz="4800" dirty="0" smtClean="0">
                <a:latin typeface="GHEA Grapalat" pitchFamily="50" charset="0"/>
              </a:rPr>
              <a:t>մլն</a:t>
            </a:r>
            <a:r>
              <a:rPr lang="en-GB" sz="4800" dirty="0" smtClean="0">
                <a:latin typeface="GHEA Grapalat" pitchFamily="50" charset="0"/>
              </a:rPr>
              <a:t> </a:t>
            </a:r>
            <a:r>
              <a:rPr lang="hy-AM" sz="4800" dirty="0" smtClean="0">
                <a:latin typeface="GHEA Grapalat" pitchFamily="50" charset="0"/>
              </a:rPr>
              <a:t>դրամ</a:t>
            </a:r>
            <a:endParaRPr lang="en-GB" sz="4800" dirty="0" smtClean="0">
              <a:latin typeface="GHEA Grapalat" pitchFamily="50" charset="0"/>
            </a:endParaRPr>
          </a:p>
          <a:p>
            <a:pPr marL="109728" indent="0">
              <a:buNone/>
            </a:pPr>
            <a:endParaRPr lang="en-GB" dirty="0" smtClean="0">
              <a:latin typeface="GHEA Grapalat" pitchFamily="50" charset="0"/>
            </a:endParaRPr>
          </a:p>
          <a:p>
            <a:endParaRPr lang="en-GB" dirty="0" smtClean="0">
              <a:latin typeface="GHEA Grapalat" pitchFamily="50" charset="0"/>
            </a:endParaRPr>
          </a:p>
          <a:p>
            <a:endParaRPr lang="en-GB"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49</a:t>
            </a:fld>
            <a:endParaRPr lang="en-US" dirty="0"/>
          </a:p>
        </p:txBody>
      </p:sp>
      <p:sp>
        <p:nvSpPr>
          <p:cNvPr id="4" name="Заголовок 3"/>
          <p:cNvSpPr>
            <a:spLocks noGrp="1"/>
          </p:cNvSpPr>
          <p:nvPr>
            <p:ph type="title"/>
          </p:nvPr>
        </p:nvSpPr>
        <p:spPr>
          <a:xfrm>
            <a:off x="457200" y="274638"/>
            <a:ext cx="8229600" cy="487362"/>
          </a:xfrm>
        </p:spPr>
        <p:txBody>
          <a:bodyPr>
            <a:normAutofit/>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/21014</a:t>
            </a:r>
            <a:endParaRPr lang="en-US" sz="1600" dirty="0"/>
          </a:p>
        </p:txBody>
      </p:sp>
    </p:spTree>
    <p:extLst>
      <p:ext uri="{BB962C8B-B14F-4D97-AF65-F5344CB8AC3E}">
        <p14:creationId xmlns:p14="http://schemas.microsoft.com/office/powerpoint/2010/main" val="610980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609600"/>
            <a:ext cx="8210550" cy="5715000"/>
          </a:xfrm>
        </p:spPr>
        <p:txBody>
          <a:bodyPr>
            <a:noAutofit/>
          </a:bodyPr>
          <a:lstStyle/>
          <a:p>
            <a:pPr marL="0" indent="0" algn="just">
              <a:buNone/>
            </a:pPr>
            <a:r>
              <a:rPr lang="hy-AM" sz="1400" dirty="0">
                <a:latin typeface="GHEA Grapalat" panose="02000506050000020003" pitchFamily="50" charset="0"/>
              </a:rPr>
              <a:t>ՆՊԱՏԱԿԸ</a:t>
            </a:r>
          </a:p>
          <a:p>
            <a:pPr marL="285750" indent="-285750" algn="just"/>
            <a:r>
              <a:rPr lang="hy-AM" sz="1400" dirty="0">
                <a:latin typeface="GHEA Grapalat" panose="02000506050000020003" pitchFamily="50" charset="0"/>
              </a:rPr>
              <a:t> </a:t>
            </a:r>
            <a:r>
              <a:rPr lang="hy-AM" sz="1400" dirty="0" smtClean="0">
                <a:latin typeface="GHEA Grapalat" panose="02000506050000020003" pitchFamily="50" charset="0"/>
              </a:rPr>
              <a:t>Ոռոգման ծառայությունների հասանելիության և մատչելիության ապահովում </a:t>
            </a:r>
          </a:p>
          <a:p>
            <a:pPr marL="0" indent="0" algn="just">
              <a:buNone/>
            </a:pPr>
            <a:r>
              <a:rPr lang="hy-AM" sz="1400" dirty="0" smtClean="0">
                <a:latin typeface="GHEA Grapalat" panose="02000506050000020003" pitchFamily="50" charset="0"/>
              </a:rPr>
              <a:t>ԱԿՆԿԱԼՎՈՂ ԱՐԴՅՈՒՆՔ</a:t>
            </a:r>
          </a:p>
          <a:p>
            <a:pPr marL="285750" indent="-285750" algn="just"/>
            <a:r>
              <a:rPr lang="hy-AM" sz="1400" dirty="0" smtClean="0">
                <a:latin typeface="GHEA Grapalat" panose="02000506050000020003" pitchFamily="50" charset="0"/>
              </a:rPr>
              <a:t>Ոռոգման ջրի մատակարարման արդյունավետության և հասանելիության բարելավում, կորուստների կրճատում</a:t>
            </a:r>
          </a:p>
          <a:p>
            <a:pPr marL="0" indent="0" algn="just">
              <a:buNone/>
            </a:pPr>
            <a:r>
              <a:rPr lang="hy-AM" sz="1400" dirty="0" smtClean="0">
                <a:latin typeface="GHEA Grapalat" panose="02000506050000020003" pitchFamily="50" charset="0"/>
              </a:rPr>
              <a:t>ԻՐԱԿԱՆԱՑՆՈՂԸ</a:t>
            </a:r>
          </a:p>
          <a:p>
            <a:pPr marL="285750" indent="-285750" algn="just"/>
            <a:r>
              <a:rPr lang="hy-AM" sz="1400" dirty="0" smtClean="0">
                <a:latin typeface="GHEA Grapalat" panose="02000506050000020003" pitchFamily="50" charset="0"/>
              </a:rPr>
              <a:t>ՀՀ ջրային կոմիտե և Հայաստանի տարածքային զարգացման հիմնադրամ</a:t>
            </a:r>
          </a:p>
          <a:p>
            <a:pPr marL="0" indent="0" algn="just">
              <a:buNone/>
            </a:pPr>
            <a:r>
              <a:rPr lang="hy-AM" sz="1400" dirty="0" smtClean="0">
                <a:latin typeface="GHEA Grapalat" panose="02000506050000020003" pitchFamily="50" charset="0"/>
              </a:rPr>
              <a:t>ԿԱՊԸ </a:t>
            </a:r>
            <a:r>
              <a:rPr lang="hy-AM" sz="1400" dirty="0">
                <a:latin typeface="GHEA Grapalat" pitchFamily="50" charset="0"/>
              </a:rPr>
              <a:t>ԿԱՌԱՎԱՐՈՒԹՅԱՆ</a:t>
            </a:r>
            <a:r>
              <a:rPr lang="en-US" sz="1400" dirty="0">
                <a:latin typeface="GHEA Grapalat" pitchFamily="50" charset="0"/>
              </a:rPr>
              <a:t> ԵՎ ՌԱԶՄԱՎԱՐԱԿԱՆ ԾՐԱԳՐԵՐԻ </a:t>
            </a:r>
            <a:r>
              <a:rPr lang="en-US" sz="1400" dirty="0" smtClean="0">
                <a:latin typeface="GHEA Grapalat" pitchFamily="50" charset="0"/>
              </a:rPr>
              <a:t>ՀԵՏ</a:t>
            </a:r>
            <a:endParaRPr lang="hy-AM" sz="1400" dirty="0" smtClean="0">
              <a:latin typeface="GHEA Grapalat" pitchFamily="50" charset="0"/>
            </a:endParaRPr>
          </a:p>
          <a:p>
            <a:pPr marL="285750" indent="-285750" algn="just"/>
            <a:r>
              <a:rPr lang="en-US" sz="1400" dirty="0">
                <a:latin typeface="GHEA Grapalat"/>
                <a:ea typeface="Calibri"/>
                <a:cs typeface="Times New Roman"/>
              </a:rPr>
              <a:t>ՀՀ </a:t>
            </a:r>
            <a:r>
              <a:rPr lang="en-US" sz="1400" dirty="0" err="1">
                <a:latin typeface="GHEA Grapalat"/>
                <a:ea typeface="Calibri"/>
                <a:cs typeface="Times New Roman"/>
              </a:rPr>
              <a:t>կառավարության</a:t>
            </a:r>
            <a:r>
              <a:rPr lang="en-US" sz="1400" dirty="0">
                <a:latin typeface="GHEA Grapalat"/>
                <a:ea typeface="Calibri"/>
                <a:cs typeface="Times New Roman"/>
              </a:rPr>
              <a:t> 2021 </a:t>
            </a:r>
            <a:r>
              <a:rPr lang="en-US" sz="1400" dirty="0" err="1">
                <a:latin typeface="GHEA Grapalat"/>
                <a:ea typeface="Calibri"/>
                <a:cs typeface="Times New Roman"/>
              </a:rPr>
              <a:t>թվականի</a:t>
            </a:r>
            <a:r>
              <a:rPr lang="en-US" sz="1400" dirty="0">
                <a:latin typeface="GHEA Grapalat"/>
                <a:ea typeface="Calibri"/>
                <a:cs typeface="Times New Roman"/>
              </a:rPr>
              <a:t> </a:t>
            </a:r>
            <a:r>
              <a:rPr lang="en-US" sz="1400" dirty="0" err="1">
                <a:latin typeface="GHEA Grapalat"/>
                <a:ea typeface="Calibri"/>
                <a:cs typeface="Times New Roman"/>
              </a:rPr>
              <a:t>օգոստոսի</a:t>
            </a:r>
            <a:r>
              <a:rPr lang="en-US" sz="1400" dirty="0">
                <a:latin typeface="GHEA Grapalat"/>
                <a:ea typeface="Calibri"/>
                <a:cs typeface="Times New Roman"/>
              </a:rPr>
              <a:t> 18-ի «</a:t>
            </a:r>
            <a:r>
              <a:rPr lang="en-US" sz="1400" dirty="0" err="1">
                <a:latin typeface="GHEA Grapalat"/>
                <a:ea typeface="Calibri"/>
                <a:cs typeface="Times New Roman"/>
              </a:rPr>
              <a:t>Հայաստանի</a:t>
            </a:r>
            <a:r>
              <a:rPr lang="en-US" sz="1400" dirty="0">
                <a:latin typeface="GHEA Grapalat"/>
                <a:ea typeface="Calibri"/>
                <a:cs typeface="Times New Roman"/>
              </a:rPr>
              <a:t> </a:t>
            </a:r>
            <a:r>
              <a:rPr lang="en-US" sz="1400" dirty="0" err="1">
                <a:latin typeface="GHEA Grapalat"/>
                <a:ea typeface="Calibri"/>
                <a:cs typeface="Times New Roman"/>
              </a:rPr>
              <a:t>Հանրապետության</a:t>
            </a:r>
            <a:r>
              <a:rPr lang="en-US" sz="1400" dirty="0">
                <a:latin typeface="GHEA Grapalat"/>
                <a:ea typeface="Calibri"/>
                <a:cs typeface="Times New Roman"/>
              </a:rPr>
              <a:t> </a:t>
            </a:r>
            <a:r>
              <a:rPr lang="en-US" sz="1400" dirty="0" err="1">
                <a:latin typeface="GHEA Grapalat"/>
                <a:ea typeface="Calibri"/>
                <a:cs typeface="Times New Roman"/>
              </a:rPr>
              <a:t>կառավարության</a:t>
            </a:r>
            <a:r>
              <a:rPr lang="en-US" sz="1400" dirty="0">
                <a:latin typeface="GHEA Grapalat"/>
                <a:ea typeface="Calibri"/>
                <a:cs typeface="Times New Roman"/>
              </a:rPr>
              <a:t> </a:t>
            </a:r>
            <a:r>
              <a:rPr lang="en-US" sz="1400" dirty="0" err="1">
                <a:latin typeface="GHEA Grapalat"/>
                <a:ea typeface="Calibri"/>
                <a:cs typeface="Times New Roman"/>
              </a:rPr>
              <a:t>ծրագրի</a:t>
            </a:r>
            <a:r>
              <a:rPr lang="en-US" sz="1400" dirty="0">
                <a:latin typeface="GHEA Grapalat"/>
                <a:ea typeface="Calibri"/>
                <a:cs typeface="Times New Roman"/>
              </a:rPr>
              <a:t> </a:t>
            </a:r>
            <a:r>
              <a:rPr lang="en-US" sz="1400" dirty="0" err="1">
                <a:latin typeface="GHEA Grapalat"/>
                <a:ea typeface="Calibri"/>
                <a:cs typeface="Times New Roman"/>
              </a:rPr>
              <a:t>մասին</a:t>
            </a:r>
            <a:r>
              <a:rPr lang="en-US" sz="1400" dirty="0">
                <a:latin typeface="GHEA Grapalat"/>
                <a:ea typeface="Calibri"/>
                <a:cs typeface="Times New Roman"/>
              </a:rPr>
              <a:t>» N 1363-Ա </a:t>
            </a:r>
            <a:r>
              <a:rPr lang="en-US" sz="1400" dirty="0" err="1">
                <a:latin typeface="GHEA Grapalat"/>
                <a:ea typeface="Calibri"/>
                <a:cs typeface="Times New Roman"/>
              </a:rPr>
              <a:t>որոշմամբ</a:t>
            </a:r>
            <a:r>
              <a:rPr lang="en-US" sz="1400" dirty="0">
                <a:latin typeface="GHEA Grapalat"/>
                <a:ea typeface="Calibri"/>
                <a:cs typeface="Times New Roman"/>
              </a:rPr>
              <a:t> </a:t>
            </a:r>
            <a:r>
              <a:rPr lang="en-US" sz="1400" dirty="0" err="1">
                <a:latin typeface="GHEA Grapalat"/>
                <a:ea typeface="Calibri"/>
                <a:cs typeface="Times New Roman"/>
              </a:rPr>
              <a:t>հաստատված</a:t>
            </a:r>
            <a:r>
              <a:rPr lang="en-US" sz="1400" dirty="0">
                <a:latin typeface="GHEA Grapalat"/>
                <a:ea typeface="Calibri"/>
                <a:cs typeface="Times New Roman"/>
              </a:rPr>
              <a:t> </a:t>
            </a:r>
            <a:r>
              <a:rPr lang="en-US" sz="1400" dirty="0" err="1">
                <a:latin typeface="GHEA Grapalat"/>
                <a:ea typeface="Calibri"/>
                <a:cs typeface="Times New Roman"/>
              </a:rPr>
              <a:t>Հավելվածի</a:t>
            </a:r>
            <a:r>
              <a:rPr lang="en-US" sz="1400" dirty="0">
                <a:latin typeface="GHEA Grapalat"/>
                <a:ea typeface="Calibri"/>
                <a:cs typeface="Times New Roman"/>
              </a:rPr>
              <a:t> «3.3 </a:t>
            </a:r>
            <a:r>
              <a:rPr lang="en-US" sz="1400" dirty="0" err="1">
                <a:latin typeface="GHEA Grapalat"/>
                <a:ea typeface="Calibri"/>
                <a:cs typeface="Times New Roman"/>
              </a:rPr>
              <a:t>Ջրային</a:t>
            </a:r>
            <a:r>
              <a:rPr lang="en-US" sz="1400" dirty="0">
                <a:latin typeface="GHEA Grapalat"/>
                <a:ea typeface="Calibri"/>
                <a:cs typeface="Times New Roman"/>
              </a:rPr>
              <a:t> </a:t>
            </a:r>
            <a:r>
              <a:rPr lang="en-US" sz="1400" dirty="0" err="1">
                <a:latin typeface="GHEA Grapalat"/>
                <a:ea typeface="Calibri"/>
                <a:cs typeface="Times New Roman"/>
              </a:rPr>
              <a:t>տնտեսության</a:t>
            </a:r>
            <a:r>
              <a:rPr lang="en-US" sz="1400" dirty="0">
                <a:latin typeface="GHEA Grapalat"/>
                <a:ea typeface="Calibri"/>
                <a:cs typeface="Times New Roman"/>
              </a:rPr>
              <a:t>» </a:t>
            </a:r>
            <a:r>
              <a:rPr lang="en-US" sz="1400" dirty="0" err="1" smtClean="0">
                <a:latin typeface="GHEA Grapalat"/>
                <a:ea typeface="Calibri"/>
                <a:cs typeface="Times New Roman"/>
              </a:rPr>
              <a:t>բաժ</a:t>
            </a:r>
            <a:r>
              <a:rPr lang="hy-AM" sz="1400" dirty="0" smtClean="0">
                <a:latin typeface="GHEA Grapalat"/>
                <a:ea typeface="Calibri"/>
                <a:cs typeface="Times New Roman"/>
              </a:rPr>
              <a:t>ի</a:t>
            </a:r>
            <a:r>
              <a:rPr lang="en-US" sz="1400" dirty="0" smtClean="0">
                <a:latin typeface="GHEA Grapalat"/>
                <a:ea typeface="Calibri"/>
                <a:cs typeface="Times New Roman"/>
              </a:rPr>
              <a:t>ն</a:t>
            </a:r>
            <a:endParaRPr lang="en-US" sz="1400" dirty="0">
              <a:latin typeface="GHEA Grapalat" pitchFamily="50" charset="0"/>
            </a:endParaRPr>
          </a:p>
          <a:p>
            <a:pPr marL="109728" lvl="0" indent="0">
              <a:buNone/>
            </a:pPr>
            <a:r>
              <a:rPr lang="hy-AM" sz="1400" dirty="0" smtClean="0">
                <a:latin typeface="GHEA Grapalat" panose="02000506050000020003" pitchFamily="50" charset="0"/>
              </a:rPr>
              <a:t>ՆԿԱՐԱԳՐՈՒԹՅՈՒՆՆ ԸՍՏ ՄԻՋՈՑԱՌՈՒՄՆԵՐԻ</a:t>
            </a:r>
          </a:p>
          <a:p>
            <a:r>
              <a:rPr lang="hy-AM" sz="1400" dirty="0" smtClean="0">
                <a:latin typeface="GHEA Grapalat" panose="02000506050000020003" pitchFamily="50" charset="0"/>
              </a:rPr>
              <a:t>202</a:t>
            </a:r>
            <a:r>
              <a:rPr lang="en-US" sz="1400" dirty="0">
                <a:latin typeface="GHEA Grapalat" panose="02000506050000020003" pitchFamily="50" charset="0"/>
              </a:rPr>
              <a:t>2 </a:t>
            </a:r>
            <a:r>
              <a:rPr lang="hy-AM" sz="1400" dirty="0">
                <a:latin typeface="GHEA Grapalat" panose="02000506050000020003" pitchFamily="50" charset="0"/>
              </a:rPr>
              <a:t>թվականի համար </a:t>
            </a:r>
            <a:r>
              <a:rPr lang="en-US" sz="1400" dirty="0" err="1">
                <a:latin typeface="GHEA Grapalat" panose="02000506050000020003" pitchFamily="50" charset="0"/>
              </a:rPr>
              <a:t>Ծրագրի</a:t>
            </a:r>
            <a:r>
              <a:rPr lang="en-US" sz="1400" dirty="0">
                <a:latin typeface="GHEA Grapalat" panose="02000506050000020003" pitchFamily="50" charset="0"/>
              </a:rPr>
              <a:t> գծով </a:t>
            </a:r>
            <a:r>
              <a:rPr lang="en-US" sz="1400" dirty="0" err="1">
                <a:latin typeface="GHEA Grapalat" panose="02000506050000020003" pitchFamily="50" charset="0"/>
              </a:rPr>
              <a:t>ծախսը</a:t>
            </a:r>
            <a:r>
              <a:rPr lang="en-US" sz="1400" dirty="0">
                <a:latin typeface="GHEA Grapalat" panose="02000506050000020003" pitchFamily="50" charset="0"/>
              </a:rPr>
              <a:t> </a:t>
            </a:r>
            <a:r>
              <a:rPr lang="en-US" sz="1400" dirty="0" err="1">
                <a:latin typeface="GHEA Grapalat" panose="02000506050000020003" pitchFamily="50" charset="0"/>
              </a:rPr>
              <a:t>կազմում</a:t>
            </a:r>
            <a:r>
              <a:rPr lang="en-US" sz="1400" dirty="0">
                <a:latin typeface="GHEA Grapalat" panose="02000506050000020003" pitchFamily="50" charset="0"/>
              </a:rPr>
              <a:t> է </a:t>
            </a:r>
            <a:r>
              <a:rPr lang="ru-RU" sz="1400" dirty="0">
                <a:latin typeface="GHEA Grapalat" panose="02000506050000020003" pitchFamily="50" charset="0"/>
              </a:rPr>
              <a:t>30,</a:t>
            </a:r>
            <a:r>
              <a:rPr lang="en-US" sz="1400" dirty="0">
                <a:latin typeface="GHEA Grapalat" panose="02000506050000020003" pitchFamily="50" charset="0"/>
              </a:rPr>
              <a:t>523.0 </a:t>
            </a:r>
            <a:r>
              <a:rPr lang="en-US" sz="1400" dirty="0" err="1">
                <a:latin typeface="GHEA Grapalat" panose="02000506050000020003" pitchFamily="50" charset="0"/>
              </a:rPr>
              <a:t>մլն</a:t>
            </a:r>
            <a:r>
              <a:rPr lang="en-US" sz="1400" dirty="0">
                <a:latin typeface="GHEA Grapalat" panose="02000506050000020003" pitchFamily="50" charset="0"/>
              </a:rPr>
              <a:t> </a:t>
            </a:r>
            <a:r>
              <a:rPr lang="en-US" sz="1400" dirty="0" err="1">
                <a:latin typeface="GHEA Grapalat" panose="02000506050000020003" pitchFamily="50" charset="0"/>
              </a:rPr>
              <a:t>դրամ</a:t>
            </a:r>
            <a:r>
              <a:rPr lang="en-US" sz="1400" dirty="0">
                <a:latin typeface="GHEA Grapalat" panose="02000506050000020003" pitchFamily="50" charset="0"/>
              </a:rPr>
              <a:t>, </a:t>
            </a:r>
            <a:r>
              <a:rPr lang="en-US" sz="1400" dirty="0" err="1">
                <a:latin typeface="GHEA Grapalat" panose="02000506050000020003" pitchFamily="50" charset="0"/>
              </a:rPr>
              <a:t>այդ</a:t>
            </a:r>
            <a:r>
              <a:rPr lang="en-US" sz="1400" dirty="0">
                <a:latin typeface="GHEA Grapalat" panose="02000506050000020003" pitchFamily="50" charset="0"/>
              </a:rPr>
              <a:t> </a:t>
            </a:r>
            <a:r>
              <a:rPr lang="en-US" sz="1400" dirty="0" err="1">
                <a:latin typeface="GHEA Grapalat" panose="02000506050000020003" pitchFamily="50" charset="0"/>
              </a:rPr>
              <a:t>թվում</a:t>
            </a:r>
            <a:r>
              <a:rPr lang="en-US" sz="1400" dirty="0">
                <a:latin typeface="GHEA Grapalat" panose="02000506050000020003" pitchFamily="50" charset="0"/>
              </a:rPr>
              <a:t>.</a:t>
            </a:r>
          </a:p>
          <a:p>
            <a:pPr marL="109728" lvl="0" indent="0" algn="just">
              <a:buNone/>
            </a:pPr>
            <a:r>
              <a:rPr lang="en-US" sz="1400" dirty="0" smtClean="0">
                <a:latin typeface="GHEA Grapalat" panose="02000506050000020003" pitchFamily="50" charset="0"/>
              </a:rPr>
              <a:t>1. </a:t>
            </a:r>
            <a:r>
              <a:rPr lang="hy-AM" sz="1400" u="sng" dirty="0" smtClean="0">
                <a:latin typeface="GHEA Grapalat" panose="02000506050000020003" pitchFamily="50" charset="0"/>
              </a:rPr>
              <a:t>1004-11001</a:t>
            </a:r>
            <a:r>
              <a:rPr lang="hy-AM" sz="1400" dirty="0" smtClean="0">
                <a:latin typeface="GHEA Grapalat" panose="02000506050000020003" pitchFamily="50" charset="0"/>
              </a:rPr>
              <a:t> </a:t>
            </a:r>
            <a:r>
              <a:rPr lang="en-US" sz="1400" b="1" dirty="0" smtClean="0">
                <a:latin typeface="GHEA Grapalat" panose="02000506050000020003" pitchFamily="50" charset="0"/>
              </a:rPr>
              <a:t>1,089.3 </a:t>
            </a:r>
            <a:r>
              <a:rPr lang="hy-AM" sz="1400" b="1" dirty="0">
                <a:latin typeface="GHEA Grapalat" panose="02000506050000020003" pitchFamily="50" charset="0"/>
              </a:rPr>
              <a:t>մլն դրամը </a:t>
            </a:r>
            <a:r>
              <a:rPr lang="hy-AM" sz="1400" dirty="0">
                <a:latin typeface="GHEA Grapalat" panose="02000506050000020003" pitchFamily="50" charset="0"/>
              </a:rPr>
              <a:t>նախատեսվում է </a:t>
            </a:r>
            <a:r>
              <a:rPr lang="en-US" sz="1400" dirty="0">
                <a:latin typeface="GHEA Grapalat" panose="02000506050000020003" pitchFamily="50" charset="0"/>
              </a:rPr>
              <a:t>հատկացնել </a:t>
            </a:r>
            <a:r>
              <a:rPr lang="en-US" sz="1400" dirty="0" err="1">
                <a:latin typeface="GHEA Grapalat" panose="02000506050000020003" pitchFamily="50" charset="0"/>
              </a:rPr>
              <a:t>ոռոգման</a:t>
            </a:r>
            <a:r>
              <a:rPr lang="en-US" sz="1400" dirty="0">
                <a:latin typeface="GHEA Grapalat" panose="02000506050000020003" pitchFamily="50" charset="0"/>
              </a:rPr>
              <a:t> ոլորտի </a:t>
            </a:r>
            <a:r>
              <a:rPr lang="en-US" sz="1400" dirty="0" err="1">
                <a:latin typeface="GHEA Grapalat" panose="02000506050000020003" pitchFamily="50" charset="0"/>
              </a:rPr>
              <a:t>սուբսիդավորմանը</a:t>
            </a:r>
            <a:r>
              <a:rPr lang="en-US" sz="1400" dirty="0">
                <a:latin typeface="GHEA Grapalat" panose="02000506050000020003" pitchFamily="50" charset="0"/>
              </a:rPr>
              <a:t>՝ «</a:t>
            </a:r>
            <a:r>
              <a:rPr lang="en-US" sz="1400" dirty="0" err="1">
                <a:latin typeface="GHEA Grapalat" panose="02000506050000020003" pitchFamily="50" charset="0"/>
              </a:rPr>
              <a:t>Ջրառ</a:t>
            </a:r>
            <a:r>
              <a:rPr lang="en-US" sz="1400" dirty="0">
                <a:latin typeface="GHEA Grapalat" panose="02000506050000020003" pitchFamily="50" charset="0"/>
              </a:rPr>
              <a:t>» ՓԲԸ-ի համար հաստատված </a:t>
            </a:r>
            <a:r>
              <a:rPr lang="en-US" sz="1400" dirty="0" err="1">
                <a:latin typeface="GHEA Grapalat" panose="02000506050000020003" pitchFamily="50" charset="0"/>
              </a:rPr>
              <a:t>ոռոգման</a:t>
            </a:r>
            <a:r>
              <a:rPr lang="en-US" sz="1400" dirty="0">
                <a:latin typeface="GHEA Grapalat" panose="02000506050000020003" pitchFamily="50" charset="0"/>
              </a:rPr>
              <a:t> </a:t>
            </a:r>
            <a:r>
              <a:rPr lang="en-US" sz="1400" dirty="0" err="1">
                <a:latin typeface="GHEA Grapalat" panose="02000506050000020003" pitchFamily="50" charset="0"/>
              </a:rPr>
              <a:t>ջրի</a:t>
            </a:r>
            <a:r>
              <a:rPr lang="en-US" sz="1400" dirty="0">
                <a:latin typeface="GHEA Grapalat" panose="02000506050000020003" pitchFamily="50" charset="0"/>
              </a:rPr>
              <a:t> </a:t>
            </a:r>
            <a:r>
              <a:rPr lang="en-US" sz="1400" dirty="0" err="1">
                <a:latin typeface="GHEA Grapalat" panose="02000506050000020003" pitchFamily="50" charset="0"/>
              </a:rPr>
              <a:t>սակագնի</a:t>
            </a:r>
            <a:r>
              <a:rPr lang="en-US" sz="1400" dirty="0">
                <a:latin typeface="GHEA Grapalat" panose="02000506050000020003" pitchFamily="50" charset="0"/>
              </a:rPr>
              <a:t> և </a:t>
            </a:r>
            <a:r>
              <a:rPr lang="en-US" sz="1400" dirty="0" err="1">
                <a:latin typeface="GHEA Grapalat" panose="02000506050000020003" pitchFamily="50" charset="0"/>
              </a:rPr>
              <a:t>նվազագույն</a:t>
            </a:r>
            <a:r>
              <a:rPr lang="en-US" sz="1400" dirty="0">
                <a:latin typeface="GHEA Grapalat" panose="02000506050000020003" pitchFamily="50" charset="0"/>
              </a:rPr>
              <a:t> </a:t>
            </a:r>
            <a:r>
              <a:rPr lang="en-US" sz="1400" dirty="0" err="1">
                <a:latin typeface="GHEA Grapalat" panose="02000506050000020003" pitchFamily="50" charset="0"/>
              </a:rPr>
              <a:t>շահավետ</a:t>
            </a:r>
            <a:r>
              <a:rPr lang="en-US" sz="1400" dirty="0">
                <a:latin typeface="GHEA Grapalat" panose="02000506050000020003" pitchFamily="50" charset="0"/>
              </a:rPr>
              <a:t> </a:t>
            </a:r>
            <a:r>
              <a:rPr lang="en-US" sz="1400" dirty="0" err="1">
                <a:latin typeface="GHEA Grapalat" panose="02000506050000020003" pitchFamily="50" charset="0"/>
              </a:rPr>
              <a:t>գնի</a:t>
            </a:r>
            <a:r>
              <a:rPr lang="en-US" sz="1400" dirty="0">
                <a:latin typeface="GHEA Grapalat" panose="02000506050000020003" pitchFamily="50" charset="0"/>
              </a:rPr>
              <a:t> </a:t>
            </a:r>
            <a:r>
              <a:rPr lang="en-US" sz="1400" dirty="0" err="1">
                <a:latin typeface="GHEA Grapalat" panose="02000506050000020003" pitchFamily="50" charset="0"/>
              </a:rPr>
              <a:t>տարբերության</a:t>
            </a:r>
            <a:r>
              <a:rPr lang="en-US" sz="1400" dirty="0">
                <a:latin typeface="GHEA Grapalat" panose="02000506050000020003" pitchFamily="50" charset="0"/>
              </a:rPr>
              <a:t> չափով՝ 774.3 </a:t>
            </a:r>
            <a:r>
              <a:rPr lang="en-US" sz="1400" dirty="0" err="1">
                <a:latin typeface="GHEA Grapalat" panose="02000506050000020003" pitchFamily="50" charset="0"/>
              </a:rPr>
              <a:t>մլն</a:t>
            </a:r>
            <a:r>
              <a:rPr lang="en-US" sz="1400" dirty="0">
                <a:latin typeface="GHEA Grapalat" panose="02000506050000020003" pitchFamily="50" charset="0"/>
              </a:rPr>
              <a:t> </a:t>
            </a:r>
            <a:r>
              <a:rPr lang="hy-AM" sz="1400" dirty="0">
                <a:solidFill>
                  <a:srgbClr val="000000"/>
                </a:solidFill>
                <a:latin typeface="GHEA Grapalat"/>
                <a:ea typeface="Times New Roman"/>
                <a:cs typeface="Times New Roman"/>
              </a:rPr>
              <a:t>մ</a:t>
            </a:r>
            <a:r>
              <a:rPr lang="hy-AM" sz="1400" baseline="30000" dirty="0">
                <a:solidFill>
                  <a:srgbClr val="000000"/>
                </a:solidFill>
                <a:latin typeface="GHEA Grapalat"/>
                <a:ea typeface="Times New Roman"/>
                <a:cs typeface="Times New Roman"/>
              </a:rPr>
              <a:t>3</a:t>
            </a:r>
            <a:r>
              <a:rPr lang="en-US" sz="1400" dirty="0" smtClean="0">
                <a:latin typeface="GHEA Grapalat" panose="02000506050000020003" pitchFamily="50" charset="0"/>
              </a:rPr>
              <a:t> </a:t>
            </a:r>
            <a:r>
              <a:rPr lang="en-US" sz="1400" dirty="0" err="1">
                <a:latin typeface="GHEA Grapalat" panose="02000506050000020003" pitchFamily="50" charset="0"/>
              </a:rPr>
              <a:t>ինքնահոս</a:t>
            </a:r>
            <a:r>
              <a:rPr lang="en-US" sz="1400" dirty="0">
                <a:latin typeface="GHEA Grapalat" panose="02000506050000020003" pitchFamily="50" charset="0"/>
              </a:rPr>
              <a:t> և 67.5 </a:t>
            </a:r>
            <a:r>
              <a:rPr lang="en-US" sz="1400" dirty="0" err="1">
                <a:latin typeface="GHEA Grapalat" panose="02000506050000020003" pitchFamily="50" charset="0"/>
              </a:rPr>
              <a:t>մլն</a:t>
            </a:r>
            <a:r>
              <a:rPr lang="en-US" sz="1400" dirty="0">
                <a:latin typeface="GHEA Grapalat" panose="02000506050000020003" pitchFamily="50" charset="0"/>
              </a:rPr>
              <a:t> </a:t>
            </a:r>
            <a:r>
              <a:rPr lang="hy-AM" sz="1400" dirty="0">
                <a:solidFill>
                  <a:srgbClr val="000000"/>
                </a:solidFill>
                <a:latin typeface="GHEA Grapalat"/>
                <a:ea typeface="Times New Roman"/>
                <a:cs typeface="Times New Roman"/>
              </a:rPr>
              <a:t>մ</a:t>
            </a:r>
            <a:r>
              <a:rPr lang="hy-AM" sz="1400" baseline="30000" dirty="0">
                <a:solidFill>
                  <a:srgbClr val="000000"/>
                </a:solidFill>
                <a:latin typeface="GHEA Grapalat"/>
                <a:ea typeface="Times New Roman"/>
                <a:cs typeface="Times New Roman"/>
              </a:rPr>
              <a:t>3</a:t>
            </a:r>
            <a:r>
              <a:rPr lang="en-US" sz="1400" dirty="0" smtClean="0">
                <a:latin typeface="GHEA Grapalat" panose="02000506050000020003" pitchFamily="50" charset="0"/>
              </a:rPr>
              <a:t> </a:t>
            </a:r>
            <a:r>
              <a:rPr lang="en-US" sz="1400" dirty="0" err="1">
                <a:latin typeface="GHEA Grapalat" panose="02000506050000020003" pitchFamily="50" charset="0"/>
              </a:rPr>
              <a:t>մեխանիկական</a:t>
            </a:r>
            <a:r>
              <a:rPr lang="en-US" sz="1400" dirty="0">
                <a:latin typeface="GHEA Grapalat" panose="02000506050000020003" pitchFamily="50" charset="0"/>
              </a:rPr>
              <a:t> </a:t>
            </a:r>
            <a:r>
              <a:rPr lang="en-US" sz="1400" dirty="0" err="1">
                <a:latin typeface="GHEA Grapalat" panose="02000506050000020003" pitchFamily="50" charset="0"/>
              </a:rPr>
              <a:t>եղանակով</a:t>
            </a:r>
            <a:r>
              <a:rPr lang="en-US" sz="1400" dirty="0">
                <a:latin typeface="GHEA Grapalat" panose="02000506050000020003" pitchFamily="50" charset="0"/>
              </a:rPr>
              <a:t> </a:t>
            </a:r>
            <a:r>
              <a:rPr lang="en-US" sz="1400" dirty="0" err="1">
                <a:latin typeface="GHEA Grapalat" panose="02000506050000020003" pitchFamily="50" charset="0"/>
              </a:rPr>
              <a:t>ջրամատակարարում</a:t>
            </a:r>
            <a:r>
              <a:rPr lang="en-US" sz="1400" dirty="0">
                <a:latin typeface="GHEA Grapalat" panose="02000506050000020003" pitchFamily="50" charset="0"/>
              </a:rPr>
              <a:t> իրականացնելու </a:t>
            </a:r>
            <a:r>
              <a:rPr lang="hy-AM" sz="1400" dirty="0">
                <a:latin typeface="GHEA Grapalat" panose="02000506050000020003" pitchFamily="50" charset="0"/>
              </a:rPr>
              <a:t>համար</a:t>
            </a:r>
            <a:r>
              <a:rPr lang="en-US" sz="1400" dirty="0">
                <a:latin typeface="GHEA Grapalat" panose="02000506050000020003" pitchFamily="50" charset="0"/>
              </a:rPr>
              <a:t>: ՀՀ </a:t>
            </a:r>
            <a:r>
              <a:rPr lang="en-US" sz="1400" dirty="0" err="1">
                <a:latin typeface="GHEA Grapalat" panose="02000506050000020003" pitchFamily="50" charset="0"/>
              </a:rPr>
              <a:t>հանրային</a:t>
            </a:r>
            <a:r>
              <a:rPr lang="en-US" sz="1400" dirty="0">
                <a:latin typeface="GHEA Grapalat" panose="02000506050000020003" pitchFamily="50" charset="0"/>
              </a:rPr>
              <a:t> </a:t>
            </a:r>
            <a:r>
              <a:rPr lang="en-US" sz="1400" dirty="0" err="1">
                <a:latin typeface="GHEA Grapalat" panose="02000506050000020003" pitchFamily="50" charset="0"/>
              </a:rPr>
              <a:t>ծառայությունները</a:t>
            </a:r>
            <a:r>
              <a:rPr lang="en-US" sz="1400" dirty="0">
                <a:latin typeface="GHEA Grapalat" panose="02000506050000020003" pitchFamily="50" charset="0"/>
              </a:rPr>
              <a:t> կարգավորող </a:t>
            </a:r>
            <a:r>
              <a:rPr lang="en-US" sz="1400" dirty="0" err="1">
                <a:latin typeface="GHEA Grapalat" panose="02000506050000020003" pitchFamily="50" charset="0"/>
              </a:rPr>
              <a:t>հանձնաժողովի</a:t>
            </a:r>
            <a:r>
              <a:rPr lang="en-US" sz="1400" dirty="0">
                <a:latin typeface="GHEA Grapalat" panose="02000506050000020003" pitchFamily="50" charset="0"/>
              </a:rPr>
              <a:t> կողմից </a:t>
            </a:r>
            <a:r>
              <a:rPr lang="en-US" sz="1400" dirty="0" err="1">
                <a:latin typeface="GHEA Grapalat" panose="02000506050000020003" pitchFamily="50" charset="0"/>
              </a:rPr>
              <a:t>ինքնահոս</a:t>
            </a:r>
            <a:r>
              <a:rPr lang="en-US" sz="1400" dirty="0">
                <a:latin typeface="GHEA Grapalat" panose="02000506050000020003" pitchFamily="50" charset="0"/>
              </a:rPr>
              <a:t> </a:t>
            </a:r>
            <a:r>
              <a:rPr lang="en-US" sz="1400" dirty="0" err="1">
                <a:latin typeface="GHEA Grapalat" panose="02000506050000020003" pitchFamily="50" charset="0"/>
              </a:rPr>
              <a:t>եղանակով</a:t>
            </a:r>
            <a:r>
              <a:rPr lang="en-US" sz="1400" dirty="0">
                <a:latin typeface="GHEA Grapalat" panose="02000506050000020003" pitchFamily="50" charset="0"/>
              </a:rPr>
              <a:t> հաստատված </a:t>
            </a:r>
            <a:r>
              <a:rPr lang="en-US" sz="1400" dirty="0" err="1">
                <a:latin typeface="GHEA Grapalat" panose="02000506050000020003" pitchFamily="50" charset="0"/>
              </a:rPr>
              <a:t>ջրի</a:t>
            </a:r>
            <a:r>
              <a:rPr lang="en-US" sz="1400" dirty="0">
                <a:latin typeface="GHEA Grapalat" panose="02000506050000020003" pitchFamily="50" charset="0"/>
              </a:rPr>
              <a:t> </a:t>
            </a:r>
            <a:r>
              <a:rPr lang="en-US" sz="1400" dirty="0" err="1">
                <a:latin typeface="GHEA Grapalat" panose="02000506050000020003" pitchFamily="50" charset="0"/>
              </a:rPr>
              <a:t>սակագինը</a:t>
            </a:r>
            <a:r>
              <a:rPr lang="en-US" sz="1400" dirty="0">
                <a:latin typeface="GHEA Grapalat" panose="02000506050000020003" pitchFamily="50" charset="0"/>
              </a:rPr>
              <a:t> հաստատված է 1,01 </a:t>
            </a:r>
            <a:r>
              <a:rPr lang="en-US" sz="1400" dirty="0" err="1">
                <a:latin typeface="GHEA Grapalat" panose="02000506050000020003" pitchFamily="50" charset="0"/>
              </a:rPr>
              <a:t>դրամ</a:t>
            </a:r>
            <a:r>
              <a:rPr lang="en-US" sz="1400" dirty="0">
                <a:latin typeface="GHEA Grapalat" panose="02000506050000020003" pitchFamily="50" charset="0"/>
              </a:rPr>
              <a:t>/</a:t>
            </a:r>
            <a:r>
              <a:rPr lang="en-US" sz="1400" dirty="0" err="1">
                <a:latin typeface="GHEA Grapalat" panose="02000506050000020003" pitchFamily="50" charset="0"/>
              </a:rPr>
              <a:t>խոր.մ</a:t>
            </a:r>
            <a:r>
              <a:rPr lang="en-US" sz="1400" dirty="0">
                <a:latin typeface="GHEA Grapalat" panose="02000506050000020003" pitchFamily="50" charset="0"/>
              </a:rPr>
              <a:t>, իսկ </a:t>
            </a:r>
            <a:r>
              <a:rPr lang="en-US" sz="1400" dirty="0" err="1">
                <a:latin typeface="GHEA Grapalat" panose="02000506050000020003" pitchFamily="50" charset="0"/>
              </a:rPr>
              <a:t>մեխանիկական</a:t>
            </a:r>
            <a:r>
              <a:rPr lang="en-US" sz="1400" dirty="0">
                <a:latin typeface="GHEA Grapalat" panose="02000506050000020003" pitchFamily="50" charset="0"/>
              </a:rPr>
              <a:t> </a:t>
            </a:r>
            <a:r>
              <a:rPr lang="en-US" sz="1400" dirty="0" err="1">
                <a:latin typeface="GHEA Grapalat" panose="02000506050000020003" pitchFamily="50" charset="0"/>
              </a:rPr>
              <a:t>ջրի</a:t>
            </a:r>
            <a:r>
              <a:rPr lang="en-US" sz="1400" dirty="0">
                <a:latin typeface="GHEA Grapalat" panose="02000506050000020003" pitchFamily="50" charset="0"/>
              </a:rPr>
              <a:t> </a:t>
            </a:r>
            <a:r>
              <a:rPr lang="en-US" sz="1400" dirty="0" err="1">
                <a:latin typeface="GHEA Grapalat" panose="02000506050000020003" pitchFamily="50" charset="0"/>
              </a:rPr>
              <a:t>սակագինը</a:t>
            </a:r>
            <a:r>
              <a:rPr lang="en-US" sz="1400" dirty="0">
                <a:latin typeface="GHEA Grapalat" panose="02000506050000020003" pitchFamily="50" charset="0"/>
              </a:rPr>
              <a:t> 11,52 </a:t>
            </a:r>
            <a:r>
              <a:rPr lang="en-US" sz="1400" dirty="0" err="1">
                <a:latin typeface="GHEA Grapalat" panose="02000506050000020003" pitchFamily="50" charset="0"/>
              </a:rPr>
              <a:t>դրամ</a:t>
            </a:r>
            <a:r>
              <a:rPr lang="en-US" sz="1400" dirty="0">
                <a:latin typeface="GHEA Grapalat" panose="02000506050000020003" pitchFamily="50" charset="0"/>
              </a:rPr>
              <a:t>/</a:t>
            </a:r>
            <a:r>
              <a:rPr lang="en-US" sz="1400" dirty="0" err="1">
                <a:latin typeface="GHEA Grapalat" panose="02000506050000020003" pitchFamily="50" charset="0"/>
              </a:rPr>
              <a:t>խոր.մ</a:t>
            </a:r>
            <a:r>
              <a:rPr lang="en-US" sz="1400" dirty="0">
                <a:latin typeface="GHEA Grapalat" panose="02000506050000020003" pitchFamily="50" charset="0"/>
              </a:rPr>
              <a:t>, </a:t>
            </a:r>
            <a:r>
              <a:rPr lang="en-US" sz="1400" dirty="0" err="1">
                <a:latin typeface="GHEA Grapalat" panose="02000506050000020003" pitchFamily="50" charset="0"/>
              </a:rPr>
              <a:t>մինչդեռ</a:t>
            </a:r>
            <a:r>
              <a:rPr lang="en-US" sz="1400" dirty="0">
                <a:latin typeface="GHEA Grapalat" panose="02000506050000020003" pitchFamily="50" charset="0"/>
              </a:rPr>
              <a:t> 1 </a:t>
            </a:r>
            <a:r>
              <a:rPr lang="en-US" sz="1400" dirty="0" err="1">
                <a:latin typeface="GHEA Grapalat" panose="02000506050000020003" pitchFamily="50" charset="0"/>
              </a:rPr>
              <a:t>խմ</a:t>
            </a:r>
            <a:r>
              <a:rPr lang="en-US" sz="1400" dirty="0">
                <a:latin typeface="GHEA Grapalat" panose="02000506050000020003" pitchFamily="50" charset="0"/>
              </a:rPr>
              <a:t> </a:t>
            </a:r>
            <a:r>
              <a:rPr lang="en-US" sz="1400" dirty="0" err="1">
                <a:latin typeface="GHEA Grapalat" panose="02000506050000020003" pitchFamily="50" charset="0"/>
              </a:rPr>
              <a:t>ինքնահոս</a:t>
            </a:r>
            <a:r>
              <a:rPr lang="en-US" sz="1400" dirty="0">
                <a:latin typeface="GHEA Grapalat" panose="02000506050000020003" pitchFamily="50" charset="0"/>
              </a:rPr>
              <a:t> </a:t>
            </a:r>
            <a:r>
              <a:rPr lang="en-US" sz="1400" dirty="0" err="1">
                <a:latin typeface="GHEA Grapalat" panose="02000506050000020003" pitchFamily="50" charset="0"/>
              </a:rPr>
              <a:t>եղանակով</a:t>
            </a:r>
            <a:r>
              <a:rPr lang="en-US" sz="1400" dirty="0">
                <a:latin typeface="GHEA Grapalat" panose="02000506050000020003" pitchFamily="50" charset="0"/>
              </a:rPr>
              <a:t> </a:t>
            </a:r>
            <a:r>
              <a:rPr lang="en-US" sz="1400" dirty="0" err="1">
                <a:latin typeface="GHEA Grapalat" panose="02000506050000020003" pitchFamily="50" charset="0"/>
              </a:rPr>
              <a:t>մատակարարված</a:t>
            </a:r>
            <a:r>
              <a:rPr lang="en-US" sz="1400" dirty="0">
                <a:latin typeface="GHEA Grapalat" panose="02000506050000020003" pitchFamily="50" charset="0"/>
              </a:rPr>
              <a:t> </a:t>
            </a:r>
            <a:r>
              <a:rPr lang="en-US" sz="1400" dirty="0" err="1">
                <a:latin typeface="GHEA Grapalat" panose="02000506050000020003" pitchFamily="50" charset="0"/>
              </a:rPr>
              <a:t>ջրի</a:t>
            </a:r>
            <a:r>
              <a:rPr lang="en-US" sz="1400" dirty="0">
                <a:latin typeface="GHEA Grapalat" panose="02000506050000020003" pitchFamily="50" charset="0"/>
              </a:rPr>
              <a:t> համար կատարված </a:t>
            </a:r>
            <a:r>
              <a:rPr lang="en-US" sz="1400" dirty="0" err="1">
                <a:latin typeface="GHEA Grapalat" panose="02000506050000020003" pitchFamily="50" charset="0"/>
              </a:rPr>
              <a:t>ծախսը</a:t>
            </a:r>
            <a:r>
              <a:rPr lang="en-US" sz="1400" dirty="0">
                <a:latin typeface="GHEA Grapalat" panose="02000506050000020003" pitchFamily="50" charset="0"/>
              </a:rPr>
              <a:t> </a:t>
            </a:r>
            <a:r>
              <a:rPr lang="en-US" sz="1400" dirty="0" err="1">
                <a:latin typeface="GHEA Grapalat" panose="02000506050000020003" pitchFamily="50" charset="0"/>
              </a:rPr>
              <a:t>կազմում</a:t>
            </a:r>
            <a:r>
              <a:rPr lang="en-US" sz="1400" dirty="0">
                <a:latin typeface="GHEA Grapalat" panose="02000506050000020003" pitchFamily="50" charset="0"/>
              </a:rPr>
              <a:t> է </a:t>
            </a:r>
            <a:r>
              <a:rPr lang="en-US" sz="1400" dirty="0" smtClean="0">
                <a:latin typeface="GHEA Grapalat" panose="02000506050000020003" pitchFamily="50" charset="0"/>
              </a:rPr>
              <a:t>1.24 </a:t>
            </a:r>
            <a:r>
              <a:rPr lang="en-US" sz="1400" dirty="0" err="1" smtClean="0">
                <a:latin typeface="GHEA Grapalat" panose="02000506050000020003" pitchFamily="50" charset="0"/>
              </a:rPr>
              <a:t>դրամ</a:t>
            </a:r>
            <a:r>
              <a:rPr lang="en-US" sz="1400" dirty="0" smtClean="0">
                <a:latin typeface="GHEA Grapalat" panose="02000506050000020003" pitchFamily="50" charset="0"/>
              </a:rPr>
              <a:t> </a:t>
            </a:r>
            <a:r>
              <a:rPr lang="en-US" sz="1400" dirty="0">
                <a:latin typeface="GHEA Grapalat" panose="02000506050000020003" pitchFamily="50" charset="0"/>
              </a:rPr>
              <a:t>իսկ 1 </a:t>
            </a:r>
            <a:r>
              <a:rPr lang="en-US" sz="1400" dirty="0" err="1">
                <a:latin typeface="GHEA Grapalat" panose="02000506050000020003" pitchFamily="50" charset="0"/>
              </a:rPr>
              <a:t>խմ</a:t>
            </a:r>
            <a:r>
              <a:rPr lang="en-US" sz="1400" dirty="0">
                <a:latin typeface="GHEA Grapalat" panose="02000506050000020003" pitchFamily="50" charset="0"/>
              </a:rPr>
              <a:t> </a:t>
            </a:r>
            <a:r>
              <a:rPr lang="en-US" sz="1400" dirty="0" err="1">
                <a:latin typeface="GHEA Grapalat" panose="02000506050000020003" pitchFamily="50" charset="0"/>
              </a:rPr>
              <a:t>մեխանիկական</a:t>
            </a:r>
            <a:r>
              <a:rPr lang="en-US" sz="1400" dirty="0">
                <a:latin typeface="GHEA Grapalat" panose="02000506050000020003" pitchFamily="50" charset="0"/>
              </a:rPr>
              <a:t> </a:t>
            </a:r>
            <a:r>
              <a:rPr lang="en-US" sz="1400" dirty="0" err="1">
                <a:latin typeface="GHEA Grapalat" panose="02000506050000020003" pitchFamily="50" charset="0"/>
              </a:rPr>
              <a:t>եղանակով</a:t>
            </a:r>
            <a:r>
              <a:rPr lang="en-US" sz="1400" dirty="0">
                <a:latin typeface="GHEA Grapalat" panose="02000506050000020003" pitchFamily="50" charset="0"/>
              </a:rPr>
              <a:t> </a:t>
            </a:r>
            <a:r>
              <a:rPr lang="en-US" sz="1400" dirty="0" err="1">
                <a:latin typeface="GHEA Grapalat" panose="02000506050000020003" pitchFamily="50" charset="0"/>
              </a:rPr>
              <a:t>մատակարարված</a:t>
            </a:r>
            <a:r>
              <a:rPr lang="en-US" sz="1400" dirty="0">
                <a:latin typeface="GHEA Grapalat" panose="02000506050000020003" pitchFamily="50" charset="0"/>
              </a:rPr>
              <a:t> </a:t>
            </a:r>
            <a:r>
              <a:rPr lang="en-US" sz="1400" dirty="0" err="1">
                <a:latin typeface="GHEA Grapalat" panose="02000506050000020003" pitchFamily="50" charset="0"/>
              </a:rPr>
              <a:t>ջրի</a:t>
            </a:r>
            <a:r>
              <a:rPr lang="en-US" sz="1400" dirty="0">
                <a:latin typeface="GHEA Grapalat" panose="02000506050000020003" pitchFamily="50" charset="0"/>
              </a:rPr>
              <a:t> համար կատարված </a:t>
            </a:r>
            <a:r>
              <a:rPr lang="en-US" sz="1400" dirty="0" err="1">
                <a:latin typeface="GHEA Grapalat" panose="02000506050000020003" pitchFamily="50" charset="0"/>
              </a:rPr>
              <a:t>ծախսը</a:t>
            </a:r>
            <a:r>
              <a:rPr lang="en-US" sz="1400" dirty="0">
                <a:latin typeface="GHEA Grapalat" panose="02000506050000020003" pitchFamily="50" charset="0"/>
              </a:rPr>
              <a:t> </a:t>
            </a:r>
            <a:r>
              <a:rPr lang="en-US" sz="1400" dirty="0" err="1">
                <a:latin typeface="GHEA Grapalat" panose="02000506050000020003" pitchFamily="50" charset="0"/>
              </a:rPr>
              <a:t>կազմում</a:t>
            </a:r>
            <a:r>
              <a:rPr lang="en-US" sz="1400" dirty="0">
                <a:latin typeface="GHEA Grapalat" panose="02000506050000020003" pitchFamily="50" charset="0"/>
              </a:rPr>
              <a:t> է 25.25 </a:t>
            </a:r>
            <a:r>
              <a:rPr lang="en-US" sz="1400" dirty="0" err="1">
                <a:latin typeface="GHEA Grapalat" panose="02000506050000020003" pitchFamily="50" charset="0"/>
              </a:rPr>
              <a:t>դրամ</a:t>
            </a:r>
            <a:r>
              <a:rPr lang="en-US" sz="1400" dirty="0" smtClean="0">
                <a:latin typeface="GHEA Grapalat" panose="02000506050000020003" pitchFamily="50" charset="0"/>
              </a:rPr>
              <a:t>: </a:t>
            </a:r>
            <a:r>
              <a:rPr lang="en-US" sz="1400" u="sng" dirty="0" err="1" smtClean="0">
                <a:latin typeface="GHEA Grapalat" panose="02000506050000020003" pitchFamily="50" charset="0"/>
              </a:rPr>
              <a:t>Նախորդ</a:t>
            </a:r>
            <a:r>
              <a:rPr lang="en-US" sz="1400" u="sng" dirty="0" smtClean="0">
                <a:latin typeface="GHEA Grapalat" panose="02000506050000020003" pitchFamily="50" charset="0"/>
              </a:rPr>
              <a:t> </a:t>
            </a:r>
            <a:r>
              <a:rPr lang="en-US" sz="1400" u="sng" dirty="0" err="1">
                <a:latin typeface="GHEA Grapalat" panose="02000506050000020003" pitchFamily="50" charset="0"/>
              </a:rPr>
              <a:t>տարիներին</a:t>
            </a:r>
            <a:r>
              <a:rPr lang="en-US" sz="1400" u="sng" dirty="0">
                <a:latin typeface="GHEA Grapalat" panose="02000506050000020003" pitchFamily="50" charset="0"/>
              </a:rPr>
              <a:t> </a:t>
            </a:r>
            <a:r>
              <a:rPr lang="en-US" sz="1400" u="sng" dirty="0" err="1">
                <a:latin typeface="GHEA Grapalat" panose="02000506050000020003" pitchFamily="50" charset="0"/>
              </a:rPr>
              <a:t>փաստացի</a:t>
            </a:r>
            <a:r>
              <a:rPr lang="en-US" sz="1400" u="sng" dirty="0">
                <a:latin typeface="GHEA Grapalat" panose="02000506050000020003" pitchFamily="50" charset="0"/>
              </a:rPr>
              <a:t> </a:t>
            </a:r>
            <a:r>
              <a:rPr lang="en-US" sz="1400" u="sng" dirty="0" err="1">
                <a:latin typeface="GHEA Grapalat" panose="02000506050000020003" pitchFamily="50" charset="0"/>
              </a:rPr>
              <a:t>ծախսը</a:t>
            </a:r>
            <a:r>
              <a:rPr lang="en-US" sz="1400" u="sng" dirty="0">
                <a:latin typeface="GHEA Grapalat" panose="02000506050000020003" pitchFamily="50" charset="0"/>
              </a:rPr>
              <a:t> </a:t>
            </a:r>
            <a:r>
              <a:rPr lang="en-US" sz="1400" dirty="0" err="1">
                <a:latin typeface="GHEA Grapalat" panose="02000506050000020003" pitchFamily="50" charset="0"/>
              </a:rPr>
              <a:t>կազմել</a:t>
            </a:r>
            <a:r>
              <a:rPr lang="en-US" sz="1400" dirty="0">
                <a:latin typeface="GHEA Grapalat" panose="02000506050000020003" pitchFamily="50" charset="0"/>
              </a:rPr>
              <a:t> է 2019թ. 1,218.2 </a:t>
            </a:r>
            <a:r>
              <a:rPr lang="en-US" sz="1400" dirty="0" err="1">
                <a:latin typeface="GHEA Grapalat" panose="02000506050000020003" pitchFamily="50" charset="0"/>
              </a:rPr>
              <a:t>մլն</a:t>
            </a:r>
            <a:r>
              <a:rPr lang="en-US" sz="1400" dirty="0">
                <a:latin typeface="GHEA Grapalat" panose="02000506050000020003" pitchFamily="50" charset="0"/>
              </a:rPr>
              <a:t> </a:t>
            </a:r>
            <a:r>
              <a:rPr lang="en-US" sz="1400" dirty="0" err="1">
                <a:latin typeface="GHEA Grapalat" panose="02000506050000020003" pitchFamily="50" charset="0"/>
              </a:rPr>
              <a:t>դրամ</a:t>
            </a:r>
            <a:r>
              <a:rPr lang="en-US" sz="1400" dirty="0">
                <a:latin typeface="GHEA Grapalat" panose="02000506050000020003" pitchFamily="50" charset="0"/>
              </a:rPr>
              <a:t>, 2020թ.` 1,089.3 </a:t>
            </a:r>
            <a:r>
              <a:rPr lang="en-US" sz="1400" dirty="0" err="1">
                <a:latin typeface="GHEA Grapalat" panose="02000506050000020003" pitchFamily="50" charset="0"/>
              </a:rPr>
              <a:t>մլն</a:t>
            </a:r>
            <a:r>
              <a:rPr lang="en-US" sz="1400" dirty="0">
                <a:latin typeface="GHEA Grapalat" panose="02000506050000020003" pitchFamily="50" charset="0"/>
              </a:rPr>
              <a:t> </a:t>
            </a:r>
            <a:r>
              <a:rPr lang="en-US" sz="1400" dirty="0" err="1" smtClean="0">
                <a:latin typeface="GHEA Grapalat" panose="02000506050000020003" pitchFamily="50" charset="0"/>
              </a:rPr>
              <a:t>դրամ</a:t>
            </a:r>
            <a:r>
              <a:rPr lang="hy-AM" sz="1400" dirty="0" smtClean="0">
                <a:latin typeface="GHEA Grapalat" panose="02000506050000020003" pitchFamily="50" charset="0"/>
              </a:rPr>
              <a:t>,</a:t>
            </a:r>
            <a:r>
              <a:rPr lang="en-US" sz="1400" dirty="0" smtClean="0">
                <a:latin typeface="GHEA Grapalat" panose="02000506050000020003" pitchFamily="50" charset="0"/>
              </a:rPr>
              <a:t> </a:t>
            </a:r>
            <a:r>
              <a:rPr lang="en-US" sz="1400" dirty="0">
                <a:latin typeface="GHEA Grapalat" panose="02000506050000020003" pitchFamily="50" charset="0"/>
              </a:rPr>
              <a:t>իսկ 2021թ. </a:t>
            </a:r>
            <a:r>
              <a:rPr lang="en-US" sz="1400" dirty="0" err="1">
                <a:latin typeface="GHEA Grapalat" panose="02000506050000020003" pitchFamily="50" charset="0"/>
              </a:rPr>
              <a:t>սպասվող</a:t>
            </a:r>
            <a:r>
              <a:rPr lang="en-US" sz="1400" dirty="0">
                <a:latin typeface="GHEA Grapalat" panose="02000506050000020003" pitchFamily="50" charset="0"/>
              </a:rPr>
              <a:t> </a:t>
            </a:r>
            <a:r>
              <a:rPr lang="en-US" sz="1400" dirty="0" err="1">
                <a:latin typeface="GHEA Grapalat" panose="02000506050000020003" pitchFamily="50" charset="0"/>
              </a:rPr>
              <a:t>ծախսը</a:t>
            </a:r>
            <a:r>
              <a:rPr lang="en-US" sz="1400" dirty="0">
                <a:latin typeface="GHEA Grapalat" panose="02000506050000020003" pitchFamily="50" charset="0"/>
              </a:rPr>
              <a:t> </a:t>
            </a:r>
            <a:r>
              <a:rPr lang="en-US" sz="1400" dirty="0" err="1">
                <a:latin typeface="GHEA Grapalat" panose="02000506050000020003" pitchFamily="50" charset="0"/>
              </a:rPr>
              <a:t>կազմում</a:t>
            </a:r>
            <a:r>
              <a:rPr lang="en-US" sz="1400" dirty="0">
                <a:latin typeface="GHEA Grapalat" panose="02000506050000020003" pitchFamily="50" charset="0"/>
              </a:rPr>
              <a:t> է 1,397.9 </a:t>
            </a:r>
            <a:r>
              <a:rPr lang="en-US" sz="1400" dirty="0" err="1">
                <a:latin typeface="GHEA Grapalat" panose="02000506050000020003" pitchFamily="50" charset="0"/>
              </a:rPr>
              <a:t>մլն</a:t>
            </a:r>
            <a:r>
              <a:rPr lang="en-US" sz="1400" dirty="0">
                <a:latin typeface="GHEA Grapalat" panose="02000506050000020003" pitchFamily="50" charset="0"/>
              </a:rPr>
              <a:t> </a:t>
            </a:r>
            <a:r>
              <a:rPr lang="en-US" sz="1400" dirty="0" err="1">
                <a:latin typeface="GHEA Grapalat" panose="02000506050000020003" pitchFamily="50" charset="0"/>
              </a:rPr>
              <a:t>դրամ</a:t>
            </a:r>
            <a:r>
              <a:rPr lang="en-US" sz="1400" dirty="0" smtClean="0">
                <a:latin typeface="GHEA Grapalat" panose="02000506050000020003" pitchFamily="50" charset="0"/>
              </a:rPr>
              <a:t>:</a:t>
            </a:r>
            <a:endParaRPr lang="en-US" sz="1400" dirty="0">
              <a:latin typeface="GHEA Grapalat" panose="02000506050000020003" pitchFamily="50" charset="0"/>
            </a:endParaRPr>
          </a:p>
        </p:txBody>
      </p:sp>
      <p:sp>
        <p:nvSpPr>
          <p:cNvPr id="2" name="Title 1"/>
          <p:cNvSpPr>
            <a:spLocks noGrp="1"/>
          </p:cNvSpPr>
          <p:nvPr>
            <p:ph type="title"/>
          </p:nvPr>
        </p:nvSpPr>
        <p:spPr>
          <a:xfrm>
            <a:off x="762000" y="152401"/>
            <a:ext cx="7886700" cy="304800"/>
          </a:xfrm>
        </p:spPr>
        <p:txBody>
          <a:bodyPr>
            <a:normAutofit fontScale="90000"/>
          </a:bodyPr>
          <a:lstStyle/>
          <a:p>
            <a:pPr algn="ctr"/>
            <a:r>
              <a:rPr lang="hy-AM" sz="1600" b="1" dirty="0">
                <a:solidFill>
                  <a:srgbClr val="002060"/>
                </a:solidFill>
                <a:latin typeface="GHEA Grapalat" panose="02000506050000020003" pitchFamily="50" charset="0"/>
              </a:rPr>
              <a:t>1004 – ՈՌՈԳՄԱՆ ՀԱՄԱԿԱՐԳԻ </a:t>
            </a:r>
            <a:r>
              <a:rPr lang="hy-AM" sz="1600" b="1" dirty="0" smtClean="0">
                <a:solidFill>
                  <a:srgbClr val="002060"/>
                </a:solidFill>
                <a:latin typeface="GHEA Grapalat" panose="02000506050000020003" pitchFamily="50" charset="0"/>
              </a:rPr>
              <a:t>ԱՌՈՂՋԱՑՈՒՄ</a:t>
            </a:r>
            <a:endParaRPr lang="en-US" dirty="0"/>
          </a:p>
        </p:txBody>
      </p:sp>
      <p:sp>
        <p:nvSpPr>
          <p:cNvPr id="4" name="Номер слайда 3"/>
          <p:cNvSpPr>
            <a:spLocks noGrp="1"/>
          </p:cNvSpPr>
          <p:nvPr>
            <p:ph type="sldNum" sz="quarter" idx="12"/>
          </p:nvPr>
        </p:nvSpPr>
        <p:spPr/>
        <p:txBody>
          <a:bodyPr/>
          <a:lstStyle/>
          <a:p>
            <a:fld id="{B6F15528-21DE-4FAA-801E-634DDDAF4B2B}" type="slidenum">
              <a:rPr lang="en-US" smtClean="0"/>
              <a:pPr/>
              <a:t>5</a:t>
            </a:fld>
            <a:endParaRPr lang="en-US" dirty="0"/>
          </a:p>
        </p:txBody>
      </p:sp>
    </p:spTree>
    <p:extLst>
      <p:ext uri="{BB962C8B-B14F-4D97-AF65-F5344CB8AC3E}">
        <p14:creationId xmlns:p14="http://schemas.microsoft.com/office/powerpoint/2010/main" val="19809832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914400"/>
            <a:ext cx="8229600" cy="5092891"/>
          </a:xfrm>
        </p:spPr>
        <p:txBody>
          <a:bodyPr>
            <a:normAutofit fontScale="92500"/>
          </a:bodyPr>
          <a:lstStyle/>
          <a:p>
            <a:pPr marL="109728" lvl="0" indent="0">
              <a:buClr>
                <a:srgbClr val="2DA2BF"/>
              </a:buClr>
              <a:buNone/>
            </a:pPr>
            <a:r>
              <a:rPr lang="hy-AM" sz="1500" dirty="0">
                <a:solidFill>
                  <a:prstClr val="black"/>
                </a:solidFill>
                <a:latin typeface="GHEA Grapalat" pitchFamily="50" charset="0"/>
              </a:rPr>
              <a:t>ԱՆՎԱՆՈՒՄԸ</a:t>
            </a:r>
          </a:p>
          <a:p>
            <a:pPr lvl="0">
              <a:buClr>
                <a:srgbClr val="2DA2BF"/>
              </a:buClr>
            </a:pPr>
            <a:r>
              <a:rPr lang="hy-AM" sz="1500" dirty="0">
                <a:solidFill>
                  <a:prstClr val="black"/>
                </a:solidFill>
                <a:latin typeface="GHEA Grapalat" pitchFamily="50" charset="0"/>
              </a:rPr>
              <a:t> </a:t>
            </a:r>
            <a:r>
              <a:rPr lang="en-US" sz="1500" dirty="0" err="1">
                <a:solidFill>
                  <a:prstClr val="black"/>
                </a:solidFill>
                <a:latin typeface="GHEA Grapalat" pitchFamily="50" charset="0"/>
              </a:rPr>
              <a:t>Հյուսիս-հարավ</a:t>
            </a:r>
            <a:r>
              <a:rPr lang="en-US" sz="1500" dirty="0">
                <a:solidFill>
                  <a:prstClr val="black"/>
                </a:solidFill>
                <a:latin typeface="GHEA Grapalat" pitchFamily="50" charset="0"/>
              </a:rPr>
              <a:t> </a:t>
            </a:r>
            <a:r>
              <a:rPr lang="en-US" sz="1500" dirty="0" err="1">
                <a:solidFill>
                  <a:prstClr val="black"/>
                </a:solidFill>
                <a:latin typeface="GHEA Grapalat" pitchFamily="50" charset="0"/>
              </a:rPr>
              <a:t>ճանապարհային</a:t>
            </a:r>
            <a:r>
              <a:rPr lang="en-US" sz="1500" dirty="0">
                <a:solidFill>
                  <a:prstClr val="black"/>
                </a:solidFill>
                <a:latin typeface="GHEA Grapalat" pitchFamily="50" charset="0"/>
              </a:rPr>
              <a:t> </a:t>
            </a:r>
            <a:r>
              <a:rPr lang="en-US" sz="1500" dirty="0" err="1">
                <a:solidFill>
                  <a:prstClr val="black"/>
                </a:solidFill>
                <a:latin typeface="GHEA Grapalat" pitchFamily="50" charset="0"/>
              </a:rPr>
              <a:t>միջանցքի</a:t>
            </a:r>
            <a:r>
              <a:rPr lang="en-US" sz="1500" dirty="0">
                <a:solidFill>
                  <a:prstClr val="black"/>
                </a:solidFill>
                <a:latin typeface="GHEA Grapalat" pitchFamily="50" charset="0"/>
              </a:rPr>
              <a:t> </a:t>
            </a:r>
            <a:r>
              <a:rPr lang="en-US" sz="1500" dirty="0" err="1">
                <a:solidFill>
                  <a:prstClr val="black"/>
                </a:solidFill>
                <a:latin typeface="GHEA Grapalat" pitchFamily="50" charset="0"/>
              </a:rPr>
              <a:t>Տրանշ</a:t>
            </a:r>
            <a:r>
              <a:rPr lang="en-US" sz="1500" dirty="0">
                <a:solidFill>
                  <a:prstClr val="black"/>
                </a:solidFill>
                <a:latin typeface="GHEA Grapalat" pitchFamily="50" charset="0"/>
              </a:rPr>
              <a:t> 4, </a:t>
            </a:r>
            <a:r>
              <a:rPr lang="en-US" sz="1500" dirty="0" err="1">
                <a:solidFill>
                  <a:prstClr val="black"/>
                </a:solidFill>
                <a:latin typeface="GHEA Grapalat" pitchFamily="50" charset="0"/>
              </a:rPr>
              <a:t>Սիսիան</a:t>
            </a:r>
            <a:r>
              <a:rPr lang="en-US" sz="1500" dirty="0">
                <a:solidFill>
                  <a:prstClr val="black"/>
                </a:solidFill>
                <a:latin typeface="GHEA Grapalat" pitchFamily="50" charset="0"/>
              </a:rPr>
              <a:t> - </a:t>
            </a:r>
            <a:r>
              <a:rPr lang="en-US" sz="1500" dirty="0" err="1">
                <a:solidFill>
                  <a:prstClr val="black"/>
                </a:solidFill>
                <a:latin typeface="GHEA Grapalat" pitchFamily="50" charset="0"/>
              </a:rPr>
              <a:t>Քաջարան</a:t>
            </a:r>
            <a:r>
              <a:rPr lang="en-US" sz="1500" dirty="0">
                <a:solidFill>
                  <a:prstClr val="black"/>
                </a:solidFill>
                <a:latin typeface="GHEA Grapalat" pitchFamily="50" charset="0"/>
              </a:rPr>
              <a:t> 60 </a:t>
            </a:r>
            <a:r>
              <a:rPr lang="en-US" sz="1500" dirty="0" err="1">
                <a:solidFill>
                  <a:prstClr val="black"/>
                </a:solidFill>
                <a:latin typeface="GHEA Grapalat" pitchFamily="50" charset="0"/>
              </a:rPr>
              <a:t>կմ-ոց</a:t>
            </a:r>
            <a:r>
              <a:rPr lang="en-US" sz="1500" dirty="0">
                <a:solidFill>
                  <a:prstClr val="black"/>
                </a:solidFill>
                <a:latin typeface="GHEA Grapalat" pitchFamily="50" charset="0"/>
              </a:rPr>
              <a:t> </a:t>
            </a:r>
            <a:r>
              <a:rPr lang="en-US" sz="1500" dirty="0" err="1">
                <a:solidFill>
                  <a:prstClr val="black"/>
                </a:solidFill>
                <a:latin typeface="GHEA Grapalat" pitchFamily="50" charset="0"/>
              </a:rPr>
              <a:t>նոր</a:t>
            </a:r>
            <a:r>
              <a:rPr lang="en-US" sz="1500" dirty="0">
                <a:solidFill>
                  <a:prstClr val="black"/>
                </a:solidFill>
                <a:latin typeface="GHEA Grapalat" pitchFamily="50" charset="0"/>
              </a:rPr>
              <a:t> </a:t>
            </a:r>
            <a:r>
              <a:rPr lang="en-US" sz="1500" dirty="0" err="1">
                <a:solidFill>
                  <a:prstClr val="black"/>
                </a:solidFill>
                <a:latin typeface="GHEA Grapalat" pitchFamily="50" charset="0"/>
              </a:rPr>
              <a:t>հատված</a:t>
            </a:r>
            <a:endParaRPr lang="en-US" sz="1500" dirty="0">
              <a:solidFill>
                <a:prstClr val="black"/>
              </a:solidFill>
              <a:latin typeface="GHEA Grapalat" pitchFamily="50" charset="0"/>
            </a:endParaRPr>
          </a:p>
          <a:p>
            <a:pPr marL="109728" lvl="0" indent="0">
              <a:buClr>
                <a:srgbClr val="2DA2BF"/>
              </a:buClr>
              <a:buNone/>
            </a:pPr>
            <a:r>
              <a:rPr lang="hy-AM" sz="1500" dirty="0" smtClean="0">
                <a:solidFill>
                  <a:prstClr val="black"/>
                </a:solidFill>
                <a:latin typeface="GHEA Grapalat" pitchFamily="50" charset="0"/>
              </a:rPr>
              <a:t>ՆՊԱՏԱԿԸ</a:t>
            </a:r>
            <a:r>
              <a:rPr lang="en-GB" sz="1500" dirty="0" smtClean="0">
                <a:solidFill>
                  <a:prstClr val="black"/>
                </a:solidFill>
                <a:latin typeface="GHEA Grapalat" pitchFamily="50" charset="0"/>
              </a:rPr>
              <a:t> </a:t>
            </a:r>
            <a:r>
              <a:rPr lang="en-GB" sz="1500" dirty="0">
                <a:solidFill>
                  <a:prstClr val="black"/>
                </a:solidFill>
                <a:latin typeface="GHEA Grapalat" pitchFamily="50" charset="0"/>
              </a:rPr>
              <a:t>ԵՎ </a:t>
            </a:r>
            <a:r>
              <a:rPr lang="hy-AM" sz="1500" dirty="0">
                <a:solidFill>
                  <a:prstClr val="black"/>
                </a:solidFill>
                <a:latin typeface="GHEA Grapalat" pitchFamily="50" charset="0"/>
              </a:rPr>
              <a:t>ՆԿԱՐԱԳՐՈՒԹՅՈՒՆԸ</a:t>
            </a:r>
            <a:endParaRPr lang="en-GB" sz="1500" dirty="0">
              <a:solidFill>
                <a:prstClr val="black"/>
              </a:solidFill>
              <a:latin typeface="GHEA Grapalat" pitchFamily="50" charset="0"/>
            </a:endParaRPr>
          </a:p>
          <a:p>
            <a:pPr lvl="0">
              <a:buClr>
                <a:srgbClr val="2DA2BF"/>
              </a:buClr>
            </a:pPr>
            <a:r>
              <a:rPr lang="hy-AM" sz="1500" dirty="0" smtClean="0">
                <a:solidFill>
                  <a:prstClr val="black"/>
                </a:solidFill>
                <a:latin typeface="GHEA Grapalat" pitchFamily="50" charset="0"/>
              </a:rPr>
              <a:t>II </a:t>
            </a:r>
            <a:r>
              <a:rPr lang="hy-AM" sz="1500" dirty="0">
                <a:solidFill>
                  <a:prstClr val="black"/>
                </a:solidFill>
                <a:latin typeface="GHEA Grapalat" pitchFamily="50" charset="0"/>
              </a:rPr>
              <a:t>տեխնիկական կարգի (100 կմ/ժամ հաշվարկային արագությամբ) շուրջ 60 կմ ընդհանուր երկարությամբ նոր ճանապարհահատված</a:t>
            </a:r>
            <a:r>
              <a:rPr lang="en-GB" sz="1500" dirty="0">
                <a:solidFill>
                  <a:prstClr val="black"/>
                </a:solidFill>
                <a:latin typeface="GHEA Grapalat" pitchFamily="50" charset="0"/>
              </a:rPr>
              <a:t>ի</a:t>
            </a:r>
            <a:r>
              <a:rPr lang="hy-AM" sz="1500" dirty="0">
                <a:solidFill>
                  <a:prstClr val="black"/>
                </a:solidFill>
                <a:latin typeface="GHEA Grapalat" pitchFamily="50" charset="0"/>
              </a:rPr>
              <a:t>, այդ թվում՝ 4.7 կմ ընդհանուր երկարությամբ կամուրջներ</a:t>
            </a:r>
            <a:r>
              <a:rPr lang="en-GB" sz="1500" dirty="0">
                <a:solidFill>
                  <a:prstClr val="black"/>
                </a:solidFill>
                <a:latin typeface="GHEA Grapalat" pitchFamily="50" charset="0"/>
              </a:rPr>
              <a:t>ի </a:t>
            </a:r>
            <a:r>
              <a:rPr lang="hy-AM" sz="1500" dirty="0">
                <a:solidFill>
                  <a:prstClr val="black"/>
                </a:solidFill>
                <a:latin typeface="GHEA Grapalat" pitchFamily="50" charset="0"/>
              </a:rPr>
              <a:t>և 12.5 կմ ընդհանուր երկարությամբ թունելներ</a:t>
            </a:r>
            <a:r>
              <a:rPr lang="en-GB" sz="1500" dirty="0">
                <a:solidFill>
                  <a:prstClr val="black"/>
                </a:solidFill>
                <a:latin typeface="GHEA Grapalat" pitchFamily="50" charset="0"/>
              </a:rPr>
              <a:t>ի </a:t>
            </a:r>
            <a:r>
              <a:rPr lang="hy-AM" sz="1500" dirty="0">
                <a:solidFill>
                  <a:prstClr val="black"/>
                </a:solidFill>
                <a:latin typeface="GHEA Grapalat" pitchFamily="50" charset="0"/>
              </a:rPr>
              <a:t>(ամենաերկարը` Բարգուշատի թունելն է, որի երկարությունը կկազմի շուրջ 8.6 կմ) </a:t>
            </a:r>
            <a:r>
              <a:rPr lang="en-GB" sz="1500" dirty="0" err="1" smtClean="0">
                <a:solidFill>
                  <a:prstClr val="black"/>
                </a:solidFill>
                <a:latin typeface="GHEA Grapalat" pitchFamily="50" charset="0"/>
              </a:rPr>
              <a:t>կառուցում</a:t>
            </a:r>
            <a:endParaRPr lang="ru-RU" sz="1500" dirty="0" smtClean="0">
              <a:solidFill>
                <a:prstClr val="black"/>
              </a:solidFill>
              <a:latin typeface="GHEA Grapalat" pitchFamily="50" charset="0"/>
            </a:endParaRPr>
          </a:p>
          <a:p>
            <a:pPr marL="109728" indent="0">
              <a:buNone/>
            </a:pPr>
            <a:r>
              <a:rPr lang="en-GB" sz="1500" dirty="0">
                <a:solidFill>
                  <a:prstClr val="black"/>
                </a:solidFill>
                <a:latin typeface="GHEA Grapalat" pitchFamily="50" charset="0"/>
              </a:rPr>
              <a:t>ԱՐԴՅՈՒՆՔ</a:t>
            </a:r>
            <a:endParaRPr lang="hy-AM" sz="1500" dirty="0">
              <a:solidFill>
                <a:prstClr val="black"/>
              </a:solidFill>
              <a:latin typeface="GHEA Grapalat" pitchFamily="50" charset="0"/>
            </a:endParaRPr>
          </a:p>
          <a:p>
            <a:r>
              <a:rPr lang="hy-AM" sz="1500" dirty="0">
                <a:solidFill>
                  <a:prstClr val="black"/>
                </a:solidFill>
                <a:latin typeface="GHEA Grapalat" pitchFamily="50" charset="0"/>
              </a:rPr>
              <a:t> Սիսիան-Քաջարան ճանապարհային հատվածի երկարությունը մոտ 58 կմ-ով կրճատում, տրանսպորտային միջոցների առկա 50 </a:t>
            </a:r>
            <a:r>
              <a:rPr lang="hy-AM" sz="1500" dirty="0" smtClean="0">
                <a:solidFill>
                  <a:prstClr val="black"/>
                </a:solidFill>
                <a:latin typeface="GHEA Grapalat" pitchFamily="50" charset="0"/>
              </a:rPr>
              <a:t>կմ/ժ </a:t>
            </a:r>
            <a:r>
              <a:rPr lang="hy-AM" sz="1500" dirty="0">
                <a:solidFill>
                  <a:prstClr val="black"/>
                </a:solidFill>
                <a:latin typeface="GHEA Grapalat" pitchFamily="50" charset="0"/>
              </a:rPr>
              <a:t>միջին արագությունը ավելացում մինչև 100 </a:t>
            </a:r>
            <a:r>
              <a:rPr lang="hy-AM" sz="1500" dirty="0" smtClean="0">
                <a:solidFill>
                  <a:prstClr val="black"/>
                </a:solidFill>
                <a:latin typeface="GHEA Grapalat" pitchFamily="50" charset="0"/>
              </a:rPr>
              <a:t>կմ/ժ</a:t>
            </a:r>
            <a:r>
              <a:rPr lang="hy-AM" sz="1500" dirty="0">
                <a:solidFill>
                  <a:prstClr val="black"/>
                </a:solidFill>
                <a:latin typeface="GHEA Grapalat" pitchFamily="50" charset="0"/>
              </a:rPr>
              <a:t>, </a:t>
            </a:r>
            <a:r>
              <a:rPr lang="en-US" sz="1500" dirty="0">
                <a:solidFill>
                  <a:prstClr val="black"/>
                </a:solidFill>
                <a:latin typeface="GHEA Grapalat" pitchFamily="50" charset="0"/>
              </a:rPr>
              <a:t>ճ</a:t>
            </a:r>
            <a:r>
              <a:rPr lang="hy-AM" sz="1500" dirty="0">
                <a:solidFill>
                  <a:prstClr val="black"/>
                </a:solidFill>
                <a:latin typeface="GHEA Grapalat" pitchFamily="50" charset="0"/>
              </a:rPr>
              <a:t>անապարհորդության ժամանակի մոտ 1,5-2 ժամով կրճատում</a:t>
            </a:r>
            <a:endParaRPr lang="en-GB" sz="1500" dirty="0">
              <a:solidFill>
                <a:prstClr val="black"/>
              </a:solidFill>
              <a:latin typeface="GHEA Grapalat" pitchFamily="50" charset="0"/>
            </a:endParaRPr>
          </a:p>
          <a:p>
            <a:pPr marL="109728" indent="0">
              <a:buNone/>
            </a:pPr>
            <a:r>
              <a:rPr lang="hy-AM" sz="1500" dirty="0">
                <a:solidFill>
                  <a:prstClr val="black"/>
                </a:solidFill>
                <a:latin typeface="GHEA Grapalat" pitchFamily="50" charset="0"/>
              </a:rPr>
              <a:t>ՄԻՋՈՑԱՌՄԱՆ ՇԱՀԱՌՈՒՆԵՐ</a:t>
            </a:r>
          </a:p>
          <a:p>
            <a:r>
              <a:rPr lang="hy-AM" sz="1500" dirty="0">
                <a:solidFill>
                  <a:prstClr val="black"/>
                </a:solidFill>
                <a:latin typeface="GHEA Grapalat" pitchFamily="50" charset="0"/>
              </a:rPr>
              <a:t>Ճանապարհից օգտվողներ, ճանապարհին հարակից բնակավայրերի բնակչություն (շուրջ 24126 բնակչություն</a:t>
            </a:r>
            <a:r>
              <a:rPr lang="hy-AM" sz="1500" dirty="0" smtClean="0">
                <a:solidFill>
                  <a:prstClr val="black"/>
                </a:solidFill>
                <a:latin typeface="GHEA Grapalat" pitchFamily="50" charset="0"/>
              </a:rPr>
              <a:t>)</a:t>
            </a:r>
            <a:endParaRPr lang="ru-RU" sz="1500" dirty="0">
              <a:solidFill>
                <a:prstClr val="black"/>
              </a:solidFill>
              <a:latin typeface="GHEA Grapalat" pitchFamily="50" charset="0"/>
            </a:endParaRPr>
          </a:p>
          <a:p>
            <a:pPr marL="109728" indent="0">
              <a:buNone/>
            </a:pPr>
            <a:r>
              <a:rPr lang="hy-AM" sz="1500" dirty="0">
                <a:solidFill>
                  <a:prstClr val="black"/>
                </a:solidFill>
                <a:latin typeface="GHEA Grapalat" pitchFamily="50" charset="0"/>
              </a:rPr>
              <a:t>ՈՉ ՖԻՆԱՆՍԱԿԱՆ ՑՈՒՑԱՆԻՇ</a:t>
            </a:r>
          </a:p>
          <a:p>
            <a:r>
              <a:rPr lang="hy-AM" sz="1500" dirty="0">
                <a:solidFill>
                  <a:prstClr val="black"/>
                </a:solidFill>
                <a:latin typeface="GHEA Grapalat" pitchFamily="50" charset="0"/>
              </a:rPr>
              <a:t>շուրջ 60 կմ ընդհանուր երկարությամբ նոր ճանապարհահատված</a:t>
            </a:r>
            <a:endParaRPr lang="en-GB" sz="1500" dirty="0">
              <a:solidFill>
                <a:prstClr val="black"/>
              </a:solidFill>
              <a:latin typeface="GHEA Grapalat" pitchFamily="50" charset="0"/>
            </a:endParaRPr>
          </a:p>
          <a:p>
            <a:pPr marL="109728" indent="0">
              <a:buNone/>
            </a:pPr>
            <a:r>
              <a:rPr lang="hy-AM" sz="1500" dirty="0">
                <a:solidFill>
                  <a:prstClr val="black"/>
                </a:solidFill>
                <a:latin typeface="GHEA Grapalat" pitchFamily="50" charset="0"/>
              </a:rPr>
              <a:t>ՖԻՆԱՆՍԱԿԱՆ ՑՈՒՑԱՆԻՇ</a:t>
            </a:r>
            <a:endParaRPr lang="en-GB" sz="1500" dirty="0">
              <a:solidFill>
                <a:prstClr val="black"/>
              </a:solidFill>
              <a:latin typeface="GHEA Grapalat" pitchFamily="50" charset="0"/>
            </a:endParaRPr>
          </a:p>
          <a:p>
            <a:r>
              <a:rPr lang="en-GB" sz="1500" dirty="0" err="1">
                <a:solidFill>
                  <a:prstClr val="black"/>
                </a:solidFill>
                <a:latin typeface="GHEA Grapalat" pitchFamily="50" charset="0"/>
              </a:rPr>
              <a:t>Նոր</a:t>
            </a:r>
            <a:r>
              <a:rPr lang="en-GB" sz="1500" dirty="0">
                <a:solidFill>
                  <a:prstClr val="black"/>
                </a:solidFill>
                <a:latin typeface="GHEA Grapalat" pitchFamily="50" charset="0"/>
              </a:rPr>
              <a:t> </a:t>
            </a:r>
            <a:r>
              <a:rPr lang="en-GB" sz="1500" dirty="0" err="1">
                <a:solidFill>
                  <a:prstClr val="black"/>
                </a:solidFill>
                <a:latin typeface="GHEA Grapalat" pitchFamily="50" charset="0"/>
              </a:rPr>
              <a:t>Ծրագիր</a:t>
            </a:r>
            <a:r>
              <a:rPr lang="en-GB" sz="1500" dirty="0">
                <a:solidFill>
                  <a:prstClr val="black"/>
                </a:solidFill>
                <a:latin typeface="GHEA Grapalat" pitchFamily="50" charset="0"/>
              </a:rPr>
              <a:t> 2022թ. – 4,000,000 </a:t>
            </a:r>
            <a:r>
              <a:rPr lang="en-GB" sz="1500" dirty="0" err="1">
                <a:solidFill>
                  <a:prstClr val="black"/>
                </a:solidFill>
                <a:latin typeface="GHEA Grapalat" pitchFamily="50" charset="0"/>
              </a:rPr>
              <a:t>հազար</a:t>
            </a:r>
            <a:r>
              <a:rPr lang="en-GB" sz="1500" dirty="0">
                <a:solidFill>
                  <a:prstClr val="black"/>
                </a:solidFill>
                <a:latin typeface="GHEA Grapalat" pitchFamily="50" charset="0"/>
              </a:rPr>
              <a:t> </a:t>
            </a:r>
            <a:r>
              <a:rPr lang="hy-AM" sz="1500" dirty="0" smtClean="0">
                <a:solidFill>
                  <a:prstClr val="black"/>
                </a:solidFill>
                <a:latin typeface="GHEA Grapalat" pitchFamily="50" charset="0"/>
              </a:rPr>
              <a:t>դրամ</a:t>
            </a:r>
            <a:r>
              <a:rPr lang="en-GB" sz="1500" dirty="0" smtClean="0">
                <a:solidFill>
                  <a:prstClr val="black"/>
                </a:solidFill>
                <a:latin typeface="GHEA Grapalat" pitchFamily="50" charset="0"/>
              </a:rPr>
              <a:t> </a:t>
            </a:r>
            <a:r>
              <a:rPr lang="en-GB" sz="1500" dirty="0">
                <a:solidFill>
                  <a:prstClr val="black"/>
                </a:solidFill>
                <a:latin typeface="GHEA Grapalat" pitchFamily="50" charset="0"/>
              </a:rPr>
              <a:t>թվով 550 </a:t>
            </a:r>
            <a:r>
              <a:rPr lang="en-GB" sz="1500" dirty="0" err="1">
                <a:solidFill>
                  <a:prstClr val="black"/>
                </a:solidFill>
                <a:latin typeface="GHEA Grapalat" pitchFamily="50" charset="0"/>
              </a:rPr>
              <a:t>հողակտորների</a:t>
            </a:r>
            <a:r>
              <a:rPr lang="en-GB" sz="1500" dirty="0">
                <a:solidFill>
                  <a:prstClr val="black"/>
                </a:solidFill>
                <a:latin typeface="GHEA Grapalat" pitchFamily="50" charset="0"/>
              </a:rPr>
              <a:t> և </a:t>
            </a:r>
            <a:r>
              <a:rPr lang="en-GB" sz="1500" dirty="0" err="1">
                <a:solidFill>
                  <a:prstClr val="black"/>
                </a:solidFill>
                <a:latin typeface="GHEA Grapalat" pitchFamily="50" charset="0"/>
              </a:rPr>
              <a:t>փոխհատուցումների</a:t>
            </a:r>
            <a:r>
              <a:rPr lang="en-GB" sz="1500" dirty="0">
                <a:solidFill>
                  <a:prstClr val="black"/>
                </a:solidFill>
                <a:latin typeface="GHEA Grapalat" pitchFamily="50" charset="0"/>
              </a:rPr>
              <a:t> </a:t>
            </a:r>
            <a:r>
              <a:rPr lang="en-GB" sz="1500" dirty="0" err="1">
                <a:solidFill>
                  <a:prstClr val="black"/>
                </a:solidFill>
                <a:latin typeface="GHEA Grapalat" pitchFamily="50" charset="0"/>
              </a:rPr>
              <a:t>օտարման</a:t>
            </a:r>
            <a:r>
              <a:rPr lang="en-GB" sz="1500" dirty="0">
                <a:solidFill>
                  <a:prstClr val="black"/>
                </a:solidFill>
                <a:latin typeface="GHEA Grapalat" pitchFamily="50" charset="0"/>
              </a:rPr>
              <a:t>/</a:t>
            </a:r>
            <a:r>
              <a:rPr lang="en-GB" sz="1500" dirty="0" err="1">
                <a:solidFill>
                  <a:prstClr val="black"/>
                </a:solidFill>
                <a:latin typeface="GHEA Grapalat" pitchFamily="50" charset="0"/>
              </a:rPr>
              <a:t>վճարման</a:t>
            </a:r>
            <a:r>
              <a:rPr lang="en-GB" sz="1500" dirty="0">
                <a:solidFill>
                  <a:prstClr val="black"/>
                </a:solidFill>
                <a:latin typeface="GHEA Grapalat" pitchFamily="50" charset="0"/>
              </a:rPr>
              <a:t> համար</a:t>
            </a:r>
            <a:endParaRPr lang="en-US" sz="1500" dirty="0">
              <a:solidFill>
                <a:prstClr val="black"/>
              </a:solidFill>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50</a:t>
            </a:fld>
            <a:endParaRPr lang="en-US" dirty="0"/>
          </a:p>
        </p:txBody>
      </p:sp>
      <p:sp>
        <p:nvSpPr>
          <p:cNvPr id="4" name="Заголовок 3"/>
          <p:cNvSpPr>
            <a:spLocks noGrp="1"/>
          </p:cNvSpPr>
          <p:nvPr>
            <p:ph type="title"/>
          </p:nvPr>
        </p:nvSpPr>
        <p:spPr>
          <a:xfrm>
            <a:off x="457200" y="274638"/>
            <a:ext cx="8229600" cy="487362"/>
          </a:xfrm>
        </p:spPr>
        <p:txBody>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a:t>
            </a:r>
            <a:r>
              <a:rPr lang="ru-RU" sz="1600" b="0" dirty="0" smtClean="0">
                <a:solidFill>
                  <a:prstClr val="black"/>
                </a:solidFill>
                <a:effectLst/>
                <a:latin typeface="GHEA Grapalat" pitchFamily="50" charset="0"/>
              </a:rPr>
              <a:t>1</a:t>
            </a:r>
            <a:r>
              <a:rPr lang="en-US" sz="1600" b="0" dirty="0" smtClean="0">
                <a:solidFill>
                  <a:prstClr val="black"/>
                </a:solidFill>
                <a:effectLst/>
                <a:latin typeface="GHEA Grapalat" pitchFamily="50" charset="0"/>
              </a:rPr>
              <a:t>101</a:t>
            </a:r>
            <a:r>
              <a:rPr lang="ru-RU" sz="1600" b="0" dirty="0" smtClean="0">
                <a:solidFill>
                  <a:prstClr val="black"/>
                </a:solidFill>
                <a:effectLst/>
                <a:latin typeface="GHEA Grapalat" pitchFamily="50" charset="0"/>
              </a:rPr>
              <a:t>6</a:t>
            </a:r>
            <a:endParaRPr lang="en-US" dirty="0"/>
          </a:p>
        </p:txBody>
      </p:sp>
    </p:spTree>
    <p:extLst>
      <p:ext uri="{BB962C8B-B14F-4D97-AF65-F5344CB8AC3E}">
        <p14:creationId xmlns:p14="http://schemas.microsoft.com/office/powerpoint/2010/main" val="11439213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685800"/>
            <a:ext cx="8229600" cy="5715000"/>
          </a:xfrm>
        </p:spPr>
        <p:txBody>
          <a:bodyPr>
            <a:noAutofit/>
          </a:bodyPr>
          <a:lstStyle/>
          <a:p>
            <a:pPr marL="109728" indent="0">
              <a:buNone/>
            </a:pPr>
            <a:r>
              <a:rPr lang="hy-AM" sz="1400" dirty="0">
                <a:latin typeface="GHEA Grapalat" pitchFamily="50" charset="0"/>
              </a:rPr>
              <a:t>ԱՆՎԱՆՈՒՄԸ</a:t>
            </a:r>
          </a:p>
          <a:p>
            <a:r>
              <a:rPr lang="hy-AM" sz="1400" dirty="0">
                <a:latin typeface="GHEA Grapalat" pitchFamily="50" charset="0"/>
              </a:rPr>
              <a:t> </a:t>
            </a:r>
            <a:r>
              <a:rPr lang="en-US" sz="1400" dirty="0" err="1">
                <a:latin typeface="GHEA Grapalat" pitchFamily="50" charset="0"/>
              </a:rPr>
              <a:t>Հյուսիս-հարավ</a:t>
            </a:r>
            <a:r>
              <a:rPr lang="en-US" sz="1400" dirty="0">
                <a:latin typeface="GHEA Grapalat" pitchFamily="50" charset="0"/>
              </a:rPr>
              <a:t> </a:t>
            </a:r>
            <a:r>
              <a:rPr lang="en-US" sz="1400" dirty="0" err="1">
                <a:latin typeface="GHEA Grapalat" pitchFamily="50" charset="0"/>
              </a:rPr>
              <a:t>ճանապարհային</a:t>
            </a:r>
            <a:r>
              <a:rPr lang="en-US" sz="1400" dirty="0">
                <a:latin typeface="GHEA Grapalat" pitchFamily="50" charset="0"/>
              </a:rPr>
              <a:t> </a:t>
            </a:r>
            <a:r>
              <a:rPr lang="en-US" sz="1400" dirty="0" err="1">
                <a:latin typeface="GHEA Grapalat" pitchFamily="50" charset="0"/>
              </a:rPr>
              <a:t>միջանցքի</a:t>
            </a:r>
            <a:r>
              <a:rPr lang="en-US" sz="1400" dirty="0">
                <a:latin typeface="GHEA Grapalat" pitchFamily="50" charset="0"/>
              </a:rPr>
              <a:t> </a:t>
            </a:r>
            <a:r>
              <a:rPr lang="en-US" sz="1400" dirty="0" err="1">
                <a:latin typeface="GHEA Grapalat" pitchFamily="50" charset="0"/>
              </a:rPr>
              <a:t>Տրանշ</a:t>
            </a:r>
            <a:r>
              <a:rPr lang="en-US" sz="1400" dirty="0">
                <a:latin typeface="GHEA Grapalat" pitchFamily="50" charset="0"/>
              </a:rPr>
              <a:t> 4, </a:t>
            </a:r>
            <a:r>
              <a:rPr lang="en-US" sz="1400" dirty="0" err="1">
                <a:latin typeface="GHEA Grapalat" pitchFamily="50" charset="0"/>
              </a:rPr>
              <a:t>Քաջարանի</a:t>
            </a:r>
            <a:r>
              <a:rPr lang="en-US" sz="1400" dirty="0">
                <a:latin typeface="GHEA Grapalat" pitchFamily="50" charset="0"/>
              </a:rPr>
              <a:t> </a:t>
            </a:r>
            <a:r>
              <a:rPr lang="en-US" sz="1400" dirty="0" err="1">
                <a:latin typeface="GHEA Grapalat" pitchFamily="50" charset="0"/>
              </a:rPr>
              <a:t>թունել</a:t>
            </a:r>
            <a:r>
              <a:rPr lang="en-US" sz="1400" dirty="0">
                <a:latin typeface="GHEA Grapalat" pitchFamily="50" charset="0"/>
              </a:rPr>
              <a:t> և </a:t>
            </a:r>
            <a:r>
              <a:rPr lang="en-US" sz="1400" dirty="0" err="1">
                <a:latin typeface="GHEA Grapalat" pitchFamily="50" charset="0"/>
              </a:rPr>
              <a:t>մոտեցումներ</a:t>
            </a:r>
            <a:endParaRPr lang="en-US" sz="1400" dirty="0">
              <a:latin typeface="GHEA Grapalat" pitchFamily="50" charset="0"/>
            </a:endParaRPr>
          </a:p>
          <a:p>
            <a:pPr marL="109728" indent="0">
              <a:buNone/>
            </a:pPr>
            <a:r>
              <a:rPr lang="hy-AM" sz="1400" dirty="0" smtClean="0">
                <a:latin typeface="GHEA Grapalat" pitchFamily="50" charset="0"/>
              </a:rPr>
              <a:t>ՆՊԱՏԱԿԸ</a:t>
            </a:r>
            <a:r>
              <a:rPr lang="en-GB" sz="1400" dirty="0" smtClean="0">
                <a:latin typeface="GHEA Grapalat" pitchFamily="50" charset="0"/>
              </a:rPr>
              <a:t> </a:t>
            </a:r>
            <a:r>
              <a:rPr lang="en-GB" sz="1400" dirty="0">
                <a:latin typeface="GHEA Grapalat" pitchFamily="50" charset="0"/>
              </a:rPr>
              <a:t>ԵՎ </a:t>
            </a:r>
            <a:r>
              <a:rPr lang="hy-AM" sz="1400" dirty="0">
                <a:latin typeface="GHEA Grapalat" pitchFamily="50" charset="0"/>
              </a:rPr>
              <a:t>ՆԿԱՐԱԳՐՈՒԹՅՈՒՆԸ</a:t>
            </a:r>
            <a:endParaRPr lang="en-GB" sz="1400" dirty="0">
              <a:latin typeface="GHEA Grapalat" pitchFamily="50" charset="0"/>
            </a:endParaRPr>
          </a:p>
          <a:p>
            <a:r>
              <a:rPr lang="hy-AM" sz="1400" dirty="0" smtClean="0">
                <a:latin typeface="GHEA Grapalat" pitchFamily="50" charset="0"/>
              </a:rPr>
              <a:t>Քաջարանի </a:t>
            </a:r>
            <a:r>
              <a:rPr lang="hy-AM" sz="1400" dirty="0">
                <a:latin typeface="GHEA Grapalat" pitchFamily="50" charset="0"/>
              </a:rPr>
              <a:t>թունելի կառուցման և գոյություն ունեցող Մ2 Երևան-Երասխ-Գորիս-Մեղրի-Իրանի սահման շուրջ 4 կմ (Քաջարանի թունելի մուտք- Սիսիան-Քաջարան նախատեսվող նոր ճանապարհահատվածի խաչմերուկ) երկարությամբ հատվածի վերակառուցման աշխատանքների </a:t>
            </a:r>
            <a:r>
              <a:rPr lang="hy-AM" sz="1400" dirty="0" smtClean="0">
                <a:latin typeface="GHEA Grapalat" pitchFamily="50" charset="0"/>
              </a:rPr>
              <a:t>իրականացում</a:t>
            </a:r>
            <a:endParaRPr lang="ru-RU" sz="1400" dirty="0" smtClean="0">
              <a:latin typeface="GHEA Grapalat" pitchFamily="50" charset="0"/>
            </a:endParaRPr>
          </a:p>
          <a:p>
            <a:pPr marL="109728" indent="0">
              <a:buNone/>
            </a:pPr>
            <a:r>
              <a:rPr lang="en-GB" sz="1400" dirty="0">
                <a:latin typeface="GHEA Grapalat" pitchFamily="50" charset="0"/>
              </a:rPr>
              <a:t>ԱՐԴՅՈՒՆՔ</a:t>
            </a:r>
            <a:endParaRPr lang="hy-AM" sz="1400" dirty="0">
              <a:latin typeface="GHEA Grapalat" pitchFamily="50" charset="0"/>
            </a:endParaRPr>
          </a:p>
          <a:p>
            <a:r>
              <a:rPr lang="hy-AM" sz="1400" dirty="0">
                <a:latin typeface="GHEA Grapalat" pitchFamily="50" charset="0"/>
              </a:rPr>
              <a:t> Քաջարան-Ագարակ հատվածի երկարության մոտ 14 կմ-ով կրճատում, տրանսպորտային միջոցների առկա 50 կմ/ժ միջին արագությունը ավելացում մինչև 80 կմ/ժ, Քաջարան-Ագարակ հատվածում ճանապարհորդության ժամանակի մոտ 35-40 րոպեով կրճատում, Մեղրիի լեռնանցքի (ծովի մակարդակից 2535 </a:t>
            </a:r>
            <a:r>
              <a:rPr lang="hy-AM" sz="1400" dirty="0" smtClean="0">
                <a:latin typeface="GHEA Grapalat" pitchFamily="50" charset="0"/>
              </a:rPr>
              <a:t>մ </a:t>
            </a:r>
            <a:r>
              <a:rPr lang="hy-AM" sz="1400" dirty="0">
                <a:latin typeface="GHEA Grapalat" pitchFamily="50" charset="0"/>
              </a:rPr>
              <a:t>բարձրության վրա) օգտագործման նվազեցում, ինչը էապես կբարձրացնի ճանապարհային անվտանգության մակարդակը, ինչպես նաև հնարավորություն կտա խուսափել ձմռանը Մեղրիի լեռնանցքում անցանելիություն ապահովելու հետ կապված </a:t>
            </a:r>
            <a:r>
              <a:rPr lang="hy-AM" sz="1400" dirty="0" smtClean="0">
                <a:latin typeface="GHEA Grapalat" pitchFamily="50" charset="0"/>
              </a:rPr>
              <a:t>դժվարություններից</a:t>
            </a:r>
            <a:endParaRPr lang="en-GB" sz="1400" dirty="0">
              <a:latin typeface="GHEA Grapalat" pitchFamily="50" charset="0"/>
            </a:endParaRPr>
          </a:p>
          <a:p>
            <a:pPr marL="109728" indent="0">
              <a:buNone/>
            </a:pPr>
            <a:r>
              <a:rPr lang="hy-AM" sz="1400" dirty="0">
                <a:latin typeface="GHEA Grapalat" pitchFamily="50" charset="0"/>
              </a:rPr>
              <a:t>ՄԻՋՈՑԱՌՄԱՆ ՇԱՀԱՌՈՒՆԵՐ</a:t>
            </a:r>
          </a:p>
          <a:p>
            <a:r>
              <a:rPr lang="hy-AM" sz="1400" dirty="0">
                <a:latin typeface="GHEA Grapalat" pitchFamily="50" charset="0"/>
              </a:rPr>
              <a:t>Ճանապարհից օգտվողներ, ճանապարհին հարակից բնակավայրերի բնակչություն (շուրջ 20020 բնակչություն</a:t>
            </a:r>
            <a:r>
              <a:rPr lang="hy-AM" sz="1400" dirty="0" smtClean="0">
                <a:latin typeface="GHEA Grapalat" pitchFamily="50" charset="0"/>
              </a:rPr>
              <a:t>)</a:t>
            </a:r>
            <a:endParaRPr lang="hy-AM" sz="1400" dirty="0">
              <a:latin typeface="GHEA Grapalat" pitchFamily="50" charset="0"/>
            </a:endParaRPr>
          </a:p>
          <a:p>
            <a:pPr marL="109728" indent="0">
              <a:buNone/>
            </a:pPr>
            <a:r>
              <a:rPr lang="hy-AM" sz="1400" dirty="0">
                <a:latin typeface="GHEA Grapalat" pitchFamily="50" charset="0"/>
              </a:rPr>
              <a:t>ՈՉ ՖԻՆԱՆՍԱԿԱՆ ՑՈՒՑԱՆԻՇ</a:t>
            </a:r>
          </a:p>
          <a:p>
            <a:r>
              <a:rPr lang="hy-AM" sz="1400" dirty="0">
                <a:latin typeface="GHEA Grapalat" pitchFamily="50" charset="0"/>
              </a:rPr>
              <a:t>շուրջ 7.6 կմ ընդհանուր երկարությամբ նոր </a:t>
            </a:r>
            <a:r>
              <a:rPr lang="hy-AM" sz="1400" dirty="0" smtClean="0">
                <a:latin typeface="GHEA Grapalat" pitchFamily="50" charset="0"/>
              </a:rPr>
              <a:t>թունել</a:t>
            </a:r>
            <a:endParaRPr lang="en-GB" sz="1400" dirty="0">
              <a:latin typeface="GHEA Grapalat" pitchFamily="50" charset="0"/>
            </a:endParaRPr>
          </a:p>
          <a:p>
            <a:pPr marL="109728" indent="0">
              <a:buNone/>
            </a:pPr>
            <a:r>
              <a:rPr lang="hy-AM" sz="1400" dirty="0">
                <a:latin typeface="GHEA Grapalat" pitchFamily="50" charset="0"/>
              </a:rPr>
              <a:t>ՖԻՆԱՆՍԱԿԱՆ ՑՈՒՑԱՆԻՇ</a:t>
            </a:r>
            <a:endParaRPr lang="en-GB" sz="1400" dirty="0">
              <a:latin typeface="GHEA Grapalat" pitchFamily="50" charset="0"/>
            </a:endParaRPr>
          </a:p>
          <a:p>
            <a:r>
              <a:rPr lang="en-GB" sz="1400" dirty="0" err="1">
                <a:latin typeface="GHEA Grapalat" pitchFamily="50" charset="0"/>
              </a:rPr>
              <a:t>Նոր</a:t>
            </a:r>
            <a:r>
              <a:rPr lang="en-GB" sz="1400" dirty="0">
                <a:latin typeface="GHEA Grapalat" pitchFamily="50" charset="0"/>
              </a:rPr>
              <a:t> </a:t>
            </a:r>
            <a:r>
              <a:rPr lang="en-GB" sz="1400" dirty="0" err="1">
                <a:latin typeface="GHEA Grapalat" pitchFamily="50" charset="0"/>
              </a:rPr>
              <a:t>Ծրագիր</a:t>
            </a:r>
            <a:r>
              <a:rPr lang="en-GB" sz="1400" dirty="0">
                <a:latin typeface="GHEA Grapalat" pitchFamily="50" charset="0"/>
              </a:rPr>
              <a:t> 2022թ. – 1,000,000 </a:t>
            </a:r>
            <a:r>
              <a:rPr lang="en-GB" sz="1400" dirty="0" err="1">
                <a:latin typeface="GHEA Grapalat" pitchFamily="50" charset="0"/>
              </a:rPr>
              <a:t>հազար</a:t>
            </a:r>
            <a:r>
              <a:rPr lang="en-GB" sz="1400" dirty="0">
                <a:latin typeface="GHEA Grapalat" pitchFamily="50" charset="0"/>
              </a:rPr>
              <a:t> </a:t>
            </a:r>
            <a:r>
              <a:rPr lang="hy-AM" sz="1400" dirty="0" smtClean="0">
                <a:latin typeface="GHEA Grapalat" pitchFamily="50" charset="0"/>
              </a:rPr>
              <a:t>դրամ</a:t>
            </a:r>
            <a:r>
              <a:rPr lang="en-GB" sz="1400" dirty="0" smtClean="0">
                <a:latin typeface="GHEA Grapalat" pitchFamily="50" charset="0"/>
              </a:rPr>
              <a:t> </a:t>
            </a:r>
            <a:r>
              <a:rPr lang="en-GB" sz="1400" dirty="0">
                <a:latin typeface="GHEA Grapalat" pitchFamily="50" charset="0"/>
              </a:rPr>
              <a:t>թվով 250 </a:t>
            </a:r>
            <a:r>
              <a:rPr lang="en-GB" sz="1400" dirty="0" err="1">
                <a:latin typeface="GHEA Grapalat" pitchFamily="50" charset="0"/>
              </a:rPr>
              <a:t>հողակտորների</a:t>
            </a:r>
            <a:r>
              <a:rPr lang="en-GB" sz="1400" dirty="0">
                <a:latin typeface="GHEA Grapalat" pitchFamily="50" charset="0"/>
              </a:rPr>
              <a:t> և </a:t>
            </a:r>
            <a:r>
              <a:rPr lang="en-GB" sz="1400" dirty="0" err="1">
                <a:latin typeface="GHEA Grapalat" pitchFamily="50" charset="0"/>
              </a:rPr>
              <a:t>փոխհատուցումների</a:t>
            </a:r>
            <a:r>
              <a:rPr lang="en-GB" sz="1400" dirty="0">
                <a:latin typeface="GHEA Grapalat" pitchFamily="50" charset="0"/>
              </a:rPr>
              <a:t> </a:t>
            </a:r>
            <a:r>
              <a:rPr lang="en-GB" sz="1400" dirty="0" err="1">
                <a:latin typeface="GHEA Grapalat" pitchFamily="50" charset="0"/>
              </a:rPr>
              <a:t>օտարման</a:t>
            </a:r>
            <a:r>
              <a:rPr lang="en-GB" sz="1400" dirty="0">
                <a:latin typeface="GHEA Grapalat" pitchFamily="50" charset="0"/>
              </a:rPr>
              <a:t>/</a:t>
            </a:r>
            <a:r>
              <a:rPr lang="en-GB" sz="1400" dirty="0" err="1">
                <a:latin typeface="GHEA Grapalat" pitchFamily="50" charset="0"/>
              </a:rPr>
              <a:t>վճարման</a:t>
            </a:r>
            <a:r>
              <a:rPr lang="en-GB" sz="1400" dirty="0">
                <a:latin typeface="GHEA Grapalat" pitchFamily="50" charset="0"/>
              </a:rPr>
              <a:t> համար</a:t>
            </a:r>
          </a:p>
          <a:p>
            <a:endParaRPr lang="en-US"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51</a:t>
            </a:fld>
            <a:endParaRPr lang="en-US" dirty="0"/>
          </a:p>
        </p:txBody>
      </p:sp>
      <p:sp>
        <p:nvSpPr>
          <p:cNvPr id="4" name="Заголовок 3"/>
          <p:cNvSpPr>
            <a:spLocks noGrp="1"/>
          </p:cNvSpPr>
          <p:nvPr>
            <p:ph type="title"/>
          </p:nvPr>
        </p:nvSpPr>
        <p:spPr>
          <a:xfrm>
            <a:off x="609600" y="304800"/>
            <a:ext cx="8229600" cy="411162"/>
          </a:xfrm>
        </p:spPr>
        <p:txBody>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a:solidFill>
                  <a:prstClr val="black"/>
                </a:solidFill>
                <a:effectLst/>
                <a:latin typeface="GHEA Grapalat" pitchFamily="50" charset="0"/>
              </a:rPr>
              <a:t>/</a:t>
            </a:r>
            <a:r>
              <a:rPr lang="ru-RU" sz="1600" b="0" dirty="0">
                <a:solidFill>
                  <a:prstClr val="black"/>
                </a:solidFill>
                <a:effectLst/>
                <a:latin typeface="GHEA Grapalat" pitchFamily="50" charset="0"/>
              </a:rPr>
              <a:t>1</a:t>
            </a:r>
            <a:r>
              <a:rPr lang="en-US" sz="1600" b="0" dirty="0" smtClean="0">
                <a:solidFill>
                  <a:prstClr val="black"/>
                </a:solidFill>
                <a:effectLst/>
                <a:latin typeface="GHEA Grapalat" pitchFamily="50" charset="0"/>
              </a:rPr>
              <a:t>101</a:t>
            </a:r>
            <a:r>
              <a:rPr lang="ru-RU" sz="1600" b="0" dirty="0" smtClean="0">
                <a:solidFill>
                  <a:prstClr val="black"/>
                </a:solidFill>
                <a:effectLst/>
                <a:latin typeface="GHEA Grapalat" pitchFamily="50" charset="0"/>
              </a:rPr>
              <a:t>7</a:t>
            </a:r>
            <a:endParaRPr lang="en-US" dirty="0"/>
          </a:p>
        </p:txBody>
      </p:sp>
    </p:spTree>
    <p:extLst>
      <p:ext uri="{BB962C8B-B14F-4D97-AF65-F5344CB8AC3E}">
        <p14:creationId xmlns:p14="http://schemas.microsoft.com/office/powerpoint/2010/main" val="9549226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305800" cy="5257800"/>
          </a:xfrm>
        </p:spPr>
        <p:txBody>
          <a:bodyPr>
            <a:normAutofit/>
          </a:bodyPr>
          <a:lstStyle/>
          <a:p>
            <a:pPr marL="109728" indent="0">
              <a:buNone/>
            </a:pPr>
            <a:r>
              <a:rPr lang="hy-AM" sz="1600" dirty="0">
                <a:latin typeface="GHEA Grapalat" pitchFamily="50" charset="0"/>
              </a:rPr>
              <a:t>ԱՆՎԱՆՈՒՄԸ</a:t>
            </a:r>
          </a:p>
          <a:p>
            <a:r>
              <a:rPr lang="hy-AM" sz="1600" dirty="0">
                <a:latin typeface="GHEA Grapalat" pitchFamily="50" charset="0"/>
              </a:rPr>
              <a:t> ԵՄ աջակցությամբ իրականացվող վարկային ծրագրի շրջանակներում միջհամայնքային ճանապարհների, ենթակառուցվածքների վերականգնում, տրանսպորտային միջոցների բարելավում </a:t>
            </a:r>
            <a:endParaRPr lang="en-US" sz="1600" dirty="0">
              <a:latin typeface="GHEA Grapalat" panose="02000506050000020003" pitchFamily="50" charset="0"/>
            </a:endParaRPr>
          </a:p>
          <a:p>
            <a:pPr marL="109728" indent="0">
              <a:buNone/>
            </a:pPr>
            <a:r>
              <a:rPr lang="hy-AM" sz="1600" dirty="0">
                <a:latin typeface="GHEA Grapalat" pitchFamily="50" charset="0"/>
              </a:rPr>
              <a:t>ՆՊԱՏԱԿԸ</a:t>
            </a:r>
          </a:p>
          <a:p>
            <a:r>
              <a:rPr lang="hy-AM" sz="1600" dirty="0">
                <a:latin typeface="GHEA Grapalat" pitchFamily="50" charset="0"/>
              </a:rPr>
              <a:t>Հ</a:t>
            </a:r>
            <a:r>
              <a:rPr lang="en-GB" sz="1600" dirty="0" err="1">
                <a:latin typeface="GHEA Grapalat" panose="02000506050000020003" pitchFamily="50" charset="0"/>
              </a:rPr>
              <a:t>արավային</a:t>
            </a:r>
            <a:r>
              <a:rPr lang="en-GB" sz="1600" dirty="0">
                <a:latin typeface="GHEA Grapalat" panose="02000506050000020003" pitchFamily="50" charset="0"/>
              </a:rPr>
              <a:t> </a:t>
            </a:r>
            <a:r>
              <a:rPr lang="en-GB" sz="1600" dirty="0" err="1">
                <a:latin typeface="GHEA Grapalat" panose="02000506050000020003" pitchFamily="50" charset="0"/>
              </a:rPr>
              <a:t>շրջանների</a:t>
            </a:r>
            <a:r>
              <a:rPr lang="en-GB" sz="1600" dirty="0">
                <a:latin typeface="GHEA Grapalat" panose="02000506050000020003" pitchFamily="50" charset="0"/>
              </a:rPr>
              <a:t> </a:t>
            </a:r>
            <a:r>
              <a:rPr lang="en-GB" sz="1600" dirty="0" err="1">
                <a:latin typeface="GHEA Grapalat" panose="02000506050000020003" pitchFamily="50" charset="0"/>
              </a:rPr>
              <a:t>դիմակայունության</a:t>
            </a:r>
            <a:r>
              <a:rPr lang="en-GB" sz="1600" dirty="0">
                <a:latin typeface="GHEA Grapalat" panose="02000506050000020003" pitchFamily="50" charset="0"/>
              </a:rPr>
              <a:t> </a:t>
            </a:r>
            <a:r>
              <a:rPr lang="en-GB" sz="1600" dirty="0" err="1">
                <a:latin typeface="GHEA Grapalat" panose="02000506050000020003" pitchFamily="50" charset="0"/>
              </a:rPr>
              <a:t>ամրապնդում</a:t>
            </a:r>
            <a:endParaRPr lang="hy-AM" sz="1600" dirty="0">
              <a:latin typeface="GHEA Grapalat" panose="02000506050000020003" pitchFamily="50" charset="0"/>
            </a:endParaRPr>
          </a:p>
          <a:p>
            <a:pPr marL="109728" indent="0">
              <a:buNone/>
            </a:pPr>
            <a:r>
              <a:rPr lang="en-GB" sz="1600" dirty="0">
                <a:latin typeface="GHEA Grapalat" pitchFamily="50" charset="0"/>
              </a:rPr>
              <a:t>ԱՐԴՅՈՒՆՔԱՅԻՆ ՑՈՒՑԱՆԻՇՆԵՐ</a:t>
            </a:r>
          </a:p>
          <a:p>
            <a:r>
              <a:rPr lang="hy-AM" sz="1600" dirty="0">
                <a:latin typeface="GHEA Grapalat" pitchFamily="50" charset="0"/>
              </a:rPr>
              <a:t>Դեպի միջպետական և հանրապետական նշանակության ճանապարհներ ՀՀ Սյունիքի մարզի համայնքների բնակավայրերի տրանսպորտային հաղորդակցության ապահովում,</a:t>
            </a:r>
          </a:p>
          <a:p>
            <a:r>
              <a:rPr lang="hy-AM" sz="1600" dirty="0">
                <a:latin typeface="GHEA Grapalat" pitchFamily="50" charset="0"/>
              </a:rPr>
              <a:t> ՀՀ Սյունիքի մարզի բնակավայրերի հետ ճանապարհային կապի ապահովում,</a:t>
            </a:r>
          </a:p>
          <a:p>
            <a:r>
              <a:rPr lang="hy-AM" sz="1600" dirty="0">
                <a:latin typeface="GHEA Grapalat" pitchFamily="50" charset="0"/>
              </a:rPr>
              <a:t>ՀՀ Սյունիքի մարզի ճանապարհներով անվտանգ երթևեկության </a:t>
            </a:r>
            <a:r>
              <a:rPr lang="hy-AM" sz="1600" dirty="0" smtClean="0">
                <a:latin typeface="GHEA Grapalat" pitchFamily="50" charset="0"/>
              </a:rPr>
              <a:t>ապահովում</a:t>
            </a:r>
            <a:r>
              <a:rPr lang="en-US" sz="1600" dirty="0" smtClean="0">
                <a:latin typeface="GHEA Grapalat" pitchFamily="50" charset="0"/>
              </a:rPr>
              <a:t>:</a:t>
            </a:r>
            <a:endParaRPr lang="hy-AM" sz="1600" dirty="0">
              <a:latin typeface="GHEA Grapalat" pitchFamily="50" charset="0"/>
            </a:endParaRPr>
          </a:p>
          <a:p>
            <a:pPr marL="109728" indent="0">
              <a:buNone/>
            </a:pPr>
            <a:r>
              <a:rPr lang="hy-AM" sz="1600" dirty="0">
                <a:latin typeface="GHEA Grapalat" pitchFamily="50" charset="0"/>
              </a:rPr>
              <a:t>ՈՉ ՖԻՆԱՆՍԱԿԱՆ ՑՈՒՑԱՆԻՇ</a:t>
            </a:r>
          </a:p>
          <a:p>
            <a:r>
              <a:rPr lang="hy-AM" sz="1600" dirty="0">
                <a:latin typeface="GHEA Grapalat" pitchFamily="50" charset="0"/>
              </a:rPr>
              <a:t>50 կմ միջհամայնքային ճանապարհների և </a:t>
            </a:r>
            <a:r>
              <a:rPr lang="hy-AM" sz="1600" dirty="0" smtClean="0">
                <a:latin typeface="GHEA Grapalat" pitchFamily="50" charset="0"/>
              </a:rPr>
              <a:t>12</a:t>
            </a:r>
            <a:r>
              <a:rPr lang="en-US" sz="1600" dirty="0" smtClean="0">
                <a:latin typeface="GHEA Grapalat" pitchFamily="50" charset="0"/>
              </a:rPr>
              <a:t>.</a:t>
            </a:r>
            <a:r>
              <a:rPr lang="hy-AM" sz="1600" dirty="0" smtClean="0">
                <a:latin typeface="GHEA Grapalat" pitchFamily="50" charset="0"/>
              </a:rPr>
              <a:t>5 </a:t>
            </a:r>
            <a:r>
              <a:rPr lang="hy-AM" sz="1600" dirty="0">
                <a:latin typeface="GHEA Grapalat" pitchFamily="50" charset="0"/>
              </a:rPr>
              <a:t>ներբնակավայրային ճանապարհների/փողոցների վերականգնում </a:t>
            </a:r>
            <a:endParaRPr lang="en-GB" sz="1600" dirty="0">
              <a:latin typeface="GHEA Grapalat" pitchFamily="50" charset="0"/>
            </a:endParaRPr>
          </a:p>
          <a:p>
            <a:pPr marL="109728" indent="0">
              <a:buNone/>
            </a:pPr>
            <a:r>
              <a:rPr lang="hy-AM" sz="1600" dirty="0">
                <a:latin typeface="GHEA Grapalat" pitchFamily="50" charset="0"/>
              </a:rPr>
              <a:t>ՖԻՆԱՆՍԱԿԱՆ ՑՈՒՑԱՆԻՇ</a:t>
            </a:r>
            <a:endParaRPr lang="en-GB" sz="1600" dirty="0">
              <a:latin typeface="GHEA Grapalat" pitchFamily="50" charset="0"/>
            </a:endParaRPr>
          </a:p>
          <a:p>
            <a:pPr marL="109728" indent="0">
              <a:buNone/>
            </a:pPr>
            <a:r>
              <a:rPr lang="en-GB" sz="1600" dirty="0">
                <a:latin typeface="GHEA Grapalat" pitchFamily="50" charset="0"/>
              </a:rPr>
              <a:t>202</a:t>
            </a:r>
            <a:r>
              <a:rPr lang="hy-AM" sz="1600" dirty="0">
                <a:latin typeface="GHEA Grapalat" pitchFamily="50" charset="0"/>
              </a:rPr>
              <a:t>2</a:t>
            </a:r>
            <a:r>
              <a:rPr lang="en-GB" sz="1600" dirty="0">
                <a:latin typeface="GHEA Grapalat" pitchFamily="50" charset="0"/>
              </a:rPr>
              <a:t>թ. – </a:t>
            </a:r>
            <a:r>
              <a:rPr lang="en-GB" sz="1600" dirty="0" smtClean="0">
                <a:latin typeface="GHEA Grapalat" pitchFamily="50" charset="0"/>
              </a:rPr>
              <a:t>2,400</a:t>
            </a:r>
            <a:r>
              <a:rPr lang="en-US" sz="1600" dirty="0" smtClean="0">
                <a:latin typeface="GHEA Grapalat" pitchFamily="50" charset="0"/>
              </a:rPr>
              <a:t>.0</a:t>
            </a:r>
            <a:r>
              <a:rPr lang="en-GB" sz="1600" dirty="0" smtClean="0">
                <a:latin typeface="GHEA Grapalat" pitchFamily="50" charset="0"/>
              </a:rPr>
              <a:t> </a:t>
            </a:r>
            <a:r>
              <a:rPr lang="hy-AM" sz="1600" dirty="0">
                <a:latin typeface="GHEA Grapalat" pitchFamily="50" charset="0"/>
              </a:rPr>
              <a:t>մլն</a:t>
            </a:r>
            <a:r>
              <a:rPr lang="en-GB" sz="1600" dirty="0">
                <a:latin typeface="GHEA Grapalat" pitchFamily="50" charset="0"/>
              </a:rPr>
              <a:t> ՀՀ </a:t>
            </a:r>
            <a:r>
              <a:rPr lang="en-GB" sz="1600" dirty="0" err="1" smtClean="0">
                <a:latin typeface="GHEA Grapalat" pitchFamily="50" charset="0"/>
              </a:rPr>
              <a:t>դրամ</a:t>
            </a:r>
            <a:endParaRPr lang="en-GB" sz="1600" dirty="0" smtClean="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52</a:t>
            </a:fld>
            <a:endParaRPr lang="en-US" dirty="0"/>
          </a:p>
        </p:txBody>
      </p:sp>
      <p:sp>
        <p:nvSpPr>
          <p:cNvPr id="4" name="Заголовок 3"/>
          <p:cNvSpPr>
            <a:spLocks noGrp="1"/>
          </p:cNvSpPr>
          <p:nvPr>
            <p:ph type="title"/>
          </p:nvPr>
        </p:nvSpPr>
        <p:spPr>
          <a:xfrm>
            <a:off x="457200" y="274638"/>
            <a:ext cx="8229600" cy="487362"/>
          </a:xfrm>
        </p:spPr>
        <p:txBody>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/21015</a:t>
            </a:r>
            <a:endParaRPr lang="en-US" dirty="0"/>
          </a:p>
        </p:txBody>
      </p:sp>
    </p:spTree>
    <p:extLst>
      <p:ext uri="{BB962C8B-B14F-4D97-AF65-F5344CB8AC3E}">
        <p14:creationId xmlns:p14="http://schemas.microsoft.com/office/powerpoint/2010/main" val="13331366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762000"/>
            <a:ext cx="8458200" cy="5334000"/>
          </a:xfrm>
        </p:spPr>
        <p:txBody>
          <a:bodyPr>
            <a:normAutofit/>
          </a:bodyPr>
          <a:lstStyle/>
          <a:p>
            <a:pPr marL="109728" lvl="0" indent="0">
              <a:buClr>
                <a:srgbClr val="2DA2BF"/>
              </a:buClr>
              <a:buNone/>
            </a:pPr>
            <a:r>
              <a:rPr lang="hy-AM" sz="1600" dirty="0">
                <a:solidFill>
                  <a:prstClr val="black"/>
                </a:solidFill>
                <a:latin typeface="GHEA Grapalat" pitchFamily="50" charset="0"/>
              </a:rPr>
              <a:t>ԱՆՎԱՆՈՒՄԸ</a:t>
            </a:r>
          </a:p>
          <a:p>
            <a:pPr lvl="0">
              <a:buClr>
                <a:srgbClr val="2DA2BF"/>
              </a:buClr>
            </a:pPr>
            <a:r>
              <a:rPr lang="hy-AM" sz="1600" dirty="0">
                <a:solidFill>
                  <a:prstClr val="black"/>
                </a:solidFill>
                <a:latin typeface="GHEA Grapalat" pitchFamily="50" charset="0"/>
              </a:rPr>
              <a:t> ԵՄ աջակցությամբ իրականացվող վարկային ծրագրի շրջանակներում հեռագնա արոտների ճանապարհների </a:t>
            </a:r>
            <a:r>
              <a:rPr lang="hy-AM" sz="1600" dirty="0" smtClean="0">
                <a:solidFill>
                  <a:prstClr val="black"/>
                </a:solidFill>
                <a:latin typeface="GHEA Grapalat" pitchFamily="50" charset="0"/>
              </a:rPr>
              <a:t>հասանելիություն</a:t>
            </a:r>
            <a:r>
              <a:rPr lang="hy-AM" sz="1600" dirty="0">
                <a:solidFill>
                  <a:prstClr val="black"/>
                </a:solidFill>
                <a:latin typeface="GHEA Grapalat" pitchFamily="50" charset="0"/>
              </a:rPr>
              <a:t>	 </a:t>
            </a:r>
            <a:endParaRPr lang="en-US" sz="1600" dirty="0">
              <a:solidFill>
                <a:prstClr val="black"/>
              </a:solidFill>
              <a:latin typeface="GHEA Grapalat" panose="02000506050000020003" pitchFamily="50" charset="0"/>
            </a:endParaRPr>
          </a:p>
          <a:p>
            <a:pPr marL="109728" lvl="0" indent="0">
              <a:buClr>
                <a:srgbClr val="2DA2BF"/>
              </a:buClr>
              <a:buNone/>
            </a:pPr>
            <a:r>
              <a:rPr lang="hy-AM" sz="1600" dirty="0">
                <a:solidFill>
                  <a:prstClr val="black"/>
                </a:solidFill>
                <a:latin typeface="GHEA Grapalat" pitchFamily="50" charset="0"/>
              </a:rPr>
              <a:t>ՆՊԱՏԱԿԸ</a:t>
            </a:r>
          </a:p>
          <a:p>
            <a:pPr lvl="0">
              <a:buClr>
                <a:srgbClr val="2DA2BF"/>
              </a:buClr>
            </a:pPr>
            <a:r>
              <a:rPr lang="hy-AM" sz="1600" dirty="0">
                <a:solidFill>
                  <a:prstClr val="black"/>
                </a:solidFill>
                <a:latin typeface="GHEA Grapalat" pitchFamily="50" charset="0"/>
              </a:rPr>
              <a:t>Հ</a:t>
            </a:r>
            <a:r>
              <a:rPr lang="en-GB" sz="1600" dirty="0" err="1">
                <a:solidFill>
                  <a:prstClr val="black"/>
                </a:solidFill>
                <a:latin typeface="GHEA Grapalat" panose="02000506050000020003" pitchFamily="50" charset="0"/>
              </a:rPr>
              <a:t>արավային</a:t>
            </a:r>
            <a:r>
              <a:rPr lang="en-GB" sz="1600" dirty="0">
                <a:solidFill>
                  <a:prstClr val="black"/>
                </a:solidFill>
                <a:latin typeface="GHEA Grapalat" panose="02000506050000020003" pitchFamily="50" charset="0"/>
              </a:rPr>
              <a:t> </a:t>
            </a:r>
            <a:r>
              <a:rPr lang="en-GB" sz="1600" dirty="0" err="1">
                <a:solidFill>
                  <a:prstClr val="black"/>
                </a:solidFill>
                <a:latin typeface="GHEA Grapalat" panose="02000506050000020003" pitchFamily="50" charset="0"/>
              </a:rPr>
              <a:t>շրջանների</a:t>
            </a:r>
            <a:r>
              <a:rPr lang="en-GB" sz="1600" dirty="0">
                <a:solidFill>
                  <a:prstClr val="black"/>
                </a:solidFill>
                <a:latin typeface="GHEA Grapalat" panose="02000506050000020003" pitchFamily="50" charset="0"/>
              </a:rPr>
              <a:t> </a:t>
            </a:r>
            <a:r>
              <a:rPr lang="en-GB" sz="1600" dirty="0" err="1">
                <a:solidFill>
                  <a:prstClr val="black"/>
                </a:solidFill>
                <a:latin typeface="GHEA Grapalat" panose="02000506050000020003" pitchFamily="50" charset="0"/>
              </a:rPr>
              <a:t>դիմակայունության</a:t>
            </a:r>
            <a:r>
              <a:rPr lang="en-GB" sz="1600" dirty="0">
                <a:solidFill>
                  <a:prstClr val="black"/>
                </a:solidFill>
                <a:latin typeface="GHEA Grapalat" panose="02000506050000020003" pitchFamily="50" charset="0"/>
              </a:rPr>
              <a:t> </a:t>
            </a:r>
            <a:r>
              <a:rPr lang="en-GB" sz="1600" dirty="0" err="1">
                <a:solidFill>
                  <a:prstClr val="black"/>
                </a:solidFill>
                <a:latin typeface="GHEA Grapalat" panose="02000506050000020003" pitchFamily="50" charset="0"/>
              </a:rPr>
              <a:t>ամրապնդում</a:t>
            </a:r>
            <a:endParaRPr lang="hy-AM" sz="1600" dirty="0">
              <a:solidFill>
                <a:prstClr val="black"/>
              </a:solidFill>
              <a:latin typeface="GHEA Grapalat" panose="02000506050000020003" pitchFamily="50" charset="0"/>
            </a:endParaRPr>
          </a:p>
          <a:p>
            <a:pPr marL="109728" lvl="0" indent="0">
              <a:buClr>
                <a:srgbClr val="2DA2BF"/>
              </a:buClr>
              <a:buNone/>
            </a:pPr>
            <a:r>
              <a:rPr lang="en-GB" sz="1600" dirty="0">
                <a:solidFill>
                  <a:prstClr val="black"/>
                </a:solidFill>
                <a:latin typeface="GHEA Grapalat" pitchFamily="50" charset="0"/>
              </a:rPr>
              <a:t>ԱՐԴՅՈՒՆՔԱՅԻՆ ՑՈՒՑԱՆԻՇՆԵՐ</a:t>
            </a:r>
          </a:p>
          <a:p>
            <a:pPr lvl="0">
              <a:buClr>
                <a:srgbClr val="2DA2BF"/>
              </a:buClr>
            </a:pPr>
            <a:r>
              <a:rPr lang="hy-AM" sz="1600" dirty="0">
                <a:solidFill>
                  <a:prstClr val="black"/>
                </a:solidFill>
                <a:latin typeface="GHEA Grapalat" pitchFamily="50" charset="0"/>
              </a:rPr>
              <a:t>Դեպի ՀՀ Սյունիքի մարզի հեռավոր արոտավայրեր հասանելիության ապահովում.</a:t>
            </a:r>
          </a:p>
          <a:p>
            <a:pPr lvl="0">
              <a:buClr>
                <a:srgbClr val="2DA2BF"/>
              </a:buClr>
            </a:pPr>
            <a:r>
              <a:rPr lang="hy-AM" sz="1600" dirty="0">
                <a:solidFill>
                  <a:prstClr val="black"/>
                </a:solidFill>
                <a:latin typeface="GHEA Grapalat" pitchFamily="50" charset="0"/>
              </a:rPr>
              <a:t>ՀՀ Սյունիքի մարզի հեռավոր արոտավայրերով ճանապարհների և առուների </a:t>
            </a:r>
            <a:r>
              <a:rPr lang="hy-AM" sz="1600" dirty="0" smtClean="0">
                <a:solidFill>
                  <a:prstClr val="black"/>
                </a:solidFill>
                <a:latin typeface="GHEA Grapalat" pitchFamily="50" charset="0"/>
              </a:rPr>
              <a:t>կառուցում</a:t>
            </a:r>
            <a:r>
              <a:rPr lang="en-US" sz="1600" dirty="0" smtClean="0">
                <a:solidFill>
                  <a:prstClr val="black"/>
                </a:solidFill>
                <a:latin typeface="GHEA Grapalat" pitchFamily="50" charset="0"/>
              </a:rPr>
              <a:t>.</a:t>
            </a:r>
            <a:endParaRPr lang="hy-AM" sz="1600" dirty="0">
              <a:solidFill>
                <a:prstClr val="black"/>
              </a:solidFill>
              <a:latin typeface="GHEA Grapalat" pitchFamily="50" charset="0"/>
            </a:endParaRPr>
          </a:p>
          <a:p>
            <a:pPr marL="109728" lvl="0" indent="0">
              <a:buClr>
                <a:srgbClr val="2DA2BF"/>
              </a:buClr>
              <a:buNone/>
            </a:pPr>
            <a:r>
              <a:rPr lang="hy-AM" sz="1600" dirty="0">
                <a:solidFill>
                  <a:prstClr val="black"/>
                </a:solidFill>
                <a:latin typeface="GHEA Grapalat" pitchFamily="50" charset="0"/>
              </a:rPr>
              <a:t>ՈՉ ՖԻՆԱՆՍԱԿԱՆ ՑՈՒՑԱՆԻՇ</a:t>
            </a:r>
          </a:p>
          <a:p>
            <a:pPr lvl="0">
              <a:buClr>
                <a:srgbClr val="2DA2BF"/>
              </a:buClr>
            </a:pPr>
            <a:r>
              <a:rPr lang="hy-AM" sz="1600" dirty="0">
                <a:solidFill>
                  <a:prstClr val="black"/>
                </a:solidFill>
                <a:latin typeface="GHEA Grapalat" pitchFamily="50" charset="0"/>
              </a:rPr>
              <a:t>ՀՀ Սյունիքի մարզի թվով 5 համայնքների հեռավոր արոտավայրերով ճանապարհների և առուների կառուցում </a:t>
            </a:r>
            <a:endParaRPr lang="en-GB" sz="1600" dirty="0">
              <a:solidFill>
                <a:prstClr val="black"/>
              </a:solidFill>
              <a:latin typeface="GHEA Grapalat" pitchFamily="50" charset="0"/>
            </a:endParaRPr>
          </a:p>
          <a:p>
            <a:pPr marL="109728" lvl="0" indent="0">
              <a:buClr>
                <a:srgbClr val="2DA2BF"/>
              </a:buClr>
              <a:buNone/>
            </a:pPr>
            <a:r>
              <a:rPr lang="hy-AM" sz="1600" dirty="0">
                <a:solidFill>
                  <a:prstClr val="black"/>
                </a:solidFill>
                <a:latin typeface="GHEA Grapalat" pitchFamily="50" charset="0"/>
              </a:rPr>
              <a:t>ՖԻՆԱՆՍԱԿԱՆ ՑՈՒՑԱՆԻՇ</a:t>
            </a:r>
            <a:endParaRPr lang="en-GB" sz="1600" dirty="0">
              <a:solidFill>
                <a:prstClr val="black"/>
              </a:solidFill>
              <a:latin typeface="GHEA Grapalat" pitchFamily="50" charset="0"/>
            </a:endParaRPr>
          </a:p>
          <a:p>
            <a:pPr lvl="0">
              <a:buClr>
                <a:srgbClr val="2DA2BF"/>
              </a:buClr>
            </a:pPr>
            <a:r>
              <a:rPr lang="en-GB" sz="1600" dirty="0">
                <a:solidFill>
                  <a:prstClr val="black"/>
                </a:solidFill>
                <a:latin typeface="GHEA Grapalat" pitchFamily="50" charset="0"/>
              </a:rPr>
              <a:t>202</a:t>
            </a:r>
            <a:r>
              <a:rPr lang="hy-AM" sz="1600" dirty="0">
                <a:solidFill>
                  <a:prstClr val="black"/>
                </a:solidFill>
                <a:latin typeface="GHEA Grapalat" pitchFamily="50" charset="0"/>
              </a:rPr>
              <a:t>2</a:t>
            </a:r>
            <a:r>
              <a:rPr lang="en-GB" sz="1600" dirty="0">
                <a:solidFill>
                  <a:prstClr val="black"/>
                </a:solidFill>
                <a:latin typeface="GHEA Grapalat" pitchFamily="50" charset="0"/>
              </a:rPr>
              <a:t>թ. – </a:t>
            </a:r>
            <a:r>
              <a:rPr lang="hy-AM" sz="1600" dirty="0" smtClean="0">
                <a:solidFill>
                  <a:prstClr val="black"/>
                </a:solidFill>
                <a:latin typeface="GHEA Grapalat" pitchFamily="50" charset="0"/>
              </a:rPr>
              <a:t>579</a:t>
            </a:r>
            <a:r>
              <a:rPr lang="en-US" sz="1600" dirty="0" smtClean="0">
                <a:solidFill>
                  <a:prstClr val="black"/>
                </a:solidFill>
                <a:latin typeface="GHEA Grapalat" pitchFamily="50" charset="0"/>
              </a:rPr>
              <a:t>.</a:t>
            </a:r>
            <a:r>
              <a:rPr lang="hy-AM" sz="1600" dirty="0" smtClean="0">
                <a:solidFill>
                  <a:prstClr val="black"/>
                </a:solidFill>
                <a:latin typeface="GHEA Grapalat" pitchFamily="50" charset="0"/>
              </a:rPr>
              <a:t>5</a:t>
            </a:r>
            <a:r>
              <a:rPr lang="en-GB" sz="1600" dirty="0" smtClean="0">
                <a:solidFill>
                  <a:prstClr val="black"/>
                </a:solidFill>
                <a:latin typeface="GHEA Grapalat" pitchFamily="50" charset="0"/>
              </a:rPr>
              <a:t> </a:t>
            </a:r>
            <a:r>
              <a:rPr lang="hy-AM" sz="1600" dirty="0">
                <a:solidFill>
                  <a:prstClr val="black"/>
                </a:solidFill>
                <a:latin typeface="GHEA Grapalat" pitchFamily="50" charset="0"/>
              </a:rPr>
              <a:t>մլն</a:t>
            </a:r>
            <a:r>
              <a:rPr lang="en-GB" sz="1600" dirty="0">
                <a:solidFill>
                  <a:prstClr val="black"/>
                </a:solidFill>
                <a:latin typeface="GHEA Grapalat" pitchFamily="50" charset="0"/>
              </a:rPr>
              <a:t> ՀՀ </a:t>
            </a:r>
            <a:r>
              <a:rPr lang="en-GB" sz="1600" dirty="0" err="1" smtClean="0">
                <a:solidFill>
                  <a:prstClr val="black"/>
                </a:solidFill>
                <a:latin typeface="GHEA Grapalat" pitchFamily="50" charset="0"/>
              </a:rPr>
              <a:t>դրամ</a:t>
            </a:r>
            <a:endParaRPr lang="en-GB" sz="1600" dirty="0">
              <a:solidFill>
                <a:prstClr val="black"/>
              </a:solidFill>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53</a:t>
            </a:fld>
            <a:endParaRPr lang="en-US" dirty="0"/>
          </a:p>
        </p:txBody>
      </p:sp>
      <p:sp>
        <p:nvSpPr>
          <p:cNvPr id="4" name="Заголовок 3"/>
          <p:cNvSpPr>
            <a:spLocks noGrp="1"/>
          </p:cNvSpPr>
          <p:nvPr>
            <p:ph type="title"/>
          </p:nvPr>
        </p:nvSpPr>
        <p:spPr>
          <a:xfrm>
            <a:off x="457200" y="274638"/>
            <a:ext cx="8229600" cy="487362"/>
          </a:xfrm>
        </p:spPr>
        <p:txBody>
          <a:bodyPr/>
          <a:lstStyle/>
          <a:p>
            <a:r>
              <a:rPr lang="hy-AM" sz="1600" b="0" dirty="0">
                <a:solidFill>
                  <a:prstClr val="black"/>
                </a:solidFill>
                <a:effectLst/>
                <a:latin typeface="GHEA Grapalat" pitchFamily="50" charset="0"/>
              </a:rPr>
              <a:t>Հ</a:t>
            </a:r>
            <a:r>
              <a:rPr lang="en-US" sz="1600" b="0" dirty="0">
                <a:solidFill>
                  <a:prstClr val="black"/>
                </a:solidFill>
                <a:effectLst/>
                <a:latin typeface="GHEA Grapalat" pitchFamily="50" charset="0"/>
              </a:rPr>
              <a:t>Հ ՏԿԵՆ 2022Թ. ԲՅՈՒՋԵՏԱՅԻՆ ԾՐԱԳՐԻ/ՄԻՋՈՑԱՌՈՒՄ </a:t>
            </a:r>
            <a:r>
              <a:rPr lang="hy-AM" sz="1600" b="0" dirty="0">
                <a:solidFill>
                  <a:prstClr val="black"/>
                </a:solidFill>
                <a:effectLst/>
                <a:latin typeface="GHEA Grapalat" pitchFamily="50" charset="0"/>
              </a:rPr>
              <a:t>1049</a:t>
            </a:r>
            <a:r>
              <a:rPr lang="en-US" sz="1600" b="0" dirty="0" smtClean="0">
                <a:solidFill>
                  <a:prstClr val="black"/>
                </a:solidFill>
                <a:effectLst/>
                <a:latin typeface="GHEA Grapalat" pitchFamily="50" charset="0"/>
              </a:rPr>
              <a:t>/21016</a:t>
            </a:r>
            <a:endParaRPr lang="en-US" dirty="0"/>
          </a:p>
        </p:txBody>
      </p:sp>
    </p:spTree>
    <p:extLst>
      <p:ext uri="{BB962C8B-B14F-4D97-AF65-F5344CB8AC3E}">
        <p14:creationId xmlns:p14="http://schemas.microsoft.com/office/powerpoint/2010/main" val="23981586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1466855"/>
            <a:ext cx="7886702" cy="4667249"/>
          </a:xfrm>
        </p:spPr>
        <p:txBody>
          <a:bodyPr>
            <a:normAutofit fontScale="25000" lnSpcReduction="20000"/>
          </a:bodyPr>
          <a:lstStyle/>
          <a:p>
            <a:pPr marL="0" indent="0" algn="just">
              <a:lnSpc>
                <a:spcPct val="120000"/>
              </a:lnSpc>
              <a:buNone/>
            </a:pPr>
            <a:endParaRPr lang="en-US" sz="6400" b="1" dirty="0">
              <a:solidFill>
                <a:schemeClr val="accent6">
                  <a:lumMod val="75000"/>
                </a:schemeClr>
              </a:solidFill>
              <a:latin typeface="Arial" panose="020B0604020202020204" pitchFamily="34" charset="0"/>
              <a:ea typeface="+mj-ea"/>
              <a:cs typeface="Arial" panose="020B0604020202020204" pitchFamily="34" charset="0"/>
            </a:endParaRPr>
          </a:p>
          <a:p>
            <a:pPr marL="0" indent="0" algn="just">
              <a:lnSpc>
                <a:spcPct val="120000"/>
              </a:lnSpc>
              <a:buNone/>
            </a:pPr>
            <a:r>
              <a:rPr lang="en-US" sz="5600" b="1" dirty="0">
                <a:solidFill>
                  <a:schemeClr val="accent6">
                    <a:lumMod val="75000"/>
                  </a:schemeClr>
                </a:solidFill>
                <a:latin typeface="GHEA Grapalat" panose="02000506050000020003" pitchFamily="50" charset="0"/>
                <a:ea typeface="+mj-ea"/>
                <a:cs typeface="Arial" panose="020B0604020202020204" pitchFamily="34" charset="0"/>
              </a:rPr>
              <a:t>ՆՊԱՏԱԿԸ</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en-US" sz="5600" dirty="0" err="1">
                <a:latin typeface="GHEA Grapalat" panose="02000506050000020003" pitchFamily="50" charset="0"/>
                <a:cs typeface="Arial" panose="020B0604020202020204" pitchFamily="34" charset="0"/>
              </a:rPr>
              <a:t>Փախստականների</a:t>
            </a:r>
            <a:r>
              <a:rPr lang="en-US" sz="5600" dirty="0">
                <a:latin typeface="GHEA Grapalat" panose="02000506050000020003" pitchFamily="50" charset="0"/>
                <a:cs typeface="Arial" panose="020B0604020202020204" pitchFamily="34" charset="0"/>
              </a:rPr>
              <a:t> </a:t>
            </a:r>
            <a:r>
              <a:rPr lang="en-US" sz="5600" dirty="0" err="1">
                <a:latin typeface="GHEA Grapalat" panose="02000506050000020003" pitchFamily="50" charset="0"/>
                <a:cs typeface="Arial" panose="020B0604020202020204" pitchFamily="34" charset="0"/>
              </a:rPr>
              <a:t>ինտեգրում</a:t>
            </a:r>
            <a:r>
              <a:rPr lang="en-US" sz="5600" dirty="0">
                <a:latin typeface="GHEA Grapalat" panose="02000506050000020003" pitchFamily="50" charset="0"/>
                <a:cs typeface="Arial" panose="020B0604020202020204" pitchFamily="34" charset="0"/>
              </a:rPr>
              <a:t> </a:t>
            </a:r>
            <a:r>
              <a:rPr lang="en-US" sz="5600" dirty="0" err="1">
                <a:latin typeface="GHEA Grapalat" panose="02000506050000020003" pitchFamily="50" charset="0"/>
                <a:cs typeface="Arial" panose="020B0604020202020204" pitchFamily="34" charset="0"/>
              </a:rPr>
              <a:t>հասարակության</a:t>
            </a:r>
            <a:r>
              <a:rPr lang="en-US" sz="5600" dirty="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մեջ</a:t>
            </a:r>
            <a:r>
              <a:rPr lang="en-US" sz="5600" dirty="0" smtClean="0">
                <a:latin typeface="GHEA Grapalat" panose="02000506050000020003" pitchFamily="50" charset="0"/>
                <a:cs typeface="Arial" panose="020B0604020202020204" pitchFamily="34" charset="0"/>
              </a:rPr>
              <a:t>:</a:t>
            </a:r>
            <a:endParaRPr lang="hy-AM" sz="5600" dirty="0" smtClean="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endParaRPr lang="en-US" sz="5600" dirty="0">
              <a:latin typeface="GHEA Grapalat" panose="02000506050000020003" pitchFamily="50" charset="0"/>
              <a:cs typeface="Arial" panose="020B0604020202020204" pitchFamily="34" charset="0"/>
            </a:endParaRPr>
          </a:p>
          <a:p>
            <a:pPr marL="0" indent="0" algn="just">
              <a:lnSpc>
                <a:spcPct val="120000"/>
              </a:lnSpc>
              <a:buNone/>
            </a:pPr>
            <a:r>
              <a:rPr lang="en-US" sz="5600" b="1" dirty="0" smtClean="0">
                <a:solidFill>
                  <a:schemeClr val="accent6">
                    <a:lumMod val="75000"/>
                  </a:schemeClr>
                </a:solidFill>
                <a:latin typeface="GHEA Grapalat" panose="02000506050000020003" pitchFamily="50" charset="0"/>
                <a:ea typeface="+mj-ea"/>
                <a:cs typeface="Arial" panose="020B0604020202020204" pitchFamily="34" charset="0"/>
              </a:rPr>
              <a:t>ՆԿԱՐԱԳՐՈՒԹՅՈՒՆԸ ԵՎ </a:t>
            </a:r>
            <a:r>
              <a:rPr lang="hy-AM" sz="5600" b="1" dirty="0">
                <a:solidFill>
                  <a:schemeClr val="accent6">
                    <a:lumMod val="75000"/>
                  </a:schemeClr>
                </a:solidFill>
                <a:latin typeface="GHEA Grapalat" panose="02000506050000020003" pitchFamily="50" charset="0"/>
                <a:cs typeface="Arial" panose="020B0604020202020204" pitchFamily="34" charset="0"/>
              </a:rPr>
              <a:t>ԱԿՆԿԱԼՎՈՂ </a:t>
            </a:r>
            <a:r>
              <a:rPr lang="en-US" sz="5600" b="1" dirty="0" smtClean="0">
                <a:solidFill>
                  <a:schemeClr val="accent6">
                    <a:lumMod val="75000"/>
                  </a:schemeClr>
                </a:solidFill>
                <a:latin typeface="GHEA Grapalat" panose="02000506050000020003" pitchFamily="50" charset="0"/>
                <a:cs typeface="Arial" panose="020B0604020202020204" pitchFamily="34" charset="0"/>
              </a:rPr>
              <a:t>ԱՐԴՅՈՒՆՔԸ </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hy-AM" sz="5600" dirty="0">
                <a:latin typeface="GHEA Grapalat" panose="02000506050000020003" pitchFamily="50" charset="0"/>
                <a:cs typeface="Arial" panose="020B0604020202020204" pitchFamily="34" charset="0"/>
              </a:rPr>
              <a:t>Փախստականներին մատուցվող ծառայությունների </a:t>
            </a:r>
            <a:r>
              <a:rPr lang="hy-AM" sz="5600" dirty="0" smtClean="0">
                <a:latin typeface="GHEA Grapalat" panose="02000506050000020003" pitchFamily="50" charset="0"/>
                <a:cs typeface="Arial" panose="020B0604020202020204" pitchFamily="34" charset="0"/>
              </a:rPr>
              <a:t>շրջանակի ընդլայնում</a:t>
            </a:r>
            <a:r>
              <a:rPr lang="en-US" sz="5600" dirty="0" smtClean="0">
                <a:latin typeface="GHEA Grapalat" panose="02000506050000020003" pitchFamily="50" charset="0"/>
                <a:cs typeface="Arial" panose="020B0604020202020204" pitchFamily="34" charset="0"/>
              </a:rPr>
              <a:t>:</a:t>
            </a:r>
            <a:r>
              <a:rPr lang="hy-AM" sz="5600" dirty="0" smtClean="0">
                <a:latin typeface="GHEA Grapalat" panose="02000506050000020003" pitchFamily="50" charset="0"/>
                <a:cs typeface="Arial" panose="020B0604020202020204" pitchFamily="34" charset="0"/>
              </a:rPr>
              <a:t> </a:t>
            </a:r>
            <a:r>
              <a:rPr lang="en-US" sz="5600" dirty="0">
                <a:latin typeface="GHEA Grapalat" panose="02000506050000020003" pitchFamily="50" charset="0"/>
                <a:cs typeface="Arial" panose="020B0604020202020204" pitchFamily="34" charset="0"/>
              </a:rPr>
              <a:t/>
            </a:r>
            <a:br>
              <a:rPr lang="en-US" sz="5600" dirty="0">
                <a:latin typeface="GHEA Grapalat" panose="02000506050000020003" pitchFamily="50" charset="0"/>
                <a:cs typeface="Arial" panose="020B0604020202020204" pitchFamily="34" charset="0"/>
              </a:rPr>
            </a:br>
            <a:r>
              <a:rPr lang="en-US" sz="5600" dirty="0" smtClean="0">
                <a:latin typeface="GHEA Grapalat" panose="02000506050000020003" pitchFamily="50" charset="0"/>
                <a:cs typeface="Arial" panose="020B0604020202020204" pitchFamily="34" charset="0"/>
              </a:rPr>
              <a:t>(</a:t>
            </a:r>
            <a:r>
              <a:rPr lang="en-US" sz="5600" dirty="0" err="1" smtClean="0">
                <a:latin typeface="GHEA Grapalat" panose="02000506050000020003" pitchFamily="50" charset="0"/>
                <a:cs typeface="Arial" panose="020B0604020202020204" pitchFamily="34" charset="0"/>
              </a:rPr>
              <a:t>Ապաստան</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հայցողներին</a:t>
            </a:r>
            <a:r>
              <a:rPr lang="en-US" sz="5600" dirty="0" smtClean="0">
                <a:latin typeface="GHEA Grapalat" panose="02000506050000020003" pitchFamily="50" charset="0"/>
                <a:cs typeface="Arial" panose="020B0604020202020204" pitchFamily="34" charset="0"/>
              </a:rPr>
              <a:t>, փ</a:t>
            </a:r>
            <a:r>
              <a:rPr lang="hy-AM" sz="5600" dirty="0" smtClean="0">
                <a:latin typeface="GHEA Grapalat" panose="02000506050000020003" pitchFamily="50" charset="0"/>
                <a:cs typeface="Arial" panose="020B0604020202020204" pitchFamily="34" charset="0"/>
              </a:rPr>
              <a:t>ախստականներին</a:t>
            </a:r>
            <a:r>
              <a:rPr lang="en-US" sz="5600" dirty="0" smtClean="0">
                <a:latin typeface="GHEA Grapalat" panose="02000506050000020003" pitchFamily="50" charset="0"/>
                <a:cs typeface="Arial" panose="020B0604020202020204" pitchFamily="34" charset="0"/>
              </a:rPr>
              <a:t> և </a:t>
            </a:r>
            <a:r>
              <a:rPr lang="en-US" sz="5600" dirty="0" err="1" smtClean="0">
                <a:latin typeface="GHEA Grapalat" panose="02000506050000020003" pitchFamily="50" charset="0"/>
                <a:cs typeface="Arial" panose="020B0604020202020204" pitchFamily="34" charset="0"/>
              </a:rPr>
              <a:t>հարկադիր</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վերադարձող</a:t>
            </a:r>
            <a:r>
              <a:rPr lang="en-US" sz="5600" dirty="0" smtClean="0">
                <a:latin typeface="GHEA Grapalat" panose="02000506050000020003" pitchFamily="50" charset="0"/>
                <a:cs typeface="Arial" panose="020B0604020202020204" pitchFamily="34" charset="0"/>
              </a:rPr>
              <a:t> ՀՀ </a:t>
            </a:r>
            <a:r>
              <a:rPr lang="en-US" sz="5600" dirty="0" err="1" smtClean="0">
                <a:latin typeface="GHEA Grapalat" panose="02000506050000020003" pitchFamily="50" charset="0"/>
                <a:cs typeface="Arial" panose="020B0604020202020204" pitchFamily="34" charset="0"/>
              </a:rPr>
              <a:t>քաղաքացիներին</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մատուցվող</a:t>
            </a:r>
            <a:r>
              <a:rPr lang="en-US" sz="5600" dirty="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ծառայությունների</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շրջանակի</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ընդլայնում</a:t>
            </a:r>
            <a:r>
              <a:rPr lang="en-US" sz="5600" dirty="0" smtClean="0">
                <a:latin typeface="GHEA Grapalat" panose="02000506050000020003" pitchFamily="50" charset="0"/>
                <a:cs typeface="Arial" panose="020B0604020202020204" pitchFamily="34" charset="0"/>
              </a:rPr>
              <a:t>): </a:t>
            </a:r>
            <a:endParaRPr lang="hy-AM" sz="5600" dirty="0" smtClean="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endParaRPr lang="hy-AM" sz="5600" dirty="0" smtClean="0">
              <a:latin typeface="GHEA Grapalat" panose="02000506050000020003" pitchFamily="50" charset="0"/>
              <a:cs typeface="Arial" panose="020B0604020202020204" pitchFamily="34" charset="0"/>
            </a:endParaRPr>
          </a:p>
          <a:p>
            <a:pPr marL="0" indent="0" algn="just">
              <a:lnSpc>
                <a:spcPct val="120000"/>
              </a:lnSpc>
              <a:buNone/>
            </a:pPr>
            <a:r>
              <a:rPr lang="hy-AM" sz="5600" b="1" dirty="0" smtClean="0">
                <a:solidFill>
                  <a:schemeClr val="accent6">
                    <a:lumMod val="75000"/>
                  </a:schemeClr>
                </a:solidFill>
                <a:latin typeface="GHEA Grapalat" panose="02000506050000020003" pitchFamily="50" charset="0"/>
                <a:cs typeface="Arial" panose="020B0604020202020204" pitchFamily="34" charset="0"/>
              </a:rPr>
              <a:t>ԻՐԱԿԱՆԱՑՆՈՂ</a:t>
            </a:r>
            <a:r>
              <a:rPr lang="en-US" sz="5600" b="1" dirty="0" smtClean="0">
                <a:solidFill>
                  <a:schemeClr val="accent6">
                    <a:lumMod val="75000"/>
                  </a:schemeClr>
                </a:solidFill>
                <a:latin typeface="GHEA Grapalat" panose="02000506050000020003" pitchFamily="50" charset="0"/>
                <a:cs typeface="Arial" panose="020B0604020202020204" pitchFamily="34" charset="0"/>
              </a:rPr>
              <a:t>Ը</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hy-AM" sz="5600" dirty="0" smtClean="0">
                <a:latin typeface="GHEA Grapalat" panose="02000506050000020003" pitchFamily="50" charset="0"/>
                <a:cs typeface="Arial" panose="020B0604020202020204" pitchFamily="34" charset="0"/>
              </a:rPr>
              <a:t>Միգրացիոն ծառայություն</a:t>
            </a:r>
            <a:endParaRPr lang="hy-AM" sz="5600" dirty="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endParaRPr lang="en-US" sz="5600" dirty="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en-US" sz="5600" b="1" dirty="0" smtClean="0">
                <a:solidFill>
                  <a:schemeClr val="accent6">
                    <a:lumMod val="75000"/>
                  </a:schemeClr>
                </a:solidFill>
                <a:latin typeface="GHEA Grapalat" panose="02000506050000020003" pitchFamily="50" charset="0"/>
                <a:cs typeface="Arial" panose="020B0604020202020204" pitchFamily="34" charset="0"/>
              </a:rPr>
              <a:t>ԿԱՌԱՎԱՐՈՒԹՅԱՆ ԵՎ </a:t>
            </a:r>
            <a:r>
              <a:rPr lang="hy-AM" sz="5600" b="1" dirty="0" smtClean="0">
                <a:solidFill>
                  <a:schemeClr val="accent6">
                    <a:lumMod val="75000"/>
                  </a:schemeClr>
                </a:solidFill>
                <a:latin typeface="GHEA Grapalat" panose="02000506050000020003" pitchFamily="50" charset="0"/>
                <a:cs typeface="Arial" panose="020B0604020202020204" pitchFamily="34" charset="0"/>
              </a:rPr>
              <a:t>ՌԱԶՄԱՎԱՐԱԿԱՆ </a:t>
            </a:r>
            <a:r>
              <a:rPr lang="hy-AM" sz="5600" b="1" dirty="0">
                <a:solidFill>
                  <a:schemeClr val="accent6">
                    <a:lumMod val="75000"/>
                  </a:schemeClr>
                </a:solidFill>
                <a:latin typeface="GHEA Grapalat" panose="02000506050000020003" pitchFamily="50" charset="0"/>
                <a:cs typeface="Arial" panose="020B0604020202020204" pitchFamily="34" charset="0"/>
              </a:rPr>
              <a:t>ԾՐԱԳՐԵՐԻ</a:t>
            </a:r>
            <a:r>
              <a:rPr lang="en-US" sz="5600" b="1" dirty="0">
                <a:solidFill>
                  <a:schemeClr val="accent6">
                    <a:lumMod val="75000"/>
                  </a:schemeClr>
                </a:solidFill>
                <a:latin typeface="GHEA Grapalat" panose="02000506050000020003" pitchFamily="50" charset="0"/>
                <a:cs typeface="Arial" panose="020B0604020202020204" pitchFamily="34" charset="0"/>
              </a:rPr>
              <a:t> ՀԵՏ </a:t>
            </a:r>
            <a:r>
              <a:rPr lang="en-US" sz="5600" b="1" dirty="0" smtClean="0">
                <a:solidFill>
                  <a:schemeClr val="accent6">
                    <a:lumMod val="75000"/>
                  </a:schemeClr>
                </a:solidFill>
                <a:latin typeface="GHEA Grapalat" panose="02000506050000020003" pitchFamily="50" charset="0"/>
                <a:cs typeface="Arial" panose="020B0604020202020204" pitchFamily="34" charset="0"/>
              </a:rPr>
              <a:t>ԿԱՊԸ </a:t>
            </a:r>
            <a:endParaRPr lang="en-US" sz="5600" b="1" dirty="0">
              <a:solidFill>
                <a:schemeClr val="accent6">
                  <a:lumMod val="75000"/>
                </a:schemeClr>
              </a:solidFill>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en-US" sz="5600" dirty="0">
                <a:latin typeface="GHEA Grapalat" panose="02000506050000020003" pitchFamily="50" charset="0"/>
                <a:cs typeface="Arial" panose="020B0604020202020204" pitchFamily="34" charset="0"/>
              </a:rPr>
              <a:t>ՀՀ </a:t>
            </a:r>
            <a:r>
              <a:rPr lang="en-US" sz="5600" dirty="0" err="1" smtClean="0">
                <a:latin typeface="GHEA Grapalat" panose="02000506050000020003" pitchFamily="50" charset="0"/>
                <a:cs typeface="Arial" panose="020B0604020202020204" pitchFamily="34" charset="0"/>
              </a:rPr>
              <a:t>կառավարության</a:t>
            </a:r>
            <a:r>
              <a:rPr lang="en-US" sz="5600" dirty="0">
                <a:latin typeface="GHEA Grapalat" panose="02000506050000020003" pitchFamily="50" charset="0"/>
                <a:cs typeface="Arial" panose="020B0604020202020204" pitchFamily="34" charset="0"/>
              </a:rPr>
              <a:t> </a:t>
            </a:r>
            <a:r>
              <a:rPr lang="en-US" sz="5600" dirty="0" smtClean="0">
                <a:latin typeface="GHEA Grapalat" panose="02000506050000020003" pitchFamily="50" charset="0"/>
                <a:cs typeface="Arial" panose="020B0604020202020204" pitchFamily="34" charset="0"/>
              </a:rPr>
              <a:t>2021թվականի </a:t>
            </a:r>
            <a:r>
              <a:rPr lang="en-US" sz="5600" dirty="0" err="1" smtClean="0">
                <a:latin typeface="GHEA Grapalat" panose="02000506050000020003" pitchFamily="50" charset="0"/>
                <a:cs typeface="Arial" panose="020B0604020202020204" pitchFamily="34" charset="0"/>
              </a:rPr>
              <a:t>օգոստոսի</a:t>
            </a:r>
            <a:r>
              <a:rPr lang="en-US" sz="5600" dirty="0" smtClean="0">
                <a:latin typeface="GHEA Grapalat" panose="02000506050000020003" pitchFamily="50" charset="0"/>
                <a:cs typeface="Arial" panose="020B0604020202020204" pitchFamily="34" charset="0"/>
              </a:rPr>
              <a:t> 8-ի </a:t>
            </a:r>
            <a:r>
              <a:rPr lang="hy-AM" sz="5600" dirty="0">
                <a:latin typeface="GHEA Grapalat" panose="02000506050000020003" pitchFamily="50" charset="0"/>
                <a:cs typeface="Arial" panose="020B0604020202020204" pitchFamily="34" charset="0"/>
              </a:rPr>
              <a:t>«</a:t>
            </a:r>
            <a:r>
              <a:rPr lang="en-US" sz="5600" dirty="0">
                <a:latin typeface="GHEA Grapalat" panose="02000506050000020003" pitchFamily="50" charset="0"/>
                <a:cs typeface="Arial" panose="020B0604020202020204" pitchFamily="34" charset="0"/>
              </a:rPr>
              <a:t>ՀՀ </a:t>
            </a:r>
            <a:r>
              <a:rPr lang="en-US" sz="5600" dirty="0" err="1">
                <a:latin typeface="GHEA Grapalat" panose="02000506050000020003" pitchFamily="50" charset="0"/>
                <a:cs typeface="Arial" panose="020B0604020202020204" pitchFamily="34" charset="0"/>
              </a:rPr>
              <a:t>կառավարության</a:t>
            </a:r>
            <a:r>
              <a:rPr lang="en-US" sz="5600" dirty="0">
                <a:latin typeface="GHEA Grapalat" panose="02000506050000020003" pitchFamily="50" charset="0"/>
                <a:cs typeface="Arial" panose="020B0604020202020204" pitchFamily="34" charset="0"/>
              </a:rPr>
              <a:t> </a:t>
            </a:r>
            <a:r>
              <a:rPr lang="en-US" sz="5600" dirty="0" err="1">
                <a:latin typeface="GHEA Grapalat" panose="02000506050000020003" pitchFamily="50" charset="0"/>
                <a:cs typeface="Arial" panose="020B0604020202020204" pitchFamily="34" charset="0"/>
              </a:rPr>
              <a:t>ծրագրի</a:t>
            </a:r>
            <a:r>
              <a:rPr lang="en-US" sz="5600" dirty="0">
                <a:latin typeface="GHEA Grapalat" panose="02000506050000020003" pitchFamily="50" charset="0"/>
                <a:cs typeface="Arial" panose="020B0604020202020204" pitchFamily="34" charset="0"/>
              </a:rPr>
              <a:t> </a:t>
            </a:r>
            <a:r>
              <a:rPr lang="en-US" sz="5600" dirty="0" err="1">
                <a:latin typeface="GHEA Grapalat" panose="02000506050000020003" pitchFamily="50" charset="0"/>
                <a:cs typeface="Arial" panose="020B0604020202020204" pitchFamily="34" charset="0"/>
              </a:rPr>
              <a:t>մասին</a:t>
            </a:r>
            <a:r>
              <a:rPr lang="hy-AM" sz="5600" dirty="0">
                <a:latin typeface="GHEA Grapalat" panose="02000506050000020003" pitchFamily="50" charset="0"/>
                <a:cs typeface="Arial" panose="020B0604020202020204" pitchFamily="34" charset="0"/>
              </a:rPr>
              <a:t>»</a:t>
            </a:r>
            <a:r>
              <a:rPr lang="en-US" sz="5600" dirty="0">
                <a:latin typeface="GHEA Grapalat" panose="02000506050000020003" pitchFamily="50" charset="0"/>
                <a:cs typeface="Arial" panose="020B0604020202020204" pitchFamily="34" charset="0"/>
              </a:rPr>
              <a:t> N1363-Ա </a:t>
            </a:r>
            <a:r>
              <a:rPr lang="en-US" sz="5600" dirty="0" err="1">
                <a:latin typeface="GHEA Grapalat" panose="02000506050000020003" pitchFamily="50" charset="0"/>
                <a:cs typeface="Arial" panose="020B0604020202020204" pitchFamily="34" charset="0"/>
              </a:rPr>
              <a:t>որոշման</a:t>
            </a:r>
            <a:r>
              <a:rPr lang="en-US" sz="5600" dirty="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մաս</a:t>
            </a:r>
            <a:r>
              <a:rPr lang="en-US" sz="5600" dirty="0" smtClean="0">
                <a:latin typeface="GHEA Grapalat" panose="02000506050000020003" pitchFamily="50" charset="0"/>
                <a:cs typeface="Arial" panose="020B0604020202020204" pitchFamily="34" charset="0"/>
              </a:rPr>
              <a:t> </a:t>
            </a:r>
            <a:r>
              <a:rPr lang="en-US" sz="5600" dirty="0">
                <a:latin typeface="GHEA Grapalat" panose="02000506050000020003" pitchFamily="50" charset="0"/>
                <a:cs typeface="Arial" panose="020B0604020202020204" pitchFamily="34" charset="0"/>
              </a:rPr>
              <a:t>4.2 </a:t>
            </a:r>
            <a:r>
              <a:rPr lang="en-US" sz="5600" dirty="0" err="1" smtClean="0">
                <a:latin typeface="GHEA Grapalat" panose="02000506050000020003" pitchFamily="50" charset="0"/>
                <a:cs typeface="Arial" panose="020B0604020202020204" pitchFamily="34" charset="0"/>
              </a:rPr>
              <a:t>Միգրացիա</a:t>
            </a:r>
            <a:r>
              <a:rPr lang="en-US" sz="5600" dirty="0">
                <a:latin typeface="GHEA Grapalat" panose="02000506050000020003" pitchFamily="50" charset="0"/>
                <a:cs typeface="Arial" panose="020B0604020202020204" pitchFamily="34" charset="0"/>
              </a:rPr>
              <a:t>:</a:t>
            </a:r>
            <a:endParaRPr lang="en-US" sz="5600" dirty="0" smtClean="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r>
              <a:rPr lang="en-US" sz="5600" dirty="0">
                <a:latin typeface="GHEA Grapalat" panose="02000506050000020003" pitchFamily="50" charset="0"/>
                <a:cs typeface="Arial" panose="020B0604020202020204" pitchFamily="34" charset="0"/>
              </a:rPr>
              <a:t>ՀՀ </a:t>
            </a:r>
            <a:r>
              <a:rPr lang="en-US" sz="5600" dirty="0" err="1" smtClean="0">
                <a:latin typeface="GHEA Grapalat" panose="02000506050000020003" pitchFamily="50" charset="0"/>
                <a:cs typeface="Arial" panose="020B0604020202020204" pitchFamily="34" charset="0"/>
              </a:rPr>
              <a:t>կառավարության</a:t>
            </a:r>
            <a:r>
              <a:rPr lang="en-US" sz="5600" dirty="0" smtClean="0">
                <a:latin typeface="GHEA Grapalat" panose="02000506050000020003" pitchFamily="50" charset="0"/>
                <a:cs typeface="Arial" panose="020B0604020202020204" pitchFamily="34" charset="0"/>
              </a:rPr>
              <a:t> 2021թվականի </a:t>
            </a:r>
            <a:r>
              <a:rPr lang="en-US" sz="5600" dirty="0" err="1" smtClean="0">
                <a:latin typeface="GHEA Grapalat" panose="02000506050000020003" pitchFamily="50" charset="0"/>
                <a:cs typeface="Arial" panose="020B0604020202020204" pitchFamily="34" charset="0"/>
              </a:rPr>
              <a:t>մայիսի</a:t>
            </a:r>
            <a:r>
              <a:rPr lang="en-US" sz="5600" dirty="0" smtClean="0">
                <a:latin typeface="GHEA Grapalat" panose="02000506050000020003" pitchFamily="50" charset="0"/>
                <a:cs typeface="Arial" panose="020B0604020202020204" pitchFamily="34" charset="0"/>
              </a:rPr>
              <a:t> 20-ի </a:t>
            </a:r>
            <a:r>
              <a:rPr lang="hy-AM" sz="5600" dirty="0" smtClean="0">
                <a:latin typeface="GHEA Grapalat" panose="02000506050000020003" pitchFamily="50" charset="0"/>
                <a:cs typeface="Arial" panose="020B0604020202020204" pitchFamily="34" charset="0"/>
              </a:rPr>
              <a:t>«</a:t>
            </a:r>
            <a:r>
              <a:rPr lang="en-US" sz="5600" dirty="0" smtClean="0">
                <a:latin typeface="GHEA Grapalat" panose="02000506050000020003" pitchFamily="50" charset="0"/>
                <a:cs typeface="Arial" panose="020B0604020202020204" pitchFamily="34" charset="0"/>
              </a:rPr>
              <a:t>ՀՀ </a:t>
            </a:r>
            <a:r>
              <a:rPr lang="en-US" sz="5600" dirty="0" err="1" smtClean="0">
                <a:latin typeface="GHEA Grapalat" panose="02000506050000020003" pitchFamily="50" charset="0"/>
                <a:cs typeface="Arial" panose="020B0604020202020204" pitchFamily="34" charset="0"/>
              </a:rPr>
              <a:t>միգրացիայի</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պետական</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կառավարման</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հայեցակարգը</a:t>
            </a:r>
            <a:r>
              <a:rPr lang="en-US" sz="5600" dirty="0" smtClean="0">
                <a:latin typeface="GHEA Grapalat" panose="02000506050000020003" pitchFamily="50" charset="0"/>
                <a:cs typeface="Arial" panose="020B0604020202020204" pitchFamily="34" charset="0"/>
              </a:rPr>
              <a:t> և </a:t>
            </a:r>
            <a:r>
              <a:rPr lang="en-US" sz="5600" dirty="0" err="1" smtClean="0">
                <a:latin typeface="GHEA Grapalat" panose="02000506050000020003" pitchFamily="50" charset="0"/>
                <a:cs typeface="Arial" panose="020B0604020202020204" pitchFamily="34" charset="0"/>
              </a:rPr>
              <a:t>գործողությունների</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ծրագիրը</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հաստատելու</a:t>
            </a:r>
            <a:r>
              <a:rPr lang="en-US" sz="5600" dirty="0" smtClean="0">
                <a:latin typeface="GHEA Grapalat" panose="02000506050000020003" pitchFamily="50" charset="0"/>
                <a:cs typeface="Arial" panose="020B0604020202020204" pitchFamily="34" charset="0"/>
              </a:rPr>
              <a:t> </a:t>
            </a:r>
            <a:r>
              <a:rPr lang="en-US" sz="5600" dirty="0" err="1" smtClean="0">
                <a:latin typeface="GHEA Grapalat" panose="02000506050000020003" pitchFamily="50" charset="0"/>
                <a:cs typeface="Arial" panose="020B0604020202020204" pitchFamily="34" charset="0"/>
              </a:rPr>
              <a:t>մասին</a:t>
            </a:r>
            <a:r>
              <a:rPr lang="hy-AM" sz="5600" dirty="0" smtClean="0">
                <a:latin typeface="GHEA Grapalat" panose="02000506050000020003" pitchFamily="50" charset="0"/>
                <a:cs typeface="Arial" panose="020B0604020202020204" pitchFamily="34" charset="0"/>
              </a:rPr>
              <a:t>»</a:t>
            </a:r>
            <a:r>
              <a:rPr lang="en-US" sz="5600" dirty="0" smtClean="0">
                <a:latin typeface="GHEA Grapalat" panose="02000506050000020003" pitchFamily="50" charset="0"/>
                <a:cs typeface="Arial" panose="020B0604020202020204" pitchFamily="34" charset="0"/>
              </a:rPr>
              <a:t> N801-Լ </a:t>
            </a:r>
            <a:r>
              <a:rPr lang="en-US" sz="5600" dirty="0" err="1" smtClean="0">
                <a:latin typeface="GHEA Grapalat" panose="02000506050000020003" pitchFamily="50" charset="0"/>
                <a:cs typeface="Arial" panose="020B0604020202020204" pitchFamily="34" charset="0"/>
              </a:rPr>
              <a:t>որոշում</a:t>
            </a:r>
            <a:r>
              <a:rPr lang="en-US" sz="5600" dirty="0" smtClean="0">
                <a:latin typeface="GHEA Grapalat" panose="02000506050000020003" pitchFamily="50" charset="0"/>
                <a:cs typeface="Arial" panose="020B0604020202020204" pitchFamily="34" charset="0"/>
              </a:rPr>
              <a:t>: </a:t>
            </a:r>
            <a:endParaRPr lang="en-US" sz="5600" dirty="0">
              <a:latin typeface="GHEA Grapalat" panose="02000506050000020003" pitchFamily="50" charset="0"/>
              <a:cs typeface="Arial" panose="020B0604020202020204" pitchFamily="34" charset="0"/>
            </a:endParaRPr>
          </a:p>
          <a:p>
            <a:pPr algn="just">
              <a:lnSpc>
                <a:spcPct val="120000"/>
              </a:lnSpc>
              <a:buFont typeface="Wingdings" panose="05000000000000000000" pitchFamily="2" charset="2"/>
              <a:buChar char="Ø"/>
            </a:pPr>
            <a:endParaRPr lang="hy-AM" sz="80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54</a:t>
            </a:fld>
            <a:endParaRPr lang="en-US">
              <a:solidFill>
                <a:prstClr val="black">
                  <a:tint val="75000"/>
                </a:prstClr>
              </a:solidFill>
            </a:endParaRPr>
          </a:p>
        </p:txBody>
      </p:sp>
      <p:sp>
        <p:nvSpPr>
          <p:cNvPr id="2" name="Заголовок 1"/>
          <p:cNvSpPr>
            <a:spLocks noGrp="1"/>
          </p:cNvSpPr>
          <p:nvPr>
            <p:ph type="title"/>
          </p:nvPr>
        </p:nvSpPr>
        <p:spPr>
          <a:xfrm>
            <a:off x="628650" y="609600"/>
            <a:ext cx="7886700" cy="857255"/>
          </a:xfrm>
        </p:spPr>
        <p:txBody>
          <a:bodyPr>
            <a:noAutofit/>
          </a:bodyPr>
          <a:lstStyle/>
          <a:p>
            <a:pPr algn="ctr"/>
            <a:r>
              <a:rPr lang="en-US" sz="1500" b="1" dirty="0">
                <a:solidFill>
                  <a:schemeClr val="accent6">
                    <a:lumMod val="75000"/>
                  </a:schemeClr>
                </a:solidFill>
                <a:latin typeface="GHEA Grapalat" panose="02000506050000020003" pitchFamily="50" charset="0"/>
                <a:cs typeface="Arial" panose="020B0604020202020204" pitchFamily="34" charset="0"/>
              </a:rPr>
              <a:t>ՄԻԳՐԱՑԻՈՆ ԾԱՌԱՅՈՒԹՅԱՆ ԲՅՈՒՋԵՏԱՅԻՆ ԾՐԱԳԻՐ 1070</a:t>
            </a:r>
            <a:br>
              <a:rPr lang="en-US" sz="1500" b="1" dirty="0">
                <a:solidFill>
                  <a:schemeClr val="accent6">
                    <a:lumMod val="75000"/>
                  </a:schemeClr>
                </a:solidFill>
                <a:latin typeface="GHEA Grapalat" panose="02000506050000020003" pitchFamily="50" charset="0"/>
                <a:cs typeface="Arial" panose="020B0604020202020204" pitchFamily="34" charset="0"/>
              </a:rPr>
            </a:br>
            <a:r>
              <a:rPr lang="hy-AM" sz="1500" dirty="0" smtClean="0">
                <a:latin typeface="GHEA Grapalat" panose="02000506050000020003" pitchFamily="50" charset="0"/>
                <a:cs typeface="Arial" panose="020B0604020202020204" pitchFamily="34" charset="0"/>
              </a:rPr>
              <a:t> </a:t>
            </a:r>
            <a:r>
              <a:rPr lang="hy-AM" sz="1500" b="1" dirty="0">
                <a:latin typeface="GHEA Grapalat" panose="02000506050000020003" pitchFamily="50" charset="0"/>
                <a:cs typeface="Arial" panose="020B0604020202020204" pitchFamily="34" charset="0"/>
              </a:rPr>
              <a:t>Աջակցություն փախստականների </a:t>
            </a:r>
            <a:r>
              <a:rPr lang="hy-AM" sz="1500" b="1" dirty="0" smtClean="0">
                <a:latin typeface="GHEA Grapalat" panose="02000506050000020003" pitchFamily="50" charset="0"/>
                <a:cs typeface="Arial" panose="020B0604020202020204" pitchFamily="34" charset="0"/>
              </a:rPr>
              <a:t>ինտեգրմանը </a:t>
            </a:r>
            <a:endParaRPr lang="en-US" sz="1500" b="1" dirty="0">
              <a:solidFill>
                <a:schemeClr val="accent6">
                  <a:lumMod val="75000"/>
                </a:schemeClr>
              </a:solidFill>
              <a:latin typeface="GHEA Grapalat" panose="02000506050000020003" pitchFamily="50" charset="0"/>
              <a:cs typeface="Arial" panose="020B0604020202020204" pitchFamily="34" charset="0"/>
            </a:endParaRPr>
          </a:p>
        </p:txBody>
      </p:sp>
      <p:pic>
        <p:nvPicPr>
          <p:cNvPr id="12" name="Picture 2" descr="Нет описания фото."/>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097" t="14218" r="28171" b="8017"/>
          <a:stretch/>
        </p:blipFill>
        <p:spPr bwMode="auto">
          <a:xfrm>
            <a:off x="8353878" y="4572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4392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42903" y="209551"/>
            <a:ext cx="8376557" cy="938850"/>
          </a:xfrm>
        </p:spPr>
        <p:txBody>
          <a:bodyPr vert="horz" lIns="91440" tIns="45720" rIns="91440" bIns="45720" rtlCol="0" anchor="ctr">
            <a:normAutofit/>
          </a:bodyPr>
          <a:lstStyle/>
          <a:p>
            <a:pPr algn="ctr"/>
            <a:r>
              <a:rPr lang="hy-AM" sz="14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400" b="1" dirty="0" smtClean="0">
                <a:solidFill>
                  <a:schemeClr val="accent6">
                    <a:lumMod val="75000"/>
                  </a:schemeClr>
                </a:solidFill>
                <a:latin typeface="Arial" panose="020B0604020202020204" pitchFamily="34" charset="0"/>
                <a:cs typeface="Arial" panose="020B0604020202020204" pitchFamily="34" charset="0"/>
              </a:rPr>
              <a:t>/ՄԻՋՈՑ</a:t>
            </a:r>
            <a:r>
              <a:rPr lang="ru-RU" sz="1400" b="1" dirty="0" smtClean="0">
                <a:solidFill>
                  <a:schemeClr val="accent6">
                    <a:lumMod val="75000"/>
                  </a:schemeClr>
                </a:solidFill>
                <a:latin typeface="Arial" panose="020B0604020202020204" pitchFamily="34" charset="0"/>
                <a:cs typeface="Arial" panose="020B0604020202020204" pitchFamily="34" charset="0"/>
              </a:rPr>
              <a:t>Ա</a:t>
            </a:r>
            <a:r>
              <a:rPr lang="en-US" sz="1400" b="1" dirty="0" smtClean="0">
                <a:solidFill>
                  <a:schemeClr val="accent6">
                    <a:lumMod val="75000"/>
                  </a:schemeClr>
                </a:solidFill>
                <a:latin typeface="Arial" panose="020B0604020202020204" pitchFamily="34" charset="0"/>
                <a:cs typeface="Arial" panose="020B0604020202020204" pitchFamily="34" charset="0"/>
              </a:rPr>
              <a:t>ՌՈՒՄ 1070/11001 </a:t>
            </a:r>
            <a:r>
              <a:rPr lang="en-US" sz="1400" b="1" dirty="0">
                <a:solidFill>
                  <a:schemeClr val="accent6">
                    <a:lumMod val="75000"/>
                  </a:schemeClr>
                </a:solidFill>
                <a:latin typeface="Arial" panose="020B0604020202020204" pitchFamily="34" charset="0"/>
                <a:cs typeface="Arial" panose="020B0604020202020204" pitchFamily="34" charset="0"/>
              </a:rPr>
              <a:t/>
            </a:r>
            <a:br>
              <a:rPr lang="en-US" sz="1400" b="1" dirty="0">
                <a:solidFill>
                  <a:schemeClr val="accent6">
                    <a:lumMod val="75000"/>
                  </a:schemeClr>
                </a:solidFill>
                <a:latin typeface="Arial" panose="020B0604020202020204" pitchFamily="34" charset="0"/>
                <a:cs typeface="Arial" panose="020B0604020202020204" pitchFamily="34" charset="0"/>
              </a:rPr>
            </a:br>
            <a:r>
              <a:rPr lang="hy-AM" sz="1400" b="1" dirty="0" smtClean="0">
                <a:solidFill>
                  <a:schemeClr val="accent6">
                    <a:lumMod val="75000"/>
                  </a:schemeClr>
                </a:solidFill>
                <a:latin typeface="Arial" panose="020B0604020202020204" pitchFamily="34" charset="0"/>
                <a:cs typeface="Arial" panose="020B0604020202020204" pitchFamily="34" charset="0"/>
              </a:rPr>
              <a:t> </a:t>
            </a:r>
            <a:r>
              <a:rPr lang="hy-AM" sz="1400" b="1" i="1" dirty="0">
                <a:latin typeface="Arial" panose="020B0604020202020204" pitchFamily="34" charset="0"/>
                <a:cs typeface="Arial" panose="020B0604020202020204" pitchFamily="34" charset="0"/>
              </a:rPr>
              <a:t>Ապաստան հայցողների կեցության խնդիրների </a:t>
            </a:r>
            <a:r>
              <a:rPr lang="hy-AM" sz="1400" b="1" i="1" dirty="0" smtClean="0">
                <a:latin typeface="Arial" panose="020B0604020202020204" pitchFamily="34" charset="0"/>
                <a:cs typeface="Arial" panose="020B0604020202020204" pitchFamily="34" charset="0"/>
              </a:rPr>
              <a:t>լուծման միջոցառումների </a:t>
            </a:r>
            <a:r>
              <a:rPr lang="hy-AM" sz="1400" b="1" i="1" dirty="0">
                <a:latin typeface="Arial" panose="020B0604020202020204" pitchFamily="34" charset="0"/>
                <a:cs typeface="Arial" panose="020B0604020202020204" pitchFamily="34" charset="0"/>
              </a:rPr>
              <a:t>իրականացում</a:t>
            </a:r>
            <a:endParaRPr lang="en-US" sz="1400" b="1" i="1" dirty="0">
              <a:solidFill>
                <a:schemeClr val="accent6">
                  <a:lumMod val="75000"/>
                </a:schemeClr>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242889" y="1148401"/>
            <a:ext cx="8729663" cy="5119049"/>
          </a:xfrm>
        </p:spPr>
        <p:txBody>
          <a:bodyPr>
            <a:noAutofit/>
          </a:bodyPr>
          <a:lstStyle/>
          <a:p>
            <a:pPr algn="l"/>
            <a:r>
              <a:rPr lang="en-US" sz="13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marL="342900" indent="-342900" algn="l">
              <a:buFont typeface="Wingdings" panose="05000000000000000000" pitchFamily="2" charset="2"/>
              <a:buChar char="Ø"/>
            </a:pPr>
            <a:r>
              <a:rPr lang="hy-AM" sz="1300" b="1" dirty="0">
                <a:latin typeface="GHEA Grapalat" panose="02000506050000020003" pitchFamily="50" charset="0"/>
                <a:cs typeface="Arial" panose="020B0604020202020204" pitchFamily="34" charset="0"/>
              </a:rPr>
              <a:t>Ապաստան հայցողներին և նրանց ընտանիքներին ժամանակավոր կացարանի, սննդի, իրավաբանական խորհրդատվական անվճար ծառայությունների մատուցում</a:t>
            </a:r>
            <a:r>
              <a:rPr lang="en-US" sz="1300" b="1" dirty="0">
                <a:latin typeface="GHEA Grapalat" panose="02000506050000020003" pitchFamily="50" charset="0"/>
                <a:cs typeface="Arial" panose="020B0604020202020204" pitchFamily="34" charset="0"/>
              </a:rPr>
              <a:t>:</a:t>
            </a:r>
            <a:endParaRPr lang="en-US" sz="1300" b="1" dirty="0">
              <a:solidFill>
                <a:schemeClr val="accent6">
                  <a:lumMod val="75000"/>
                </a:schemeClr>
              </a:solidFill>
              <a:latin typeface="GHEA Grapalat" panose="02000506050000020003" pitchFamily="50" charset="0"/>
              <a:cs typeface="Arial" panose="020B0604020202020204" pitchFamily="34" charset="0"/>
            </a:endParaRPr>
          </a:p>
          <a:p>
            <a:pPr algn="l"/>
            <a:r>
              <a:rPr lang="hy-AM" sz="13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300" b="1" dirty="0">
              <a:solidFill>
                <a:schemeClr val="accent6">
                  <a:lumMod val="75000"/>
                </a:schemeClr>
              </a:solidFill>
              <a:latin typeface="GHEA Grapalat" panose="02000506050000020003" pitchFamily="50" charset="0"/>
              <a:cs typeface="Arial" panose="020B0604020202020204" pitchFamily="34" charset="0"/>
            </a:endParaRPr>
          </a:p>
          <a:p>
            <a:pPr algn="l">
              <a:buFont typeface="Wingdings" panose="05000000000000000000" pitchFamily="2" charset="2"/>
              <a:buChar char="Ø"/>
            </a:pPr>
            <a:r>
              <a:rPr lang="hy-AM" sz="1300" b="1" dirty="0">
                <a:latin typeface="GHEA Grapalat" panose="02000506050000020003" pitchFamily="50" charset="0"/>
                <a:cs typeface="Arial" panose="020B0604020202020204" pitchFamily="34" charset="0"/>
              </a:rPr>
              <a:t>ՀՀ-ում ապաստան հայցող օտարերկրյա քաղաքացիները, քաղաքացիություն չունեցող անձիք և նրանց ընտանիքի անդամներ: </a:t>
            </a:r>
            <a:endParaRPr lang="en-US" sz="1300" b="1" dirty="0">
              <a:latin typeface="GHEA Grapalat" panose="02000506050000020003" pitchFamily="50" charset="0"/>
              <a:cs typeface="Arial" panose="020B0604020202020204" pitchFamily="34" charset="0"/>
            </a:endParaRPr>
          </a:p>
          <a:p>
            <a:pPr algn="l"/>
            <a:r>
              <a:rPr lang="en-US" sz="1300" b="1"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85750" indent="-285750" algn="l">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2019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66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lgn="l">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 2020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46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lgn="l">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2021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45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endParaRPr lang="en-US" sz="1300" b="1" dirty="0" smtClean="0">
              <a:latin typeface="GHEA Grapalat" panose="02000506050000020003" pitchFamily="50" charset="0"/>
              <a:cs typeface="Arial" panose="020B0604020202020204" pitchFamily="34" charset="0"/>
            </a:endParaRPr>
          </a:p>
          <a:p>
            <a:pPr algn="l">
              <a:buFont typeface="Wingdings" panose="05000000000000000000" pitchFamily="2" charset="2"/>
              <a:buChar char="§"/>
            </a:pPr>
            <a:r>
              <a:rPr lang="en-US" sz="1300" b="1" dirty="0" smtClean="0">
                <a:latin typeface="GHEA Grapalat" panose="02000506050000020003" pitchFamily="50" charset="0"/>
                <a:cs typeface="Arial" panose="020B0604020202020204" pitchFamily="34" charset="0"/>
              </a:rPr>
              <a:t>2022</a:t>
            </a:r>
            <a:r>
              <a:rPr lang="hy-AM"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100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lgn="l"/>
            <a:r>
              <a:rPr lang="en-US" sz="1300" b="1" dirty="0">
                <a:solidFill>
                  <a:schemeClr val="accent6">
                    <a:lumMod val="75000"/>
                  </a:schemeClr>
                </a:solidFill>
                <a:latin typeface="GHEA Grapalat" panose="02000506050000020003" pitchFamily="50" charset="0"/>
                <a:cs typeface="Arial" panose="020B0604020202020204" pitchFamily="34" charset="0"/>
              </a:rPr>
              <a:t>ՖԻՆԱՆՍԱԿԱՆ ՑՈՒՑԱՆԻՇ</a:t>
            </a:r>
          </a:p>
          <a:p>
            <a:pPr algn="l">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2019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29.7 </a:t>
            </a:r>
            <a:r>
              <a:rPr lang="en-US" sz="1300" b="1" dirty="0" err="1"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lgn="l">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2020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34.7 </a:t>
            </a:r>
            <a:r>
              <a:rPr lang="en-US" sz="1300" b="1" dirty="0" err="1"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lgn="l">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2021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29.6 </a:t>
            </a:r>
            <a:r>
              <a:rPr lang="en-US" sz="1300" b="1" dirty="0" err="1"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դրամ</a:t>
            </a:r>
            <a:endParaRPr lang="en-US" sz="1300" b="1" dirty="0" smtClean="0">
              <a:latin typeface="GHEA Grapalat" panose="02000506050000020003" pitchFamily="50" charset="0"/>
              <a:cs typeface="Arial" panose="020B0604020202020204" pitchFamily="34" charset="0"/>
            </a:endParaRPr>
          </a:p>
          <a:p>
            <a:pPr algn="l">
              <a:buFont typeface="Wingdings" panose="05000000000000000000" pitchFamily="2" charset="2"/>
              <a:buChar char="§"/>
            </a:pPr>
            <a:r>
              <a:rPr lang="en-US" sz="1300" b="1" dirty="0" smtClean="0">
                <a:latin typeface="GHEA Grapalat" panose="02000506050000020003" pitchFamily="50" charset="0"/>
                <a:cs typeface="Arial" panose="020B0604020202020204" pitchFamily="34" charset="0"/>
              </a:rPr>
              <a:t>2022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87.7 </a:t>
            </a:r>
            <a:r>
              <a:rPr lang="en-US" sz="1300" b="1" dirty="0" err="1"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դրամ</a:t>
            </a:r>
            <a:endParaRPr lang="en-US" sz="1300" dirty="0">
              <a:latin typeface="GHEA Grapalat" panose="02000506050000020003" pitchFamily="50" charset="0"/>
              <a:cs typeface="Arial" panose="020B0604020202020204" pitchFamily="34" charset="0"/>
            </a:endParaRPr>
          </a:p>
        </p:txBody>
      </p:sp>
      <p:pic>
        <p:nvPicPr>
          <p:cNvPr id="12" name="Picture 2" descr="Нет описания фото."/>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097" t="14218" r="28171" b="8017"/>
          <a:stretch/>
        </p:blipFill>
        <p:spPr bwMode="auto">
          <a:xfrm>
            <a:off x="8306784" y="4572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0218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14326" y="1371600"/>
            <a:ext cx="8529638" cy="5067300"/>
          </a:xfrm>
        </p:spPr>
        <p:txBody>
          <a:bodyPr>
            <a:normAutofit/>
          </a:bodyPr>
          <a:lstStyle/>
          <a:p>
            <a:pPr marL="0" indent="0" algn="just">
              <a:buNone/>
            </a:pPr>
            <a:r>
              <a:rPr lang="en-US" sz="13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300" b="1" dirty="0">
                <a:latin typeface="GHEA Grapalat" panose="02000506050000020003" pitchFamily="50" charset="0"/>
                <a:cs typeface="Arial" panose="020B0604020202020204" pitchFamily="34" charset="0"/>
              </a:rPr>
              <a:t> Կացարաններում սանիտարահիգիենիկ պայմանների, ընդհանուր օգտագործման էլեկտրաէներգիայի, ջրմուղ-կոյուղու ծախսերի փոխհատուցում, ինչպես նաև այդ կացարանների պահպանման աշխատանքների կազմակերպում</a:t>
            </a:r>
            <a:r>
              <a:rPr lang="en-US" sz="1300" b="1" dirty="0">
                <a:latin typeface="GHEA Grapalat" panose="02000506050000020003" pitchFamily="50" charset="0"/>
                <a:cs typeface="Arial" panose="020B0604020202020204" pitchFamily="34" charset="0"/>
              </a:rPr>
              <a:t>:</a:t>
            </a:r>
          </a:p>
          <a:p>
            <a:pPr marL="0" indent="0">
              <a:buNone/>
            </a:pPr>
            <a:r>
              <a:rPr lang="hy-AM" sz="13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300" b="1" dirty="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Ø"/>
            </a:pPr>
            <a:r>
              <a:rPr lang="hy-AM" sz="1300" b="1" dirty="0">
                <a:latin typeface="GHEA Grapalat" panose="02000506050000020003" pitchFamily="50" charset="0"/>
                <a:cs typeface="Arial" panose="020B0604020202020204" pitchFamily="34" charset="0"/>
              </a:rPr>
              <a:t> Կացարան</a:t>
            </a:r>
            <a:r>
              <a:rPr lang="en-US" sz="1300" b="1" dirty="0" err="1">
                <a:latin typeface="GHEA Grapalat" panose="02000506050000020003" pitchFamily="50" charset="0"/>
                <a:cs typeface="Arial" panose="020B0604020202020204" pitchFamily="34" charset="0"/>
              </a:rPr>
              <a:t>ներ</a:t>
            </a:r>
            <a:r>
              <a:rPr lang="hy-AM" sz="1300" b="1" dirty="0">
                <a:latin typeface="GHEA Grapalat" panose="02000506050000020003" pitchFamily="50" charset="0"/>
                <a:cs typeface="Arial" panose="020B0604020202020204" pitchFamily="34" charset="0"/>
              </a:rPr>
              <a:t>ում ապրող </a:t>
            </a:r>
            <a:r>
              <a:rPr lang="en-US" sz="1300" b="1" dirty="0" err="1">
                <a:latin typeface="GHEA Grapalat" panose="02000506050000020003" pitchFamily="50" charset="0"/>
                <a:cs typeface="Arial" panose="020B0604020202020204" pitchFamily="34" charset="0"/>
              </a:rPr>
              <a:t>փախստականներ</a:t>
            </a:r>
            <a:r>
              <a:rPr lang="en-US" sz="1300" b="1" dirty="0">
                <a:latin typeface="GHEA Grapalat" panose="02000506050000020003" pitchFamily="50" charset="0"/>
                <a:cs typeface="Arial" panose="020B0604020202020204" pitchFamily="34" charset="0"/>
              </a:rPr>
              <a:t>: </a:t>
            </a:r>
            <a:r>
              <a:rPr lang="hy-AM" sz="1300" b="1" dirty="0">
                <a:latin typeface="GHEA Grapalat" panose="02000506050000020003" pitchFamily="50" charset="0"/>
                <a:cs typeface="Arial" panose="020B0604020202020204" pitchFamily="34" charset="0"/>
              </a:rPr>
              <a:t>ՀՀ-ում փախստական ճանաչված և ապաստան ստացած անձինք , 1988-1992թվականներին Ադրբեջանի</a:t>
            </a:r>
            <a:r>
              <a:rPr lang="en-US" sz="1300" b="1" dirty="0">
                <a:latin typeface="GHEA Grapalat" panose="02000506050000020003" pitchFamily="50" charset="0"/>
                <a:cs typeface="Arial" panose="020B0604020202020204" pitchFamily="34" charset="0"/>
              </a:rPr>
              <a:t>ց</a:t>
            </a:r>
            <a:r>
              <a:rPr lang="hy-AM" sz="1300" b="1" dirty="0">
                <a:latin typeface="GHEA Grapalat" panose="02000506050000020003" pitchFamily="50" charset="0"/>
                <a:cs typeface="Arial" panose="020B0604020202020204" pitchFamily="34" charset="0"/>
              </a:rPr>
              <a:t> բռնագաղթած անձիք/ ընտանիքները:</a:t>
            </a:r>
            <a:endParaRPr lang="en-US" sz="1300" b="1" dirty="0">
              <a:latin typeface="GHEA Grapalat" panose="02000506050000020003" pitchFamily="50" charset="0"/>
              <a:cs typeface="Arial" panose="020B0604020202020204" pitchFamily="34" charset="0"/>
            </a:endParaRPr>
          </a:p>
          <a:p>
            <a:pPr marL="0" indent="0">
              <a:buNone/>
            </a:pPr>
            <a:r>
              <a:rPr lang="en-US" sz="1300" b="1"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2019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684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2020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677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2021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604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2022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a:t>
            </a:r>
            <a:r>
              <a:rPr lang="en-US" sz="1300" b="1" dirty="0" smtClean="0">
                <a:latin typeface="GHEA Grapalat" panose="02000506050000020003" pitchFamily="50" charset="0"/>
                <a:cs typeface="Arial" panose="020B0604020202020204" pitchFamily="34" charset="0"/>
              </a:rPr>
              <a:t>588 </a:t>
            </a:r>
            <a:r>
              <a:rPr lang="en-US" sz="1300" b="1" dirty="0" err="1" smtClean="0">
                <a:latin typeface="GHEA Grapalat" panose="02000506050000020003" pitchFamily="50" charset="0"/>
                <a:cs typeface="Arial" panose="020B0604020202020204" pitchFamily="34" charset="0"/>
              </a:rPr>
              <a:t>շահառու</a:t>
            </a:r>
            <a:endParaRPr lang="en-US" sz="1300" b="1" dirty="0">
              <a:latin typeface="GHEA Grapalat" panose="02000506050000020003" pitchFamily="50" charset="0"/>
              <a:cs typeface="Arial" panose="020B0604020202020204" pitchFamily="34" charset="0"/>
            </a:endParaRPr>
          </a:p>
          <a:p>
            <a:pPr marL="0" indent="0">
              <a:buNone/>
            </a:pPr>
            <a:r>
              <a:rPr lang="en-US" sz="1300" b="1" dirty="0">
                <a:solidFill>
                  <a:schemeClr val="accent6">
                    <a:lumMod val="75000"/>
                  </a:schemeClr>
                </a:solidFill>
                <a:latin typeface="GHEA Grapalat" panose="02000506050000020003" pitchFamily="50" charset="0"/>
                <a:cs typeface="Arial" panose="020B0604020202020204" pitchFamily="34" charset="0"/>
              </a:rPr>
              <a:t>ՖԻՆԱՆՍԱԿԱՆ ՑՈՒՑԱՆԻՇ</a:t>
            </a: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2019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36.6 </a:t>
            </a:r>
            <a:r>
              <a:rPr lang="en-US" sz="1300" b="1" dirty="0" err="1">
                <a:latin typeface="GHEA Grapalat" panose="02000506050000020003" pitchFamily="50" charset="0"/>
                <a:cs typeface="Arial" panose="020B0604020202020204" pitchFamily="34" charset="0"/>
              </a:rPr>
              <a:t>մլն</a:t>
            </a:r>
            <a:r>
              <a:rPr lang="en-US" sz="1300" b="1" dirty="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2020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37.0 </a:t>
            </a:r>
            <a:r>
              <a:rPr lang="en-US" sz="1300" b="1" dirty="0" err="1">
                <a:latin typeface="GHEA Grapalat" panose="02000506050000020003" pitchFamily="50" charset="0"/>
                <a:cs typeface="Arial" panose="020B0604020202020204" pitchFamily="34" charset="0"/>
              </a:rPr>
              <a:t>մլն</a:t>
            </a:r>
            <a:r>
              <a:rPr lang="en-US" sz="1300" b="1" dirty="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2021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37.8 </a:t>
            </a:r>
            <a:r>
              <a:rPr lang="en-US" sz="1300" b="1" dirty="0" err="1">
                <a:latin typeface="GHEA Grapalat" panose="02000506050000020003" pitchFamily="50" charset="0"/>
                <a:cs typeface="Arial" panose="020B0604020202020204" pitchFamily="34" charset="0"/>
              </a:rPr>
              <a:t>մլն</a:t>
            </a:r>
            <a:r>
              <a:rPr lang="en-US" sz="1300" b="1" dirty="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2022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34.8 </a:t>
            </a:r>
            <a:r>
              <a:rPr lang="en-US" sz="1300" b="1" dirty="0" err="1"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36F19764-CD88-44FD-8916-C31C9E6E8EEC}"/>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56</a:t>
            </a:fld>
            <a:endParaRPr lang="en-US">
              <a:solidFill>
                <a:prstClr val="black">
                  <a:tint val="75000"/>
                </a:prstClr>
              </a:solidFill>
            </a:endParaRPr>
          </a:p>
        </p:txBody>
      </p:sp>
      <p:sp>
        <p:nvSpPr>
          <p:cNvPr id="2" name="Заголовок 1"/>
          <p:cNvSpPr>
            <a:spLocks noGrp="1"/>
          </p:cNvSpPr>
          <p:nvPr>
            <p:ph type="title"/>
          </p:nvPr>
        </p:nvSpPr>
        <p:spPr>
          <a:xfrm>
            <a:off x="628650" y="365125"/>
            <a:ext cx="7905750" cy="854075"/>
          </a:xfrm>
        </p:spPr>
        <p:txBody>
          <a:bodyPr>
            <a:normAutofit/>
          </a:bodyPr>
          <a:lstStyle/>
          <a:p>
            <a:pPr algn="ctr"/>
            <a:r>
              <a:rPr lang="hy-AM" sz="1400" b="1" dirty="0">
                <a:solidFill>
                  <a:schemeClr val="accent6">
                    <a:lumMod val="75000"/>
                  </a:schemeClr>
                </a:solidFill>
                <a:latin typeface="GHEA Grapalat" panose="02000506050000020003" pitchFamily="50" charset="0"/>
                <a:cs typeface="Arial" panose="020B0604020202020204" pitchFamily="34" charset="0"/>
              </a:rPr>
              <a:t>ԲՅՈՒՋԵՏԱՅԻՆ ԾՐԱԳԻՐ</a:t>
            </a:r>
            <a:r>
              <a:rPr lang="en-US" sz="1400" b="1" dirty="0" smtClean="0">
                <a:solidFill>
                  <a:schemeClr val="accent6">
                    <a:lumMod val="75000"/>
                  </a:schemeClr>
                </a:solidFill>
                <a:latin typeface="GHEA Grapalat" panose="02000506050000020003" pitchFamily="50" charset="0"/>
                <a:cs typeface="Arial" panose="020B0604020202020204" pitchFamily="34" charset="0"/>
              </a:rPr>
              <a:t>/ՄԻՋՈՑ</a:t>
            </a:r>
            <a:r>
              <a:rPr lang="ru-RU" sz="1400" b="1" dirty="0" smtClean="0">
                <a:solidFill>
                  <a:schemeClr val="accent6">
                    <a:lumMod val="75000"/>
                  </a:schemeClr>
                </a:solidFill>
                <a:latin typeface="GHEA Grapalat" panose="02000506050000020003" pitchFamily="50" charset="0"/>
                <a:cs typeface="Arial" panose="020B0604020202020204" pitchFamily="34" charset="0"/>
              </a:rPr>
              <a:t>Ա</a:t>
            </a:r>
            <a:r>
              <a:rPr lang="en-US" sz="1400" b="1" dirty="0" smtClean="0">
                <a:solidFill>
                  <a:schemeClr val="accent6">
                    <a:lumMod val="75000"/>
                  </a:schemeClr>
                </a:solidFill>
                <a:latin typeface="GHEA Grapalat" panose="02000506050000020003" pitchFamily="50" charset="0"/>
                <a:cs typeface="Arial" panose="020B0604020202020204" pitchFamily="34" charset="0"/>
              </a:rPr>
              <a:t>ՌՈՒՄ 1070/11002</a:t>
            </a:r>
            <a:r>
              <a:rPr lang="en-US" sz="1400" b="1" dirty="0">
                <a:solidFill>
                  <a:schemeClr val="accent6">
                    <a:lumMod val="75000"/>
                  </a:schemeClr>
                </a:solidFill>
                <a:latin typeface="GHEA Grapalat" panose="02000506050000020003" pitchFamily="50" charset="0"/>
                <a:cs typeface="Arial" panose="020B0604020202020204" pitchFamily="34" charset="0"/>
              </a:rPr>
              <a:t/>
            </a:r>
            <a:br>
              <a:rPr lang="en-US" sz="1400" b="1" dirty="0">
                <a:solidFill>
                  <a:schemeClr val="accent6">
                    <a:lumMod val="75000"/>
                  </a:schemeClr>
                </a:solidFill>
                <a:latin typeface="GHEA Grapalat" panose="02000506050000020003" pitchFamily="50" charset="0"/>
                <a:cs typeface="Arial" panose="020B0604020202020204" pitchFamily="34" charset="0"/>
              </a:rPr>
            </a:br>
            <a:r>
              <a:rPr lang="hy-AM" sz="1400" b="1" i="1" dirty="0">
                <a:latin typeface="GHEA Grapalat" panose="02000506050000020003" pitchFamily="50" charset="0"/>
                <a:cs typeface="Arial" panose="020B0604020202020204" pitchFamily="34" charset="0"/>
              </a:rPr>
              <a:t>Ժամանակավոր կացարաններում բնակվող փախստականների կենցաղային խնդիրների լուծման միջոցառումների </a:t>
            </a:r>
            <a:r>
              <a:rPr lang="hy-AM" sz="1400" b="1" i="1" dirty="0" smtClean="0">
                <a:latin typeface="GHEA Grapalat" panose="02000506050000020003" pitchFamily="50" charset="0"/>
                <a:cs typeface="Arial" panose="020B0604020202020204" pitchFamily="34" charset="0"/>
              </a:rPr>
              <a:t>իրականացում</a:t>
            </a:r>
            <a:endParaRPr lang="en-US" sz="1400" b="1" i="1" dirty="0">
              <a:latin typeface="GHEA Grapalat" panose="02000506050000020003" pitchFamily="50"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72143" y="3810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777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14327" y="1657350"/>
            <a:ext cx="8201025" cy="4572000"/>
          </a:xfrm>
        </p:spPr>
        <p:txBody>
          <a:bodyPr>
            <a:normAutofit/>
          </a:bodyPr>
          <a:lstStyle/>
          <a:p>
            <a:pPr marL="0" indent="0" algn="just">
              <a:buNone/>
            </a:pPr>
            <a:r>
              <a:rPr lang="en-US" sz="1300" b="1" dirty="0" smtClean="0">
                <a:solidFill>
                  <a:schemeClr val="accent6">
                    <a:lumMod val="75000"/>
                  </a:schemeClr>
                </a:solidFill>
                <a:latin typeface="Arial" panose="020B0604020202020204" pitchFamily="34" charset="0"/>
                <a:cs typeface="Arial" panose="020B0604020202020204" pitchFamily="34" charset="0"/>
              </a:rPr>
              <a:t>ՆՊԱՏԱԿԸ </a:t>
            </a:r>
            <a:r>
              <a:rPr lang="en-US" sz="1300" b="1" dirty="0">
                <a:solidFill>
                  <a:schemeClr val="accent6">
                    <a:lumMod val="75000"/>
                  </a:schemeClr>
                </a:solidFill>
                <a:latin typeface="Arial" panose="020B0604020202020204" pitchFamily="34" charset="0"/>
                <a:cs typeface="Arial" panose="020B0604020202020204" pitchFamily="34" charset="0"/>
              </a:rPr>
              <a:t>ԵՎ ՆԿԱՐԱԳՐՈՒԹՅՈՒՆԸ </a:t>
            </a:r>
          </a:p>
          <a:p>
            <a:pPr algn="just">
              <a:buFont typeface="Wingdings" panose="05000000000000000000" pitchFamily="2" charset="2"/>
              <a:buChar char="Ø"/>
            </a:pPr>
            <a:r>
              <a:rPr lang="hy-AM" sz="1300" b="1" dirty="0" smtClean="0">
                <a:latin typeface="Arial" panose="020B0604020202020204" pitchFamily="34" charset="0"/>
                <a:cs typeface="Arial" panose="020B0604020202020204" pitchFamily="34" charset="0"/>
              </a:rPr>
              <a:t> ՀՀ-ում </a:t>
            </a:r>
            <a:r>
              <a:rPr lang="hy-AM" sz="1300" b="1" dirty="0">
                <a:latin typeface="Arial" panose="020B0604020202020204" pitchFamily="34" charset="0"/>
                <a:cs typeface="Arial" panose="020B0604020202020204" pitchFamily="34" charset="0"/>
              </a:rPr>
              <a:t>փախստական ճանաչված և ապաստան ստացած անձանց հասարակության մեջ ինտեգրման նպատակով քաղաքացիական կողմնորոշման դասընթացների կազմակերպում</a:t>
            </a:r>
            <a:r>
              <a:rPr lang="en-US" sz="1300" b="1" dirty="0" smtClean="0">
                <a:latin typeface="Arial" panose="020B0604020202020204" pitchFamily="34" charset="0"/>
                <a:cs typeface="Arial" panose="020B0604020202020204" pitchFamily="34" charset="0"/>
              </a:rPr>
              <a:t>:</a:t>
            </a:r>
            <a:endParaRPr lang="hy-AM" sz="1300" b="1" dirty="0" smtClean="0">
              <a:latin typeface="Arial" panose="020B0604020202020204" pitchFamily="34" charset="0"/>
              <a:cs typeface="Arial" panose="020B0604020202020204" pitchFamily="34" charset="0"/>
            </a:endParaRPr>
          </a:p>
          <a:p>
            <a:pPr algn="just">
              <a:buFont typeface="Wingdings" panose="05000000000000000000" pitchFamily="2" charset="2"/>
              <a:buChar char="Ø"/>
            </a:pPr>
            <a:endParaRPr lang="en-US" sz="1300" b="1" dirty="0">
              <a:latin typeface="Arial" panose="020B0604020202020204" pitchFamily="34" charset="0"/>
              <a:cs typeface="Arial" panose="020B0604020202020204" pitchFamily="34" charset="0"/>
            </a:endParaRPr>
          </a:p>
          <a:p>
            <a:pPr marL="0" indent="0" algn="just">
              <a:buNone/>
            </a:pPr>
            <a:r>
              <a:rPr lang="hy-AM" sz="1300" b="1" dirty="0">
                <a:solidFill>
                  <a:schemeClr val="accent6">
                    <a:lumMod val="75000"/>
                  </a:schemeClr>
                </a:solidFill>
                <a:latin typeface="Arial" panose="020B0604020202020204" pitchFamily="34" charset="0"/>
                <a:cs typeface="Arial" panose="020B0604020202020204" pitchFamily="34" charset="0"/>
              </a:rPr>
              <a:t>ՄԻՋՈՑԱՌՄԱՆ ՇԱՀԱՌՈՒՆԵՐ</a:t>
            </a:r>
            <a:endParaRPr lang="en-US" sz="1300" b="1" dirty="0">
              <a:solidFill>
                <a:schemeClr val="accent6">
                  <a:lumMod val="75000"/>
                </a:schemeClr>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hy-AM" sz="1300" b="1" dirty="0">
                <a:latin typeface="Arial" panose="020B0604020202020204" pitchFamily="34" charset="0"/>
                <a:cs typeface="Arial" panose="020B0604020202020204" pitchFamily="34" charset="0"/>
              </a:rPr>
              <a:t> ՀՀ-ում փախստական ճանաչված և ապաստան ստացած անձիք</a:t>
            </a:r>
            <a:r>
              <a:rPr lang="hy-AM" sz="1300" dirty="0" smtClean="0">
                <a:latin typeface="Arial" panose="020B0604020202020204" pitchFamily="34" charset="0"/>
                <a:cs typeface="Arial" panose="020B0604020202020204" pitchFamily="34" charset="0"/>
              </a:rPr>
              <a:t>:</a:t>
            </a:r>
          </a:p>
          <a:p>
            <a:pPr>
              <a:buFont typeface="Wingdings" panose="05000000000000000000" pitchFamily="2" charset="2"/>
              <a:buChar char="Ø"/>
            </a:pPr>
            <a:endParaRPr lang="en-US" sz="1300" dirty="0">
              <a:latin typeface="Arial" panose="020B0604020202020204" pitchFamily="34" charset="0"/>
              <a:cs typeface="Arial" panose="020B0604020202020204" pitchFamily="34" charset="0"/>
            </a:endParaRPr>
          </a:p>
          <a:p>
            <a:pPr marL="0" indent="0">
              <a:buNone/>
            </a:pPr>
            <a:r>
              <a:rPr lang="hy-AM" sz="1300" dirty="0">
                <a:latin typeface="Arial" panose="020B0604020202020204" pitchFamily="34" charset="0"/>
                <a:cs typeface="Arial" panose="020B0604020202020204" pitchFamily="34" charset="0"/>
              </a:rPr>
              <a:t> </a:t>
            </a:r>
            <a:r>
              <a:rPr lang="en-US" sz="1300" b="1" dirty="0">
                <a:solidFill>
                  <a:schemeClr val="accent6">
                    <a:lumMod val="75000"/>
                  </a:schemeClr>
                </a:solidFill>
                <a:latin typeface="Arial" panose="020B0604020202020204" pitchFamily="34"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en-US" sz="1300" b="1" dirty="0">
                <a:latin typeface="Arial" panose="020B0604020202020204" pitchFamily="34" charset="0"/>
                <a:cs typeface="Arial" panose="020B0604020202020204" pitchFamily="34" charset="0"/>
              </a:rPr>
              <a:t>2019 </a:t>
            </a:r>
            <a:r>
              <a:rPr lang="en-US" sz="1300" b="1" dirty="0" err="1">
                <a:latin typeface="Arial" panose="020B0604020202020204" pitchFamily="34" charset="0"/>
                <a:cs typeface="Arial" panose="020B0604020202020204" pitchFamily="34" charset="0"/>
              </a:rPr>
              <a:t>թվականին</a:t>
            </a:r>
            <a:r>
              <a:rPr lang="en-US" sz="1300" b="1" dirty="0">
                <a:latin typeface="Arial" panose="020B0604020202020204" pitchFamily="34" charset="0"/>
                <a:cs typeface="Arial" panose="020B0604020202020204" pitchFamily="34" charset="0"/>
              </a:rPr>
              <a:t> </a:t>
            </a:r>
            <a:r>
              <a:rPr lang="en-US" sz="1300" b="1" dirty="0" smtClean="0">
                <a:latin typeface="Arial" panose="020B0604020202020204" pitchFamily="34" charset="0"/>
                <a:cs typeface="Arial" panose="020B0604020202020204" pitchFamily="34" charset="0"/>
              </a:rPr>
              <a:t>12 </a:t>
            </a:r>
            <a:r>
              <a:rPr lang="en-US" sz="1300" b="1" dirty="0" err="1" smtClean="0">
                <a:latin typeface="Arial" panose="020B0604020202020204" pitchFamily="34" charset="0"/>
                <a:cs typeface="Arial" panose="020B0604020202020204" pitchFamily="34" charset="0"/>
              </a:rPr>
              <a:t>շահառու</a:t>
            </a:r>
            <a:r>
              <a:rPr lang="en-US" sz="1300" b="1" dirty="0" smtClean="0">
                <a:latin typeface="Arial" panose="020B0604020202020204" pitchFamily="34" charset="0"/>
                <a:cs typeface="Arial" panose="020B0604020202020204" pitchFamily="34" charset="0"/>
              </a:rPr>
              <a:t> </a:t>
            </a:r>
            <a:endParaRPr lang="hy-AM" sz="1300" b="1" dirty="0" smtClean="0">
              <a:latin typeface="Arial" panose="020B0604020202020204" pitchFamily="34" charset="0"/>
              <a:cs typeface="Arial" panose="020B0604020202020204" pitchFamily="34" charset="0"/>
            </a:endParaRPr>
          </a:p>
          <a:p>
            <a:pPr marL="228600" lvl="1">
              <a:spcBef>
                <a:spcPts val="1000"/>
              </a:spcBef>
              <a:buFont typeface="Wingdings" panose="05000000000000000000" pitchFamily="2" charset="2"/>
              <a:buChar char="§"/>
            </a:pPr>
            <a:r>
              <a:rPr lang="en-US" sz="1300" b="1" dirty="0" smtClean="0">
                <a:latin typeface="Arial" panose="020B0604020202020204" pitchFamily="34" charset="0"/>
                <a:cs typeface="Arial" panose="020B0604020202020204" pitchFamily="34" charset="0"/>
              </a:rPr>
              <a:t>20</a:t>
            </a:r>
            <a:r>
              <a:rPr lang="hy-AM" sz="1300" b="1" dirty="0" smtClean="0">
                <a:latin typeface="Arial" panose="020B0604020202020204" pitchFamily="34" charset="0"/>
                <a:cs typeface="Arial" panose="020B0604020202020204" pitchFamily="34" charset="0"/>
              </a:rPr>
              <a:t>22</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թվականին</a:t>
            </a:r>
            <a:r>
              <a:rPr lang="en-US" sz="1300" b="1" dirty="0">
                <a:latin typeface="Arial" panose="020B0604020202020204" pitchFamily="34" charset="0"/>
                <a:cs typeface="Arial" panose="020B0604020202020204" pitchFamily="34" charset="0"/>
              </a:rPr>
              <a:t> </a:t>
            </a:r>
            <a:r>
              <a:rPr lang="en-US" sz="1300" b="1" dirty="0" smtClean="0">
                <a:latin typeface="Arial" panose="020B0604020202020204" pitchFamily="34" charset="0"/>
                <a:cs typeface="Arial" panose="020B0604020202020204" pitchFamily="34" charset="0"/>
              </a:rPr>
              <a:t>1</a:t>
            </a:r>
            <a:r>
              <a:rPr lang="hy-AM" sz="1300" b="1" dirty="0" smtClean="0">
                <a:latin typeface="Arial" panose="020B0604020202020204" pitchFamily="34" charset="0"/>
                <a:cs typeface="Arial" panose="020B0604020202020204" pitchFamily="34" charset="0"/>
              </a:rPr>
              <a:t>50</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շահառու</a:t>
            </a:r>
            <a:r>
              <a:rPr lang="en-US" sz="1300" b="1" dirty="0">
                <a:latin typeface="Arial" panose="020B0604020202020204" pitchFamily="34" charset="0"/>
                <a:cs typeface="Arial" panose="020B0604020202020204" pitchFamily="34" charset="0"/>
              </a:rPr>
              <a:t> </a:t>
            </a:r>
            <a:endParaRPr lang="hy-AM" sz="1300" b="1" dirty="0">
              <a:latin typeface="Arial" panose="020B0604020202020204" pitchFamily="34" charset="0"/>
              <a:cs typeface="Arial" panose="020B0604020202020204" pitchFamily="34" charset="0"/>
            </a:endParaRPr>
          </a:p>
          <a:p>
            <a:pPr marL="228600" lvl="1">
              <a:spcBef>
                <a:spcPts val="1000"/>
              </a:spcBef>
              <a:buFont typeface="Wingdings" panose="05000000000000000000" pitchFamily="2" charset="2"/>
              <a:buChar char="§"/>
            </a:pPr>
            <a:endParaRPr lang="en-US" sz="1300" b="1" dirty="0">
              <a:latin typeface="Arial" panose="020B0604020202020204" pitchFamily="34" charset="0"/>
              <a:cs typeface="Arial" panose="020B0604020202020204" pitchFamily="34" charset="0"/>
            </a:endParaRPr>
          </a:p>
          <a:p>
            <a:pPr marL="0" indent="0">
              <a:buNone/>
            </a:pPr>
            <a:r>
              <a:rPr lang="en-US" sz="1300" b="1" dirty="0">
                <a:solidFill>
                  <a:schemeClr val="accent6">
                    <a:lumMod val="75000"/>
                  </a:schemeClr>
                </a:solidFill>
                <a:latin typeface="Arial" panose="020B0604020202020204" pitchFamily="34" charset="0"/>
                <a:cs typeface="Arial" panose="020B0604020202020204" pitchFamily="34" charset="0"/>
              </a:rPr>
              <a:t>ՖԻՆԱՆՍԱԿԱՆ ՑՈՒՑԱՆԻՇ</a:t>
            </a:r>
          </a:p>
          <a:p>
            <a:pPr>
              <a:buFont typeface="Wingdings" panose="05000000000000000000" pitchFamily="2" charset="2"/>
              <a:buChar char="§"/>
            </a:pPr>
            <a:r>
              <a:rPr lang="en-US" sz="1300" b="1" dirty="0">
                <a:latin typeface="Arial" panose="020B0604020202020204" pitchFamily="34" charset="0"/>
                <a:cs typeface="Arial" panose="020B0604020202020204" pitchFamily="34" charset="0"/>
              </a:rPr>
              <a:t>2019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0</a:t>
            </a:r>
            <a:r>
              <a:rPr lang="en-US" sz="1300" b="1" dirty="0" smtClean="0">
                <a:latin typeface="Arial" panose="020B0604020202020204" pitchFamily="34" charset="0"/>
                <a:cs typeface="Arial" panose="020B0604020202020204" pitchFamily="34" charset="0"/>
              </a:rPr>
              <a:t>.</a:t>
            </a:r>
            <a:r>
              <a:rPr lang="hy-AM" sz="1300" b="1" dirty="0" smtClean="0">
                <a:latin typeface="Arial" panose="020B0604020202020204" pitchFamily="34" charset="0"/>
                <a:cs typeface="Arial" panose="020B0604020202020204" pitchFamily="34" charset="0"/>
              </a:rPr>
              <a:t>2</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մլն</a:t>
            </a:r>
            <a:r>
              <a:rPr lang="en-US" sz="1300" b="1" dirty="0" smtClean="0">
                <a:latin typeface="Arial" panose="020B0604020202020204" pitchFamily="34" charset="0"/>
                <a:cs typeface="Arial" panose="020B0604020202020204" pitchFamily="34" charset="0"/>
              </a:rPr>
              <a:t> </a:t>
            </a:r>
            <a:r>
              <a:rPr lang="en-US" sz="1300" b="1" dirty="0" err="1" smtClean="0">
                <a:latin typeface="Arial" panose="020B0604020202020204" pitchFamily="34" charset="0"/>
                <a:cs typeface="Arial" panose="020B0604020202020204" pitchFamily="34" charset="0"/>
              </a:rPr>
              <a:t>դրամ</a:t>
            </a:r>
            <a:endParaRPr lang="hy-AM" sz="1300" b="1" dirty="0" smtClean="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smtClean="0">
                <a:latin typeface="Arial" panose="020B0604020202020204" pitchFamily="34" charset="0"/>
                <a:cs typeface="Arial" panose="020B0604020202020204" pitchFamily="34" charset="0"/>
              </a:rPr>
              <a:t>20</a:t>
            </a:r>
            <a:r>
              <a:rPr lang="hy-AM" sz="1300" b="1" dirty="0" smtClean="0">
                <a:latin typeface="Arial" panose="020B0604020202020204" pitchFamily="34" charset="0"/>
                <a:cs typeface="Arial" panose="020B0604020202020204" pitchFamily="34" charset="0"/>
              </a:rPr>
              <a:t>22</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թվականին</a:t>
            </a:r>
            <a:r>
              <a:rPr lang="en-US" sz="1300" b="1" dirty="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2</a:t>
            </a:r>
            <a:r>
              <a:rPr lang="en-US" sz="1300" b="1" dirty="0" smtClean="0">
                <a:latin typeface="Arial" panose="020B0604020202020204" pitchFamily="34" charset="0"/>
                <a:cs typeface="Arial" panose="020B0604020202020204" pitchFamily="34" charset="0"/>
              </a:rPr>
              <a:t>.</a:t>
            </a:r>
            <a:r>
              <a:rPr lang="hy-AM" sz="1300" b="1" dirty="0" smtClean="0">
                <a:latin typeface="Arial" panose="020B0604020202020204" pitchFamily="34" charset="0"/>
                <a:cs typeface="Arial" panose="020B0604020202020204" pitchFamily="34" charset="0"/>
              </a:rPr>
              <a:t>25</a:t>
            </a:r>
            <a:r>
              <a:rPr lang="en-US" sz="1300" b="1" dirty="0" smtClean="0">
                <a:latin typeface="Arial" panose="020B0604020202020204" pitchFamily="34" charset="0"/>
                <a:cs typeface="Arial" panose="020B0604020202020204" pitchFamily="34" charset="0"/>
              </a:rPr>
              <a:t> </a:t>
            </a:r>
            <a:r>
              <a:rPr lang="hy-AM" sz="1300" b="1" dirty="0">
                <a:latin typeface="Arial" panose="020B0604020202020204" pitchFamily="34" charset="0"/>
                <a:cs typeface="Arial" panose="020B0604020202020204" pitchFamily="34" charset="0"/>
              </a:rPr>
              <a:t>մլն</a:t>
            </a:r>
            <a:r>
              <a:rPr lang="en-US" sz="1300" b="1" dirty="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դրամ</a:t>
            </a:r>
            <a:endParaRPr lang="en-US" sz="1300" b="1" dirty="0">
              <a:latin typeface="Arial" panose="020B0604020202020204" pitchFamily="34" charset="0"/>
              <a:cs typeface="Arial" panose="020B0604020202020204" pitchFamily="34" charset="0"/>
            </a:endParaRPr>
          </a:p>
          <a:p>
            <a:pPr>
              <a:buFont typeface="Wingdings" panose="05000000000000000000" pitchFamily="2" charset="2"/>
              <a:buChar char="§"/>
            </a:pPr>
            <a:endParaRPr lang="en-US" sz="1300" b="1" dirty="0">
              <a:latin typeface="Arial" panose="020B0604020202020204" pitchFamily="34" charset="0"/>
              <a:cs typeface="Arial" panose="020B0604020202020204" pitchFamily="34" charset="0"/>
            </a:endParaRPr>
          </a:p>
          <a:p>
            <a:pPr marL="109728" indent="0">
              <a:buNone/>
            </a:pP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1CA83533-7F5B-43AB-9792-5F550417B2C8}"/>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57</a:t>
            </a:fld>
            <a:endParaRPr lang="en-US">
              <a:solidFill>
                <a:prstClr val="black">
                  <a:tint val="75000"/>
                </a:prstClr>
              </a:solidFill>
            </a:endParaRPr>
          </a:p>
        </p:txBody>
      </p:sp>
      <p:sp>
        <p:nvSpPr>
          <p:cNvPr id="2" name="Заголовок 1"/>
          <p:cNvSpPr>
            <a:spLocks noGrp="1"/>
          </p:cNvSpPr>
          <p:nvPr>
            <p:ph type="title"/>
          </p:nvPr>
        </p:nvSpPr>
        <p:spPr>
          <a:xfrm>
            <a:off x="628650" y="365128"/>
            <a:ext cx="7886700" cy="1158875"/>
          </a:xfrm>
        </p:spPr>
        <p:txBody>
          <a:bodyPr>
            <a:normAutofit/>
          </a:bodyPr>
          <a:lstStyle/>
          <a:p>
            <a:pPr algn="ctr"/>
            <a:r>
              <a:rPr lang="hy-AM" sz="14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400" b="1" dirty="0" smtClean="0">
                <a:solidFill>
                  <a:schemeClr val="accent6">
                    <a:lumMod val="75000"/>
                  </a:schemeClr>
                </a:solidFill>
                <a:latin typeface="Arial" panose="020B0604020202020204" pitchFamily="34" charset="0"/>
                <a:cs typeface="Arial" panose="020B0604020202020204" pitchFamily="34" charset="0"/>
              </a:rPr>
              <a:t>/ՄԻՋՈՑ</a:t>
            </a:r>
            <a:r>
              <a:rPr lang="ru-RU" sz="1400" b="1" dirty="0" smtClean="0">
                <a:solidFill>
                  <a:schemeClr val="accent6">
                    <a:lumMod val="75000"/>
                  </a:schemeClr>
                </a:solidFill>
                <a:latin typeface="Arial" panose="020B0604020202020204" pitchFamily="34" charset="0"/>
                <a:cs typeface="Arial" panose="020B0604020202020204" pitchFamily="34" charset="0"/>
              </a:rPr>
              <a:t>Ա</a:t>
            </a:r>
            <a:r>
              <a:rPr lang="en-US" sz="1400" b="1" dirty="0" smtClean="0">
                <a:solidFill>
                  <a:schemeClr val="accent6">
                    <a:lumMod val="75000"/>
                  </a:schemeClr>
                </a:solidFill>
                <a:latin typeface="Arial" panose="020B0604020202020204" pitchFamily="34" charset="0"/>
                <a:cs typeface="Arial" panose="020B0604020202020204" pitchFamily="34" charset="0"/>
              </a:rPr>
              <a:t>ՌՈՒՄ </a:t>
            </a:r>
            <a:r>
              <a:rPr lang="en-US" sz="1400" b="1" dirty="0">
                <a:solidFill>
                  <a:schemeClr val="accent6">
                    <a:lumMod val="75000"/>
                  </a:schemeClr>
                </a:solidFill>
                <a:latin typeface="Arial" panose="020B0604020202020204" pitchFamily="34" charset="0"/>
                <a:cs typeface="Arial" panose="020B0604020202020204" pitchFamily="34" charset="0"/>
              </a:rPr>
              <a:t>1070/11003</a:t>
            </a:r>
            <a:br>
              <a:rPr lang="en-US" sz="1400" b="1" dirty="0">
                <a:solidFill>
                  <a:schemeClr val="accent6">
                    <a:lumMod val="75000"/>
                  </a:schemeClr>
                </a:solidFill>
                <a:latin typeface="Arial" panose="020B0604020202020204" pitchFamily="34" charset="0"/>
                <a:cs typeface="Arial" panose="020B0604020202020204" pitchFamily="34" charset="0"/>
              </a:rPr>
            </a:br>
            <a:r>
              <a:rPr lang="hy-AM" sz="1400" b="1" dirty="0">
                <a:solidFill>
                  <a:schemeClr val="accent6">
                    <a:lumMod val="75000"/>
                  </a:schemeClr>
                </a:solidFill>
                <a:latin typeface="Arial" panose="020B0604020202020204" pitchFamily="34" charset="0"/>
                <a:cs typeface="Arial" panose="020B0604020202020204" pitchFamily="34" charset="0"/>
              </a:rPr>
              <a:t> </a:t>
            </a:r>
            <a:r>
              <a:rPr lang="hy-AM" sz="1400" b="1" i="1" dirty="0">
                <a:latin typeface="Arial" panose="020B0604020202020204" pitchFamily="34" charset="0"/>
                <a:cs typeface="Arial" panose="020B0604020202020204" pitchFamily="34" charset="0"/>
              </a:rPr>
              <a:t>Հ</a:t>
            </a:r>
            <a:r>
              <a:rPr lang="en-US" sz="1400" b="1" i="1" dirty="0">
                <a:latin typeface="Arial" panose="020B0604020202020204" pitchFamily="34" charset="0"/>
                <a:cs typeface="Arial" panose="020B0604020202020204" pitchFamily="34" charset="0"/>
              </a:rPr>
              <a:t>Հ</a:t>
            </a:r>
            <a:r>
              <a:rPr lang="hy-AM" sz="1400" b="1" i="1" dirty="0">
                <a:latin typeface="Arial" panose="020B0604020202020204" pitchFamily="34" charset="0"/>
                <a:cs typeface="Arial" panose="020B0604020202020204" pitchFamily="34" charset="0"/>
              </a:rPr>
              <a:t>-ում փախստական ճանաչված և ապաստան ստացած անձանց համար քաղաքացիական կողմնորոշման դասընթացների կազմակերպում </a:t>
            </a:r>
            <a:endParaRPr lang="en-US" sz="1400" b="1" i="1" dirty="0">
              <a:latin typeface="Arial" panose="020B0604020202020204" pitchFamily="34"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53878" y="3810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1248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0039" y="1219200"/>
            <a:ext cx="8215313" cy="5181600"/>
          </a:xfrm>
        </p:spPr>
        <p:txBody>
          <a:bodyPr>
            <a:normAutofit/>
          </a:bodyPr>
          <a:lstStyle/>
          <a:p>
            <a:pPr marL="0" indent="0" algn="just">
              <a:buNone/>
            </a:pPr>
            <a:r>
              <a:rPr lang="en-US" sz="1300" b="1" dirty="0" smtClean="0">
                <a:solidFill>
                  <a:schemeClr val="accent6">
                    <a:lumMod val="75000"/>
                  </a:schemeClr>
                </a:solidFill>
                <a:latin typeface="Arial" panose="020B0604020202020204" pitchFamily="34" charset="0"/>
                <a:cs typeface="Arial" panose="020B0604020202020204" pitchFamily="34" charset="0"/>
              </a:rPr>
              <a:t>ՆՊԱՏԱԿԸ </a:t>
            </a:r>
            <a:r>
              <a:rPr lang="en-US" sz="1300" b="1" dirty="0">
                <a:solidFill>
                  <a:schemeClr val="accent6">
                    <a:lumMod val="75000"/>
                  </a:schemeClr>
                </a:solidFill>
                <a:latin typeface="Arial" panose="020B0604020202020204" pitchFamily="34" charset="0"/>
                <a:cs typeface="Arial" panose="020B0604020202020204" pitchFamily="34" charset="0"/>
              </a:rPr>
              <a:t>ԵՎ ՆԿԱՐԱԳՐՈՒԹՅՈՒՆԸ </a:t>
            </a:r>
          </a:p>
          <a:p>
            <a:pPr algn="just">
              <a:buFont typeface="Wingdings" panose="05000000000000000000" pitchFamily="2" charset="2"/>
              <a:buChar char="Ø"/>
            </a:pPr>
            <a:r>
              <a:rPr lang="hy-AM" sz="1300" b="1" dirty="0">
                <a:latin typeface="Arial" panose="020B0604020202020204" pitchFamily="34" charset="0"/>
                <a:cs typeface="Arial" panose="020B0604020202020204" pitchFamily="34" charset="0"/>
              </a:rPr>
              <a:t> Ապաստան հայցողների հետ իրենց հասկանալի լեզվով հարցազրույց անցկացման, ինչպես նաև ապաստանի ընթացակարգում անհրաժեշտ փաստաթղթերի թարգմանչական ծառայությունների </a:t>
            </a:r>
            <a:r>
              <a:rPr lang="hy-AM" sz="1300" b="1" dirty="0" smtClean="0">
                <a:latin typeface="Arial" panose="020B0604020202020204" pitchFamily="34" charset="0"/>
                <a:cs typeface="Arial" panose="020B0604020202020204" pitchFamily="34" charset="0"/>
              </a:rPr>
              <a:t>կազմակերպում</a:t>
            </a:r>
            <a:r>
              <a:rPr lang="en-US" sz="1300" b="1" dirty="0" smtClean="0">
                <a:latin typeface="Arial" panose="020B0604020202020204" pitchFamily="34" charset="0"/>
                <a:cs typeface="Arial" panose="020B0604020202020204" pitchFamily="34" charset="0"/>
              </a:rPr>
              <a:t>:</a:t>
            </a:r>
            <a:endParaRPr lang="en-US" sz="1300" b="1" dirty="0">
              <a:latin typeface="Arial" panose="020B0604020202020204" pitchFamily="34" charset="0"/>
              <a:cs typeface="Arial" panose="020B0604020202020204" pitchFamily="34" charset="0"/>
            </a:endParaRPr>
          </a:p>
          <a:p>
            <a:pPr marL="0" indent="0" algn="just">
              <a:buNone/>
            </a:pPr>
            <a:r>
              <a:rPr lang="hy-AM" sz="1300" b="1" dirty="0">
                <a:solidFill>
                  <a:schemeClr val="accent6">
                    <a:lumMod val="75000"/>
                  </a:schemeClr>
                </a:solidFill>
                <a:latin typeface="Arial" panose="020B0604020202020204" pitchFamily="34" charset="0"/>
                <a:cs typeface="Arial" panose="020B0604020202020204" pitchFamily="34" charset="0"/>
              </a:rPr>
              <a:t>ՄԻՋՈՑԱՌՄԱՆ ՇԱՀԱՌՈՒՆԵՐ</a:t>
            </a:r>
            <a:endParaRPr lang="en-US" sz="1300" b="1" dirty="0">
              <a:solidFill>
                <a:schemeClr val="accent6">
                  <a:lumMod val="75000"/>
                </a:schemeClr>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hy-AM" sz="1300" b="1" dirty="0">
                <a:latin typeface="Arial" panose="020B0604020202020204" pitchFamily="34" charset="0"/>
                <a:cs typeface="Arial" panose="020B0604020202020204" pitchFamily="34" charset="0"/>
              </a:rPr>
              <a:t> ՀՀ-ում ապաստան հայցող օտարերկրյա </a:t>
            </a:r>
            <a:r>
              <a:rPr lang="hy-AM" sz="1300" b="1" dirty="0" smtClean="0">
                <a:latin typeface="Arial" panose="020B0604020202020204" pitchFamily="34" charset="0"/>
                <a:cs typeface="Arial" panose="020B0604020202020204" pitchFamily="34" charset="0"/>
              </a:rPr>
              <a:t>քաղաքացիները կամ </a:t>
            </a:r>
            <a:r>
              <a:rPr lang="hy-AM" sz="1300" b="1" dirty="0">
                <a:latin typeface="Arial" panose="020B0604020202020204" pitchFamily="34" charset="0"/>
                <a:cs typeface="Arial" panose="020B0604020202020204" pitchFamily="34" charset="0"/>
              </a:rPr>
              <a:t>քաղաքացիություն չունեցող անձինք:</a:t>
            </a:r>
            <a:endParaRPr lang="en-US" sz="1300" b="1" dirty="0">
              <a:latin typeface="Arial" panose="020B0604020202020204" pitchFamily="34" charset="0"/>
              <a:cs typeface="Arial" panose="020B0604020202020204" pitchFamily="34" charset="0"/>
            </a:endParaRPr>
          </a:p>
          <a:p>
            <a:pPr marL="0" indent="0" algn="just">
              <a:buNone/>
            </a:pPr>
            <a:r>
              <a:rPr lang="en-US" sz="1300" b="1" dirty="0">
                <a:solidFill>
                  <a:schemeClr val="accent6">
                    <a:lumMod val="75000"/>
                  </a:schemeClr>
                </a:solidFill>
                <a:latin typeface="Arial" panose="020B0604020202020204" pitchFamily="34"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en-US" sz="1300" b="1" dirty="0">
                <a:latin typeface="Arial" panose="020B0604020202020204" pitchFamily="34" charset="0"/>
                <a:cs typeface="Arial" panose="020B0604020202020204" pitchFamily="34" charset="0"/>
              </a:rPr>
              <a:t>2019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106 </a:t>
            </a:r>
            <a:r>
              <a:rPr lang="en-US" sz="1300" b="1" dirty="0" err="1">
                <a:latin typeface="Arial" panose="020B0604020202020204" pitchFamily="34" charset="0"/>
                <a:cs typeface="Arial" panose="020B0604020202020204" pitchFamily="34" charset="0"/>
              </a:rPr>
              <a:t>շահառու</a:t>
            </a:r>
            <a:endParaRPr lang="en-US" sz="13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a:latin typeface="Arial" panose="020B0604020202020204" pitchFamily="34" charset="0"/>
                <a:cs typeface="Arial" panose="020B0604020202020204" pitchFamily="34" charset="0"/>
              </a:rPr>
              <a:t>2020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64 </a:t>
            </a:r>
            <a:r>
              <a:rPr lang="en-US" sz="1300" b="1" dirty="0" err="1" smtClean="0">
                <a:latin typeface="Arial" panose="020B0604020202020204" pitchFamily="34" charset="0"/>
                <a:cs typeface="Arial" panose="020B0604020202020204" pitchFamily="34" charset="0"/>
              </a:rPr>
              <a:t>շահառու</a:t>
            </a:r>
            <a:r>
              <a:rPr lang="en-US" sz="1300" b="1" dirty="0" smtClean="0">
                <a:latin typeface="Arial" panose="020B0604020202020204" pitchFamily="34" charset="0"/>
                <a:cs typeface="Arial" panose="020B0604020202020204" pitchFamily="34" charset="0"/>
              </a:rPr>
              <a:t> </a:t>
            </a:r>
            <a:endParaRPr lang="en-US" sz="13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a:latin typeface="Arial" panose="020B0604020202020204" pitchFamily="34" charset="0"/>
                <a:cs typeface="Arial" panose="020B0604020202020204" pitchFamily="34" charset="0"/>
              </a:rPr>
              <a:t>2021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30 </a:t>
            </a:r>
            <a:r>
              <a:rPr lang="en-US" sz="1300" b="1" dirty="0" err="1" smtClean="0">
                <a:latin typeface="Arial" panose="020B0604020202020204" pitchFamily="34" charset="0"/>
                <a:cs typeface="Arial" panose="020B0604020202020204" pitchFamily="34" charset="0"/>
              </a:rPr>
              <a:t>շահառու</a:t>
            </a:r>
            <a:endParaRPr lang="hy-AM" sz="1300" b="1" dirty="0" smtClean="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a:latin typeface="Arial" panose="020B0604020202020204" pitchFamily="34" charset="0"/>
                <a:cs typeface="Arial" panose="020B0604020202020204" pitchFamily="34" charset="0"/>
              </a:rPr>
              <a:t> </a:t>
            </a:r>
            <a:r>
              <a:rPr lang="en-US" sz="1300" b="1" dirty="0" smtClean="0">
                <a:latin typeface="Arial" panose="020B0604020202020204" pitchFamily="34" charset="0"/>
                <a:cs typeface="Arial" panose="020B0604020202020204" pitchFamily="34" charset="0"/>
              </a:rPr>
              <a:t>202</a:t>
            </a:r>
            <a:r>
              <a:rPr lang="hy-AM" sz="1300" b="1" dirty="0" smtClean="0">
                <a:latin typeface="Arial" panose="020B0604020202020204" pitchFamily="34" charset="0"/>
                <a:cs typeface="Arial" panose="020B0604020202020204" pitchFamily="34" charset="0"/>
              </a:rPr>
              <a:t>2</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թվականին</a:t>
            </a:r>
            <a:r>
              <a:rPr lang="en-US" sz="1300" b="1" dirty="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63</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շահառու</a:t>
            </a:r>
            <a:endParaRPr lang="hy-AM" sz="1300" b="1" dirty="0">
              <a:latin typeface="Arial" panose="020B0604020202020204" pitchFamily="34" charset="0"/>
              <a:cs typeface="Arial" panose="020B0604020202020204" pitchFamily="34" charset="0"/>
            </a:endParaRPr>
          </a:p>
          <a:p>
            <a:pPr>
              <a:buFont typeface="Wingdings" panose="05000000000000000000" pitchFamily="2" charset="2"/>
              <a:buChar char="§"/>
            </a:pPr>
            <a:endParaRPr lang="en-US" sz="1300" b="1" dirty="0">
              <a:latin typeface="Arial" panose="020B0604020202020204" pitchFamily="34" charset="0"/>
              <a:cs typeface="Arial" panose="020B0604020202020204" pitchFamily="34" charset="0"/>
            </a:endParaRPr>
          </a:p>
          <a:p>
            <a:pPr marL="0" indent="0" algn="just">
              <a:buNone/>
            </a:pPr>
            <a:r>
              <a:rPr lang="en-US" sz="1300" b="1" dirty="0">
                <a:solidFill>
                  <a:schemeClr val="accent6">
                    <a:lumMod val="75000"/>
                  </a:schemeClr>
                </a:solidFill>
                <a:latin typeface="Arial" panose="020B0604020202020204" pitchFamily="34" charset="0"/>
                <a:cs typeface="Arial" panose="020B0604020202020204" pitchFamily="34" charset="0"/>
              </a:rPr>
              <a:t>ՖԻՆԱՆՍԱԿԱՆ ՑՈՒՑԱՆԻՇ</a:t>
            </a:r>
          </a:p>
          <a:p>
            <a:pPr>
              <a:buFont typeface="Wingdings" panose="05000000000000000000" pitchFamily="2" charset="2"/>
              <a:buChar char="§"/>
            </a:pPr>
            <a:r>
              <a:rPr lang="en-US" sz="1300" b="1" dirty="0">
                <a:latin typeface="Arial" panose="020B0604020202020204" pitchFamily="34" charset="0"/>
                <a:cs typeface="Arial" panose="020B0604020202020204" pitchFamily="34" charset="0"/>
              </a:rPr>
              <a:t>2019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2.</a:t>
            </a:r>
            <a:r>
              <a:rPr lang="hy-AM" sz="1300" b="1" dirty="0" smtClean="0">
                <a:latin typeface="Arial" panose="020B0604020202020204" pitchFamily="34" charset="0"/>
                <a:cs typeface="Arial" panose="020B0604020202020204" pitchFamily="34" charset="0"/>
              </a:rPr>
              <a:t>1</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մլն</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դրամ</a:t>
            </a:r>
            <a:endParaRPr lang="en-US" sz="13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a:latin typeface="Arial" panose="020B0604020202020204" pitchFamily="34" charset="0"/>
                <a:cs typeface="Arial" panose="020B0604020202020204" pitchFamily="34" charset="0"/>
              </a:rPr>
              <a:t>2020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2.</a:t>
            </a:r>
            <a:r>
              <a:rPr lang="hy-AM" sz="1300" b="1" dirty="0" smtClean="0">
                <a:latin typeface="Arial" panose="020B0604020202020204" pitchFamily="34" charset="0"/>
                <a:cs typeface="Arial" panose="020B0604020202020204" pitchFamily="34" charset="0"/>
              </a:rPr>
              <a:t>5</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մլն</a:t>
            </a:r>
            <a:r>
              <a:rPr lang="en-US" sz="1300" b="1" dirty="0" smtClean="0">
                <a:latin typeface="Arial" panose="020B0604020202020204" pitchFamily="34" charset="0"/>
                <a:cs typeface="Arial" panose="020B0604020202020204" pitchFamily="34" charset="0"/>
              </a:rPr>
              <a:t> </a:t>
            </a:r>
            <a:r>
              <a:rPr lang="hy-AM" sz="1300" b="1" dirty="0">
                <a:latin typeface="Arial" panose="020B0604020202020204" pitchFamily="34" charset="0"/>
                <a:cs typeface="Arial" panose="020B0604020202020204" pitchFamily="34" charset="0"/>
              </a:rPr>
              <a:t>դ</a:t>
            </a:r>
            <a:r>
              <a:rPr lang="en-US" sz="1300" b="1" dirty="0" err="1" smtClean="0">
                <a:latin typeface="Arial" panose="020B0604020202020204" pitchFamily="34" charset="0"/>
                <a:cs typeface="Arial" panose="020B0604020202020204" pitchFamily="34" charset="0"/>
              </a:rPr>
              <a:t>րամ</a:t>
            </a:r>
            <a:endParaRPr lang="hy-AM" sz="1300" b="1" dirty="0" smtClean="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smtClean="0">
                <a:latin typeface="Arial" panose="020B0604020202020204" pitchFamily="34" charset="0"/>
                <a:cs typeface="Arial" panose="020B0604020202020204" pitchFamily="34" charset="0"/>
              </a:rPr>
              <a:t>202</a:t>
            </a:r>
            <a:r>
              <a:rPr lang="hy-AM" sz="1300" b="1" dirty="0" smtClean="0">
                <a:latin typeface="Arial" panose="020B0604020202020204" pitchFamily="34" charset="0"/>
                <a:cs typeface="Arial" panose="020B0604020202020204" pitchFamily="34" charset="0"/>
              </a:rPr>
              <a:t>1</a:t>
            </a:r>
            <a:r>
              <a:rPr lang="en-US" sz="1300" b="1" dirty="0" smtClean="0">
                <a:latin typeface="Arial" panose="020B0604020202020204" pitchFamily="34" charset="0"/>
                <a:cs typeface="Arial" panose="020B0604020202020204" pitchFamily="34" charset="0"/>
              </a:rPr>
              <a:t> </a:t>
            </a:r>
            <a:r>
              <a:rPr lang="en-US" sz="1300" b="1" dirty="0" err="1">
                <a:latin typeface="Arial" panose="020B0604020202020204" pitchFamily="34" charset="0"/>
                <a:cs typeface="Arial" panose="020B0604020202020204" pitchFamily="34" charset="0"/>
              </a:rPr>
              <a:t>թվականին</a:t>
            </a:r>
            <a:r>
              <a:rPr lang="en-US" sz="1300" b="1" dirty="0">
                <a:latin typeface="Arial" panose="020B0604020202020204" pitchFamily="34" charset="0"/>
                <a:cs typeface="Arial" panose="020B0604020202020204" pitchFamily="34" charset="0"/>
              </a:rPr>
              <a:t> </a:t>
            </a:r>
            <a:r>
              <a:rPr lang="en-US" sz="1300" b="1" dirty="0" smtClean="0">
                <a:latin typeface="Arial" panose="020B0604020202020204" pitchFamily="34" charset="0"/>
                <a:cs typeface="Arial" panose="020B0604020202020204" pitchFamily="34" charset="0"/>
              </a:rPr>
              <a:t>2.</a:t>
            </a:r>
            <a:r>
              <a:rPr lang="hy-AM" sz="1300" b="1" dirty="0" smtClean="0">
                <a:latin typeface="Arial" panose="020B0604020202020204" pitchFamily="34" charset="0"/>
                <a:cs typeface="Arial" panose="020B0604020202020204" pitchFamily="34" charset="0"/>
              </a:rPr>
              <a:t>1</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մլն</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դ</a:t>
            </a:r>
            <a:r>
              <a:rPr lang="en-US" sz="1300" b="1" dirty="0" err="1" smtClean="0">
                <a:latin typeface="Arial" panose="020B0604020202020204" pitchFamily="34" charset="0"/>
                <a:cs typeface="Arial" panose="020B0604020202020204" pitchFamily="34" charset="0"/>
              </a:rPr>
              <a:t>րամ</a:t>
            </a:r>
            <a:endParaRPr lang="en-US" sz="13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US" sz="1300" b="1" dirty="0" smtClean="0">
                <a:latin typeface="Arial" panose="020B0604020202020204" pitchFamily="34" charset="0"/>
                <a:cs typeface="Arial" panose="020B0604020202020204" pitchFamily="34" charset="0"/>
              </a:rPr>
              <a:t>202</a:t>
            </a:r>
            <a:r>
              <a:rPr lang="hy-AM" sz="1300" b="1" dirty="0" smtClean="0">
                <a:latin typeface="Arial" panose="020B0604020202020204" pitchFamily="34" charset="0"/>
                <a:cs typeface="Arial" panose="020B0604020202020204" pitchFamily="34" charset="0"/>
              </a:rPr>
              <a:t>2</a:t>
            </a:r>
            <a:r>
              <a:rPr lang="en-US" sz="1300" b="1" dirty="0" smtClean="0">
                <a:latin typeface="Arial" panose="020B0604020202020204" pitchFamily="34" charset="0"/>
                <a:cs typeface="Arial" panose="020B0604020202020204" pitchFamily="34" charset="0"/>
              </a:rPr>
              <a:t> </a:t>
            </a:r>
            <a:r>
              <a:rPr lang="en-US" sz="1300" b="1" dirty="0" err="1" smtClean="0">
                <a:latin typeface="Arial" panose="020B0604020202020204" pitchFamily="34" charset="0"/>
                <a:cs typeface="Arial" panose="020B0604020202020204" pitchFamily="34" charset="0"/>
              </a:rPr>
              <a:t>թվականին</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6</a:t>
            </a:r>
            <a:r>
              <a:rPr lang="en-US" sz="1300" b="1" dirty="0" smtClean="0">
                <a:latin typeface="Arial" panose="020B0604020202020204" pitchFamily="34" charset="0"/>
                <a:cs typeface="Arial" panose="020B0604020202020204" pitchFamily="34" charset="0"/>
              </a:rPr>
              <a:t>.</a:t>
            </a:r>
            <a:r>
              <a:rPr lang="hy-AM" sz="1300" b="1" dirty="0" smtClean="0">
                <a:latin typeface="Arial" panose="020B0604020202020204" pitchFamily="34" charset="0"/>
                <a:cs typeface="Arial" panose="020B0604020202020204" pitchFamily="34" charset="0"/>
              </a:rPr>
              <a:t>6</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մլն</a:t>
            </a:r>
            <a:r>
              <a:rPr lang="en-US" sz="1300" b="1" dirty="0" smtClean="0">
                <a:latin typeface="Arial" panose="020B0604020202020204" pitchFamily="34" charset="0"/>
                <a:cs typeface="Arial" panose="020B0604020202020204" pitchFamily="34" charset="0"/>
              </a:rPr>
              <a:t> </a:t>
            </a:r>
            <a:r>
              <a:rPr lang="hy-AM" sz="1300" b="1" dirty="0" smtClean="0">
                <a:latin typeface="Arial" panose="020B0604020202020204" pitchFamily="34" charset="0"/>
                <a:cs typeface="Arial" panose="020B0604020202020204" pitchFamily="34" charset="0"/>
              </a:rPr>
              <a:t>դ</a:t>
            </a:r>
            <a:r>
              <a:rPr lang="en-US" sz="1300" b="1" dirty="0" err="1" smtClean="0">
                <a:latin typeface="Arial" panose="020B0604020202020204" pitchFamily="34" charset="0"/>
                <a:cs typeface="Arial" panose="020B0604020202020204" pitchFamily="34" charset="0"/>
              </a:rPr>
              <a:t>րամ</a:t>
            </a:r>
            <a:endParaRPr lang="hy-AM" sz="1300" b="1" dirty="0" smtClean="0">
              <a:latin typeface="Arial" panose="020B0604020202020204" pitchFamily="34" charset="0"/>
              <a:cs typeface="Arial" panose="020B0604020202020204" pitchFamily="34" charset="0"/>
            </a:endParaRPr>
          </a:p>
          <a:p>
            <a:pPr>
              <a:buFont typeface="Wingdings" panose="05000000000000000000" pitchFamily="2" charset="2"/>
              <a:buChar char="§"/>
            </a:pPr>
            <a:endParaRPr lang="en-US" sz="1300" b="1"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10991C6F-41B8-423F-A3E0-2AF3D1ED106C}"/>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58</a:t>
            </a:fld>
            <a:endParaRPr lang="en-US">
              <a:solidFill>
                <a:prstClr val="black">
                  <a:tint val="75000"/>
                </a:prstClr>
              </a:solidFill>
            </a:endParaRPr>
          </a:p>
        </p:txBody>
      </p:sp>
      <p:sp>
        <p:nvSpPr>
          <p:cNvPr id="2" name="Заголовок 1"/>
          <p:cNvSpPr>
            <a:spLocks noGrp="1"/>
          </p:cNvSpPr>
          <p:nvPr>
            <p:ph type="title"/>
          </p:nvPr>
        </p:nvSpPr>
        <p:spPr>
          <a:xfrm>
            <a:off x="628650" y="365127"/>
            <a:ext cx="7905750" cy="777873"/>
          </a:xfrm>
        </p:spPr>
        <p:txBody>
          <a:bodyPr>
            <a:normAutofit/>
          </a:bodyPr>
          <a:lstStyle/>
          <a:p>
            <a:pPr algn="ctr"/>
            <a:r>
              <a:rPr lang="hy-AM" sz="1600" b="1" dirty="0">
                <a:solidFill>
                  <a:schemeClr val="accent6">
                    <a:lumMod val="75000"/>
                  </a:schemeClr>
                </a:solidFill>
                <a:latin typeface="Arial" panose="020B0604020202020204" pitchFamily="34" charset="0"/>
                <a:cs typeface="Arial" panose="020B0604020202020204" pitchFamily="34" charset="0"/>
              </a:rPr>
              <a:t>ԲՅՈՒՋԵՏԱՅԻՆ ԾՐԱԳԻՐ</a:t>
            </a:r>
            <a:r>
              <a:rPr lang="en-US" sz="1600" b="1" dirty="0" smtClean="0">
                <a:solidFill>
                  <a:schemeClr val="accent6">
                    <a:lumMod val="75000"/>
                  </a:schemeClr>
                </a:solidFill>
                <a:latin typeface="Arial" panose="020B0604020202020204" pitchFamily="34" charset="0"/>
                <a:cs typeface="Arial" panose="020B0604020202020204" pitchFamily="34" charset="0"/>
              </a:rPr>
              <a:t>/ՄԻՋՈՑ</a:t>
            </a:r>
            <a:r>
              <a:rPr lang="ru-RU" sz="1600" b="1" dirty="0" smtClean="0">
                <a:solidFill>
                  <a:schemeClr val="accent6">
                    <a:lumMod val="75000"/>
                  </a:schemeClr>
                </a:solidFill>
                <a:latin typeface="Arial" panose="020B0604020202020204" pitchFamily="34" charset="0"/>
                <a:cs typeface="Arial" panose="020B0604020202020204" pitchFamily="34" charset="0"/>
              </a:rPr>
              <a:t>Ա</a:t>
            </a:r>
            <a:r>
              <a:rPr lang="en-US" sz="1600" b="1" dirty="0" smtClean="0">
                <a:solidFill>
                  <a:schemeClr val="accent6">
                    <a:lumMod val="75000"/>
                  </a:schemeClr>
                </a:solidFill>
                <a:latin typeface="Arial" panose="020B0604020202020204" pitchFamily="34" charset="0"/>
                <a:cs typeface="Arial" panose="020B0604020202020204" pitchFamily="34" charset="0"/>
              </a:rPr>
              <a:t>ՌՈՒՄ 1070/11004</a:t>
            </a:r>
            <a:r>
              <a:rPr lang="en-US" sz="1600" b="1" dirty="0">
                <a:solidFill>
                  <a:schemeClr val="accent6">
                    <a:lumMod val="75000"/>
                  </a:schemeClr>
                </a:solidFill>
                <a:latin typeface="Arial" panose="020B0604020202020204" pitchFamily="34" charset="0"/>
                <a:cs typeface="Arial" panose="020B0604020202020204" pitchFamily="34" charset="0"/>
              </a:rPr>
              <a:t/>
            </a:r>
            <a:br>
              <a:rPr lang="en-US" sz="1600" b="1" dirty="0">
                <a:solidFill>
                  <a:schemeClr val="accent6">
                    <a:lumMod val="75000"/>
                  </a:schemeClr>
                </a:solidFill>
                <a:latin typeface="Arial" panose="020B0604020202020204" pitchFamily="34" charset="0"/>
                <a:cs typeface="Arial" panose="020B0604020202020204" pitchFamily="34" charset="0"/>
              </a:rPr>
            </a:br>
            <a:r>
              <a:rPr lang="hy-AM" sz="1600" b="1" i="1" dirty="0">
                <a:latin typeface="Arial" panose="020B0604020202020204" pitchFamily="34" charset="0"/>
                <a:cs typeface="Arial" panose="020B0604020202020204" pitchFamily="34" charset="0"/>
              </a:rPr>
              <a:t>Ապաստանի ընթացակարգում թարգմանչական ծառայությունների ձեռք բերում </a:t>
            </a:r>
            <a:endParaRPr lang="en-US" sz="1600" b="1" i="1" dirty="0">
              <a:latin typeface="Arial" panose="020B0604020202020204" pitchFamily="34"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52311" y="1524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862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1825629"/>
            <a:ext cx="7886700" cy="4498975"/>
          </a:xfrm>
        </p:spPr>
        <p:txBody>
          <a:bodyPr>
            <a:normAutofit lnSpcReduction="10000"/>
          </a:bodyPr>
          <a:lstStyle/>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400" b="1" dirty="0">
                <a:latin typeface="GHEA Grapalat" panose="02000506050000020003" pitchFamily="50" charset="0"/>
                <a:cs typeface="Arial" panose="020B0604020202020204" pitchFamily="34" charset="0"/>
              </a:rPr>
              <a:t> Ժամանակավոր տեղավորման կենտրոնում տեղավորման անհնարինության դեպքում կենսապահովման հիմնական կարիքները հոգալու հնարավորություն չունեցող ապաստան հայցողներին դրամական օգնության տրամադրում</a:t>
            </a:r>
            <a:r>
              <a:rPr lang="en-US" sz="1400" b="1" dirty="0">
                <a:latin typeface="GHEA Grapalat" panose="02000506050000020003" pitchFamily="50" charset="0"/>
                <a:cs typeface="Arial" panose="020B0604020202020204" pitchFamily="34" charset="0"/>
              </a:rPr>
              <a:t>:</a:t>
            </a:r>
            <a:r>
              <a:rPr lang="hy-AM" sz="1400" b="1" dirty="0">
                <a:latin typeface="GHEA Grapalat" panose="02000506050000020003" pitchFamily="50" charset="0"/>
                <a:cs typeface="Arial" panose="020B0604020202020204" pitchFamily="34" charset="0"/>
              </a:rPr>
              <a:t> </a:t>
            </a:r>
            <a:endParaRPr lang="en-US" sz="1400" b="1" dirty="0">
              <a:latin typeface="GHEA Grapalat" panose="02000506050000020003" pitchFamily="50" charset="0"/>
              <a:cs typeface="Arial" panose="020B0604020202020204" pitchFamily="34" charset="0"/>
            </a:endParaRPr>
          </a:p>
          <a:p>
            <a:pPr marL="0" indent="0" algn="just">
              <a:buNone/>
            </a:pPr>
            <a:r>
              <a:rPr lang="hy-AM" sz="14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400" b="1" dirty="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Ø"/>
            </a:pPr>
            <a:r>
              <a:rPr lang="hy-AM" sz="1400" b="1" dirty="0">
                <a:latin typeface="GHEA Grapalat" panose="02000506050000020003" pitchFamily="50" charset="0"/>
                <a:cs typeface="Arial" panose="020B0604020202020204" pitchFamily="34" charset="0"/>
              </a:rPr>
              <a:t> ժամանակավոր տեղավորման կենտրոնում չտեղավորված ապաստան հայցողներ: </a:t>
            </a:r>
            <a:endParaRPr lang="en-US" sz="1400" b="1" dirty="0">
              <a:latin typeface="GHEA Grapalat" panose="02000506050000020003" pitchFamily="50" charset="0"/>
              <a:cs typeface="Arial" panose="020B0604020202020204" pitchFamily="34" charset="0"/>
            </a:endParaRP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2019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60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32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14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անձ</a:t>
            </a:r>
            <a:endParaRPr lang="hy-AM"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a:t>
            </a:r>
            <a:r>
              <a:rPr lang="hy-AM" sz="1400" b="1" dirty="0" smtClean="0">
                <a:latin typeface="GHEA Grapalat" panose="02000506050000020003" pitchFamily="50" charset="0"/>
                <a:cs typeface="Arial" panose="020B0604020202020204" pitchFamily="34" charset="0"/>
              </a:rPr>
              <a:t>2</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76</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p>
          <a:p>
            <a:pPr>
              <a:buFont typeface="Wingdings" panose="05000000000000000000" pitchFamily="2" charset="2"/>
              <a:buChar char="§"/>
            </a:pPr>
            <a:endParaRPr lang="en-US" sz="1400" b="1" dirty="0">
              <a:latin typeface="GHEA Grapalat" panose="02000506050000020003" pitchFamily="50" charset="0"/>
              <a:cs typeface="Arial" panose="020B0604020202020204" pitchFamily="34" charset="0"/>
            </a:endParaRP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ՖԻՆԱՆՍԱԿԱՆ ՑՈՒՑԱՆԻՇ</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2019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2.</a:t>
            </a:r>
            <a:r>
              <a:rPr lang="hy-AM" sz="1400" b="1" dirty="0" smtClean="0">
                <a:latin typeface="GHEA Grapalat" panose="02000506050000020003" pitchFamily="50" charset="0"/>
                <a:cs typeface="Arial" panose="020B0604020202020204" pitchFamily="34" charset="0"/>
              </a:rPr>
              <a:t>6</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a:t>
            </a:r>
            <a:r>
              <a:rPr lang="hy-AM" sz="1400" b="1" dirty="0" smtClean="0">
                <a:latin typeface="GHEA Grapalat" panose="02000506050000020003" pitchFamily="50" charset="0"/>
                <a:cs typeface="Arial" panose="020B0604020202020204" pitchFamily="34" charset="0"/>
              </a:rPr>
              <a:t>3</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a:t>
            </a:r>
            <a:r>
              <a:rPr lang="hy-AM" sz="1400" b="1" dirty="0" smtClean="0">
                <a:latin typeface="GHEA Grapalat" panose="02000506050000020003" pitchFamily="50" charset="0"/>
                <a:cs typeface="Arial" panose="020B0604020202020204" pitchFamily="34" charset="0"/>
              </a:rPr>
              <a:t>3</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r>
              <a:rPr lang="en-US" sz="1400" b="1" dirty="0" smtClean="0">
                <a:latin typeface="GHEA Grapalat" panose="02000506050000020003" pitchFamily="50" charset="0"/>
                <a:cs typeface="Arial" panose="020B0604020202020204" pitchFamily="34" charset="0"/>
              </a:rPr>
              <a:t>202</a:t>
            </a:r>
            <a:r>
              <a:rPr lang="hy-AM" sz="1400" b="1" dirty="0" smtClean="0">
                <a:latin typeface="GHEA Grapalat" panose="02000506050000020003" pitchFamily="50" charset="0"/>
                <a:cs typeface="Arial" panose="020B0604020202020204" pitchFamily="34" charset="0"/>
              </a:rPr>
              <a:t>2</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4</a:t>
            </a:r>
            <a:r>
              <a:rPr lang="en-US" sz="1400" b="1" dirty="0" smtClean="0">
                <a:latin typeface="GHEA Grapalat" panose="02000506050000020003" pitchFamily="50" charset="0"/>
                <a:cs typeface="Arial" panose="020B0604020202020204" pitchFamily="34" charset="0"/>
              </a:rPr>
              <a:t>.0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endParaRPr lang="en-US" dirty="0">
              <a:latin typeface="GHEA Grapalat" panose="02000506050000020003" pitchFamily="50" charset="0"/>
            </a:endParaRPr>
          </a:p>
        </p:txBody>
      </p:sp>
      <p:sp>
        <p:nvSpPr>
          <p:cNvPr id="5" name="Slide Number Placeholder 4">
            <a:extLst>
              <a:ext uri="{FF2B5EF4-FFF2-40B4-BE49-F238E27FC236}">
                <a16:creationId xmlns:a16="http://schemas.microsoft.com/office/drawing/2014/main" xmlns="" id="{A7C0AA43-3D4D-430F-8039-66F224A22FD7}"/>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59</a:t>
            </a:fld>
            <a:endParaRPr lang="en-US">
              <a:solidFill>
                <a:prstClr val="black">
                  <a:tint val="75000"/>
                </a:prstClr>
              </a:solidFill>
            </a:endParaRPr>
          </a:p>
        </p:txBody>
      </p:sp>
      <p:sp>
        <p:nvSpPr>
          <p:cNvPr id="2" name="Заголовок 1"/>
          <p:cNvSpPr>
            <a:spLocks noGrp="1"/>
          </p:cNvSpPr>
          <p:nvPr>
            <p:ph type="title"/>
          </p:nvPr>
        </p:nvSpPr>
        <p:spPr>
          <a:xfrm>
            <a:off x="628650" y="365125"/>
            <a:ext cx="7886700" cy="1177925"/>
          </a:xfrm>
        </p:spPr>
        <p:txBody>
          <a:bodyPr>
            <a:normAutofit/>
          </a:bodyPr>
          <a:lstStyle/>
          <a:p>
            <a:pPr algn="ctr"/>
            <a:r>
              <a:rPr lang="hy-AM" sz="1400" b="1" dirty="0">
                <a:solidFill>
                  <a:schemeClr val="accent6">
                    <a:lumMod val="75000"/>
                  </a:schemeClr>
                </a:solidFill>
                <a:latin typeface="GHEA Grapalat" panose="02000506050000020003" pitchFamily="50" charset="0"/>
                <a:cs typeface="Arial" panose="020B0604020202020204" pitchFamily="34" charset="0"/>
              </a:rPr>
              <a:t>ԲՅՈՒՋԵՏԱՅԻՆ ԾՐԱԳԻՐ</a:t>
            </a:r>
            <a:r>
              <a:rPr lang="en-US" sz="1400" b="1" dirty="0" smtClean="0">
                <a:solidFill>
                  <a:schemeClr val="accent6">
                    <a:lumMod val="75000"/>
                  </a:schemeClr>
                </a:solidFill>
                <a:latin typeface="GHEA Grapalat" panose="02000506050000020003" pitchFamily="50" charset="0"/>
                <a:cs typeface="Arial" panose="020B0604020202020204" pitchFamily="34" charset="0"/>
              </a:rPr>
              <a:t>/</a:t>
            </a:r>
            <a:r>
              <a:rPr lang="hy-AM" sz="1400" b="1" dirty="0" smtClean="0">
                <a:solidFill>
                  <a:schemeClr val="accent6">
                    <a:lumMod val="75000"/>
                  </a:schemeClr>
                </a:solidFill>
                <a:latin typeface="GHEA Grapalat" panose="02000506050000020003" pitchFamily="50" charset="0"/>
                <a:cs typeface="Arial" panose="020B0604020202020204" pitchFamily="34" charset="0"/>
              </a:rPr>
              <a:t>ՄԻՋՈՑԱՌՈՒՄ</a:t>
            </a:r>
            <a:r>
              <a:rPr lang="en-US" sz="1400" b="1" dirty="0" smtClean="0">
                <a:solidFill>
                  <a:schemeClr val="accent6">
                    <a:lumMod val="75000"/>
                  </a:schemeClr>
                </a:solidFill>
                <a:latin typeface="GHEA Grapalat" panose="02000506050000020003" pitchFamily="50" charset="0"/>
                <a:cs typeface="Arial" panose="020B0604020202020204" pitchFamily="34" charset="0"/>
              </a:rPr>
              <a:t> </a:t>
            </a:r>
            <a:r>
              <a:rPr lang="en-US" sz="1400" b="1" dirty="0">
                <a:solidFill>
                  <a:schemeClr val="accent6">
                    <a:lumMod val="75000"/>
                  </a:schemeClr>
                </a:solidFill>
                <a:latin typeface="GHEA Grapalat" panose="02000506050000020003" pitchFamily="50" charset="0"/>
                <a:cs typeface="Arial" panose="020B0604020202020204" pitchFamily="34" charset="0"/>
              </a:rPr>
              <a:t>1070/12001</a:t>
            </a:r>
            <a:br>
              <a:rPr lang="en-US" sz="1400" b="1" dirty="0">
                <a:solidFill>
                  <a:schemeClr val="accent6">
                    <a:lumMod val="75000"/>
                  </a:schemeClr>
                </a:solidFill>
                <a:latin typeface="GHEA Grapalat" panose="02000506050000020003" pitchFamily="50" charset="0"/>
                <a:cs typeface="Arial" panose="020B0604020202020204" pitchFamily="34" charset="0"/>
              </a:rPr>
            </a:br>
            <a:r>
              <a:rPr lang="hy-AM" sz="1400" b="1" dirty="0">
                <a:latin typeface="GHEA Grapalat" panose="02000506050000020003" pitchFamily="50" charset="0"/>
                <a:cs typeface="Arial" panose="020B0604020202020204" pitchFamily="34" charset="0"/>
              </a:rPr>
              <a:t> </a:t>
            </a:r>
            <a:r>
              <a:rPr lang="hy-AM" sz="1400" b="1" i="1" dirty="0">
                <a:latin typeface="GHEA Grapalat" panose="02000506050000020003" pitchFamily="50" charset="0"/>
                <a:cs typeface="Arial" panose="020B0604020202020204" pitchFamily="34" charset="0"/>
              </a:rPr>
              <a:t>Ժամանակավոր տեղավորման կենտրոնում չտեղավորված ապաստան հայցողներին դրամական օգնության տրամադրում </a:t>
            </a:r>
            <a:endParaRPr lang="en-US" sz="1400" b="1" i="1" dirty="0">
              <a:latin typeface="GHEA Grapalat" panose="02000506050000020003" pitchFamily="50"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28826" y="762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579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381000"/>
            <a:ext cx="8229600" cy="5626291"/>
          </a:xfrm>
        </p:spPr>
        <p:txBody>
          <a:bodyPr>
            <a:normAutofit fontScale="92500" lnSpcReduction="10000"/>
          </a:bodyPr>
          <a:lstStyle/>
          <a:p>
            <a:pPr marL="0" lvl="0" indent="0" algn="just">
              <a:lnSpc>
                <a:spcPct val="115000"/>
              </a:lnSpc>
              <a:spcAft>
                <a:spcPts val="1000"/>
              </a:spcAft>
              <a:buNone/>
              <a:tabLst>
                <a:tab pos="457200" algn="l"/>
              </a:tabLst>
            </a:pPr>
            <a:r>
              <a:rPr lang="en-US" sz="1400" dirty="0" smtClean="0">
                <a:latin typeface="GHEA Grapalat"/>
                <a:ea typeface="Calibri"/>
                <a:cs typeface="Times New Roman"/>
              </a:rPr>
              <a:t>2. </a:t>
            </a:r>
            <a:r>
              <a:rPr lang="hy-AM" sz="1400" u="sng" dirty="0" smtClean="0">
                <a:latin typeface="GHEA Grapalat"/>
                <a:ea typeface="Calibri"/>
                <a:cs typeface="Times New Roman"/>
              </a:rPr>
              <a:t>1004-11002</a:t>
            </a:r>
            <a:r>
              <a:rPr lang="hy-AM" sz="1400" dirty="0" smtClean="0">
                <a:latin typeface="GHEA Grapalat"/>
                <a:ea typeface="Calibri"/>
                <a:cs typeface="Times New Roman"/>
              </a:rPr>
              <a:t> </a:t>
            </a:r>
            <a:r>
              <a:rPr lang="en-US" sz="1400" b="1" dirty="0" smtClean="0">
                <a:latin typeface="GHEA Grapalat"/>
                <a:ea typeface="Calibri"/>
                <a:cs typeface="Times New Roman"/>
              </a:rPr>
              <a:t>4,651.8 </a:t>
            </a:r>
            <a:r>
              <a:rPr lang="hy-AM" sz="1400" b="1" dirty="0">
                <a:latin typeface="GHEA Grapalat"/>
                <a:ea typeface="Calibri"/>
                <a:cs typeface="Times New Roman"/>
              </a:rPr>
              <a:t>մլն դրամը </a:t>
            </a:r>
            <a:r>
              <a:rPr lang="hy-AM" sz="1400" dirty="0">
                <a:latin typeface="GHEA Grapalat"/>
                <a:ea typeface="Calibri"/>
                <a:cs typeface="Times New Roman"/>
              </a:rPr>
              <a:t>նախատեսվում է </a:t>
            </a:r>
            <a:r>
              <a:rPr lang="en-US" sz="1400" dirty="0">
                <a:latin typeface="GHEA Grapalat"/>
                <a:ea typeface="Calibri"/>
                <a:cs typeface="Times New Roman"/>
              </a:rPr>
              <a:t>հատկացնել </a:t>
            </a:r>
            <a:r>
              <a:rPr lang="en-US" sz="1400" dirty="0" err="1">
                <a:latin typeface="GHEA Grapalat"/>
                <a:ea typeface="Calibri"/>
                <a:cs typeface="Times New Roman"/>
              </a:rPr>
              <a:t>ոռոգման</a:t>
            </a:r>
            <a:r>
              <a:rPr lang="en-US" sz="1400" dirty="0">
                <a:latin typeface="GHEA Grapalat"/>
                <a:ea typeface="Calibri"/>
                <a:cs typeface="Times New Roman"/>
              </a:rPr>
              <a:t> ոլորտի </a:t>
            </a:r>
            <a:r>
              <a:rPr lang="en-US" sz="1400" dirty="0" err="1">
                <a:latin typeface="GHEA Grapalat"/>
                <a:ea typeface="Calibri"/>
                <a:cs typeface="Times New Roman"/>
              </a:rPr>
              <a:t>սուբսիդավորմանը</a:t>
            </a:r>
            <a:r>
              <a:rPr lang="en-US" sz="1400" dirty="0">
                <a:latin typeface="GHEA Grapalat"/>
                <a:ea typeface="Calibri"/>
                <a:cs typeface="Times New Roman"/>
              </a:rPr>
              <a:t>՝ </a:t>
            </a:r>
            <a:r>
              <a:rPr lang="en-US" sz="1400" dirty="0" err="1">
                <a:latin typeface="GHEA Grapalat"/>
                <a:ea typeface="Calibri"/>
                <a:cs typeface="Times New Roman"/>
              </a:rPr>
              <a:t>ջրօգտագործողների</a:t>
            </a:r>
            <a:r>
              <a:rPr lang="en-US" sz="1400" dirty="0">
                <a:latin typeface="GHEA Grapalat"/>
                <a:ea typeface="Calibri"/>
                <a:cs typeface="Times New Roman"/>
              </a:rPr>
              <a:t> համար սահմանված </a:t>
            </a:r>
            <a:r>
              <a:rPr lang="en-US" sz="1400" dirty="0" err="1">
                <a:latin typeface="GHEA Grapalat"/>
                <a:ea typeface="Calibri"/>
                <a:cs typeface="Times New Roman"/>
              </a:rPr>
              <a:t>ոռոգման</a:t>
            </a:r>
            <a:r>
              <a:rPr lang="en-US" sz="1400" dirty="0">
                <a:latin typeface="GHEA Grapalat"/>
                <a:ea typeface="Calibri"/>
                <a:cs typeface="Times New Roman"/>
              </a:rPr>
              <a:t> </a:t>
            </a:r>
            <a:r>
              <a:rPr lang="en-US" sz="1400" dirty="0" err="1">
                <a:latin typeface="GHEA Grapalat"/>
                <a:ea typeface="Calibri"/>
                <a:cs typeface="Times New Roman"/>
              </a:rPr>
              <a:t>ջրի</a:t>
            </a:r>
            <a:r>
              <a:rPr lang="en-US" sz="1400" dirty="0">
                <a:latin typeface="GHEA Grapalat"/>
                <a:ea typeface="Calibri"/>
                <a:cs typeface="Times New Roman"/>
              </a:rPr>
              <a:t> </a:t>
            </a:r>
            <a:r>
              <a:rPr lang="en-US" sz="1400" dirty="0" err="1">
                <a:latin typeface="GHEA Grapalat"/>
                <a:ea typeface="Calibri"/>
                <a:cs typeface="Times New Roman"/>
              </a:rPr>
              <a:t>դիմաց</a:t>
            </a:r>
            <a:r>
              <a:rPr lang="en-US" sz="1400" dirty="0">
                <a:latin typeface="GHEA Grapalat"/>
                <a:ea typeface="Calibri"/>
                <a:cs typeface="Times New Roman"/>
              </a:rPr>
              <a:t> </a:t>
            </a:r>
            <a:r>
              <a:rPr lang="en-US" sz="1400" dirty="0" err="1">
                <a:latin typeface="GHEA Grapalat"/>
                <a:ea typeface="Calibri"/>
                <a:cs typeface="Times New Roman"/>
              </a:rPr>
              <a:t>վճարի</a:t>
            </a:r>
            <a:r>
              <a:rPr lang="en-US" sz="1400" dirty="0">
                <a:latin typeface="GHEA Grapalat"/>
                <a:ea typeface="Calibri"/>
                <a:cs typeface="Times New Roman"/>
              </a:rPr>
              <a:t> և </a:t>
            </a:r>
            <a:r>
              <a:rPr lang="en-US" sz="1400" dirty="0" err="1">
                <a:latin typeface="GHEA Grapalat"/>
                <a:ea typeface="Calibri"/>
                <a:cs typeface="Times New Roman"/>
              </a:rPr>
              <a:t>նվազագույն</a:t>
            </a:r>
            <a:r>
              <a:rPr lang="en-US" sz="1400" dirty="0">
                <a:latin typeface="GHEA Grapalat"/>
                <a:ea typeface="Calibri"/>
                <a:cs typeface="Times New Roman"/>
              </a:rPr>
              <a:t> </a:t>
            </a:r>
            <a:r>
              <a:rPr lang="en-US" sz="1400" dirty="0" err="1">
                <a:latin typeface="GHEA Grapalat"/>
                <a:ea typeface="Calibri"/>
                <a:cs typeface="Times New Roman"/>
              </a:rPr>
              <a:t>շահավետ</a:t>
            </a:r>
            <a:r>
              <a:rPr lang="en-US" sz="1400" dirty="0">
                <a:latin typeface="GHEA Grapalat"/>
                <a:ea typeface="Calibri"/>
                <a:cs typeface="Times New Roman"/>
              </a:rPr>
              <a:t> </a:t>
            </a:r>
            <a:r>
              <a:rPr lang="en-US" sz="1400" dirty="0" err="1">
                <a:latin typeface="GHEA Grapalat"/>
                <a:ea typeface="Calibri"/>
                <a:cs typeface="Times New Roman"/>
              </a:rPr>
              <a:t>գնի</a:t>
            </a:r>
            <a:r>
              <a:rPr lang="en-US" sz="1400" dirty="0">
                <a:latin typeface="GHEA Grapalat"/>
                <a:ea typeface="Calibri"/>
                <a:cs typeface="Times New Roman"/>
              </a:rPr>
              <a:t> </a:t>
            </a:r>
            <a:r>
              <a:rPr lang="en-US" sz="1400" dirty="0" err="1">
                <a:latin typeface="GHEA Grapalat"/>
                <a:ea typeface="Calibri"/>
                <a:cs typeface="Times New Roman"/>
              </a:rPr>
              <a:t>տարբերության</a:t>
            </a:r>
            <a:r>
              <a:rPr lang="en-US" sz="1400" dirty="0">
                <a:latin typeface="GHEA Grapalat"/>
                <a:ea typeface="Calibri"/>
                <a:cs typeface="Times New Roman"/>
              </a:rPr>
              <a:t> չափով՝ 90,081.0 </a:t>
            </a:r>
            <a:r>
              <a:rPr lang="en-US" sz="1400" dirty="0" err="1">
                <a:latin typeface="GHEA Grapalat"/>
                <a:ea typeface="Calibri"/>
                <a:cs typeface="Times New Roman"/>
              </a:rPr>
              <a:t>հա</a:t>
            </a:r>
            <a:r>
              <a:rPr lang="en-US" sz="1400" dirty="0">
                <a:latin typeface="GHEA Grapalat"/>
                <a:ea typeface="Calibri"/>
                <a:cs typeface="Times New Roman"/>
              </a:rPr>
              <a:t> </a:t>
            </a:r>
            <a:r>
              <a:rPr lang="en-US" sz="1400" dirty="0" err="1">
                <a:latin typeface="GHEA Grapalat"/>
                <a:ea typeface="Calibri"/>
                <a:cs typeface="Times New Roman"/>
              </a:rPr>
              <a:t>ոռոգելի</a:t>
            </a:r>
            <a:r>
              <a:rPr lang="en-US" sz="1400" dirty="0">
                <a:latin typeface="GHEA Grapalat"/>
                <a:ea typeface="Calibri"/>
                <a:cs typeface="Times New Roman"/>
              </a:rPr>
              <a:t> </a:t>
            </a:r>
            <a:r>
              <a:rPr lang="en-US" sz="1400" dirty="0" err="1">
                <a:latin typeface="GHEA Grapalat"/>
                <a:ea typeface="Calibri"/>
                <a:cs typeface="Times New Roman"/>
              </a:rPr>
              <a:t>հողատարածքներում</a:t>
            </a:r>
            <a:r>
              <a:rPr lang="en-US" sz="1400" dirty="0">
                <a:latin typeface="GHEA Grapalat"/>
                <a:ea typeface="Calibri"/>
                <a:cs typeface="Times New Roman"/>
              </a:rPr>
              <a:t> 606 </a:t>
            </a:r>
            <a:r>
              <a:rPr lang="en-US" sz="1400" dirty="0" err="1">
                <a:latin typeface="GHEA Grapalat"/>
                <a:ea typeface="Calibri"/>
                <a:cs typeface="Times New Roman"/>
              </a:rPr>
              <a:t>մլն</a:t>
            </a:r>
            <a:r>
              <a:rPr lang="en-US" sz="1400" dirty="0">
                <a:latin typeface="GHEA Grapalat"/>
                <a:ea typeface="Calibri"/>
                <a:cs typeface="Times New Roman"/>
              </a:rPr>
              <a:t> </a:t>
            </a:r>
            <a:r>
              <a:rPr lang="hy-AM" sz="1400" dirty="0">
                <a:solidFill>
                  <a:srgbClr val="000000"/>
                </a:solidFill>
                <a:latin typeface="GHEA Grapalat"/>
                <a:ea typeface="Times New Roman"/>
                <a:cs typeface="Times New Roman"/>
              </a:rPr>
              <a:t>մ</a:t>
            </a:r>
            <a:r>
              <a:rPr lang="hy-AM" sz="1400" baseline="30000" dirty="0">
                <a:solidFill>
                  <a:srgbClr val="000000"/>
                </a:solidFill>
                <a:latin typeface="GHEA Grapalat"/>
                <a:ea typeface="Times New Roman"/>
                <a:cs typeface="Times New Roman"/>
              </a:rPr>
              <a:t>3</a:t>
            </a:r>
            <a:r>
              <a:rPr lang="en-US" sz="1400" dirty="0" smtClean="0">
                <a:latin typeface="GHEA Grapalat"/>
                <a:ea typeface="Calibri"/>
                <a:cs typeface="Times New Roman"/>
              </a:rPr>
              <a:t> </a:t>
            </a:r>
            <a:r>
              <a:rPr lang="en-US" sz="1400" dirty="0" err="1">
                <a:latin typeface="GHEA Grapalat"/>
                <a:ea typeface="Calibri"/>
                <a:cs typeface="Times New Roman"/>
              </a:rPr>
              <a:t>ջրամատակարարում</a:t>
            </a:r>
            <a:r>
              <a:rPr lang="en-US" sz="1400" dirty="0">
                <a:latin typeface="GHEA Grapalat"/>
                <a:ea typeface="Calibri"/>
                <a:cs typeface="Times New Roman"/>
              </a:rPr>
              <a:t> իրականացնելու </a:t>
            </a:r>
            <a:r>
              <a:rPr lang="hy-AM" sz="1400" dirty="0">
                <a:latin typeface="GHEA Grapalat"/>
                <a:ea typeface="Calibri"/>
                <a:cs typeface="Times New Roman"/>
              </a:rPr>
              <a:t>համար</a:t>
            </a:r>
            <a:r>
              <a:rPr lang="en-US" sz="1400" dirty="0">
                <a:latin typeface="GHEA Grapalat"/>
                <a:ea typeface="Calibri"/>
                <a:cs typeface="Times New Roman"/>
              </a:rPr>
              <a:t>: Տարբեր ՋՕԸ-</a:t>
            </a:r>
            <a:r>
              <a:rPr lang="en-US" sz="1400" dirty="0" err="1">
                <a:latin typeface="GHEA Grapalat"/>
                <a:ea typeface="Calibri"/>
                <a:cs typeface="Times New Roman"/>
              </a:rPr>
              <a:t>երում</a:t>
            </a:r>
            <a:r>
              <a:rPr lang="en-US" sz="1400" dirty="0">
                <a:latin typeface="GHEA Grapalat"/>
                <a:ea typeface="Calibri"/>
                <a:cs typeface="Times New Roman"/>
              </a:rPr>
              <a:t> </a:t>
            </a:r>
            <a:r>
              <a:rPr lang="en-US" sz="1400" dirty="0" err="1">
                <a:latin typeface="GHEA Grapalat"/>
                <a:ea typeface="Calibri"/>
                <a:cs typeface="Times New Roman"/>
              </a:rPr>
              <a:t>ոռոգման</a:t>
            </a:r>
            <a:r>
              <a:rPr lang="en-US" sz="1400" dirty="0">
                <a:latin typeface="GHEA Grapalat"/>
                <a:ea typeface="Calibri"/>
                <a:cs typeface="Times New Roman"/>
              </a:rPr>
              <a:t> </a:t>
            </a:r>
            <a:r>
              <a:rPr lang="en-US" sz="1400" dirty="0" err="1">
                <a:latin typeface="GHEA Grapalat"/>
                <a:ea typeface="Calibri"/>
                <a:cs typeface="Times New Roman"/>
              </a:rPr>
              <a:t>ջրի</a:t>
            </a:r>
            <a:r>
              <a:rPr lang="en-US" sz="1400" dirty="0">
                <a:latin typeface="GHEA Grapalat"/>
                <a:ea typeface="Calibri"/>
                <a:cs typeface="Times New Roman"/>
              </a:rPr>
              <a:t> միջին </a:t>
            </a:r>
            <a:r>
              <a:rPr lang="en-US" sz="1400" dirty="0" err="1">
                <a:latin typeface="GHEA Grapalat"/>
                <a:ea typeface="Calibri"/>
                <a:cs typeface="Times New Roman"/>
              </a:rPr>
              <a:t>ինքնարժեքը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a:t>
            </a:r>
            <a:r>
              <a:rPr lang="hy-AM" sz="1400" dirty="0">
                <a:solidFill>
                  <a:srgbClr val="000000"/>
                </a:solidFill>
                <a:latin typeface="GHEA Grapalat"/>
                <a:ea typeface="Times New Roman"/>
                <a:cs typeface="Times New Roman"/>
              </a:rPr>
              <a:t>25 </a:t>
            </a:r>
            <a:r>
              <a:rPr lang="hy-AM" sz="1400" dirty="0" smtClean="0">
                <a:solidFill>
                  <a:srgbClr val="000000"/>
                </a:solidFill>
                <a:latin typeface="GHEA Grapalat"/>
                <a:ea typeface="Times New Roman"/>
                <a:cs typeface="Times New Roman"/>
              </a:rPr>
              <a:t>դրամ/մ</a:t>
            </a:r>
            <a:r>
              <a:rPr lang="hy-AM" sz="1400" baseline="30000" dirty="0" smtClean="0">
                <a:solidFill>
                  <a:srgbClr val="000000"/>
                </a:solidFill>
                <a:latin typeface="GHEA Grapalat"/>
                <a:ea typeface="Times New Roman"/>
                <a:cs typeface="Times New Roman"/>
              </a:rPr>
              <a:t>3 </a:t>
            </a:r>
            <a:r>
              <a:rPr lang="hy-AM" sz="1400" dirty="0" smtClean="0">
                <a:solidFill>
                  <a:srgbClr val="000000"/>
                </a:solidFill>
                <a:latin typeface="GHEA Grapalat"/>
                <a:ea typeface="Times New Roman"/>
                <a:cs typeface="Times New Roman"/>
              </a:rPr>
              <a:t>, ի</a:t>
            </a:r>
            <a:r>
              <a:rPr lang="en-US" sz="1400" dirty="0" err="1" smtClean="0">
                <a:solidFill>
                  <a:srgbClr val="000000"/>
                </a:solidFill>
                <a:latin typeface="GHEA Grapalat"/>
                <a:ea typeface="Times New Roman"/>
                <a:cs typeface="Times New Roman"/>
              </a:rPr>
              <a:t>սկ</a:t>
            </a:r>
            <a:r>
              <a:rPr lang="en-US" sz="1400" dirty="0" smtClean="0">
                <a:solidFill>
                  <a:srgbClr val="000000"/>
                </a:solidFill>
                <a:latin typeface="GHEA Grapalat"/>
                <a:ea typeface="Times New Roman"/>
                <a:cs typeface="Times New Roman"/>
              </a:rPr>
              <a:t> </a:t>
            </a:r>
            <a:r>
              <a:rPr lang="en-US" sz="1400" dirty="0" err="1">
                <a:solidFill>
                  <a:srgbClr val="000000"/>
                </a:solidFill>
                <a:latin typeface="GHEA Grapalat"/>
                <a:ea typeface="Times New Roman"/>
                <a:cs typeface="Times New Roman"/>
              </a:rPr>
              <a:t>որոշ</a:t>
            </a:r>
            <a:r>
              <a:rPr lang="en-US" sz="1400" dirty="0">
                <a:solidFill>
                  <a:srgbClr val="000000"/>
                </a:solidFill>
                <a:latin typeface="GHEA Grapalat"/>
                <a:ea typeface="Times New Roman"/>
                <a:cs typeface="Times New Roman"/>
              </a:rPr>
              <a:t> </a:t>
            </a:r>
            <a:r>
              <a:rPr lang="en-US" sz="1400" dirty="0">
                <a:latin typeface="GHEA Grapalat"/>
                <a:ea typeface="Calibri"/>
                <a:cs typeface="Times New Roman"/>
              </a:rPr>
              <a:t>ՋՕԸ-</a:t>
            </a:r>
            <a:r>
              <a:rPr lang="en-US" sz="1400" dirty="0" err="1">
                <a:latin typeface="GHEA Grapalat"/>
                <a:ea typeface="Calibri"/>
                <a:cs typeface="Times New Roman"/>
              </a:rPr>
              <a:t>երում</a:t>
            </a:r>
            <a:r>
              <a:rPr lang="en-US" sz="1400" dirty="0">
                <a:latin typeface="GHEA Grapalat"/>
                <a:ea typeface="Calibri"/>
                <a:cs typeface="Times New Roman"/>
              </a:rPr>
              <a:t> այն </a:t>
            </a:r>
            <a:r>
              <a:rPr lang="en-US" sz="1400" dirty="0" err="1">
                <a:latin typeface="GHEA Grapalat"/>
                <a:ea typeface="Calibri"/>
                <a:cs typeface="Times New Roman"/>
              </a:rPr>
              <a:t>հասնում</a:t>
            </a:r>
            <a:r>
              <a:rPr lang="en-US" sz="1400" dirty="0">
                <a:latin typeface="GHEA Grapalat"/>
                <a:ea typeface="Calibri"/>
                <a:cs typeface="Times New Roman"/>
              </a:rPr>
              <a:t> է </a:t>
            </a:r>
            <a:r>
              <a:rPr lang="en-US" sz="1400" dirty="0" err="1">
                <a:latin typeface="GHEA Grapalat"/>
                <a:ea typeface="Calibri"/>
                <a:cs typeface="Times New Roman"/>
              </a:rPr>
              <a:t>նույնիսկ</a:t>
            </a:r>
            <a:r>
              <a:rPr lang="en-US" sz="1400" dirty="0">
                <a:latin typeface="GHEA Grapalat"/>
                <a:ea typeface="Calibri"/>
                <a:cs typeface="Times New Roman"/>
              </a:rPr>
              <a:t> մինչև </a:t>
            </a:r>
            <a:r>
              <a:rPr lang="en-US" sz="1400" dirty="0" smtClean="0">
                <a:latin typeface="GHEA Grapalat"/>
                <a:ea typeface="Calibri"/>
                <a:cs typeface="Times New Roman"/>
              </a:rPr>
              <a:t>75 </a:t>
            </a:r>
            <a:r>
              <a:rPr lang="hy-AM" sz="1400" dirty="0" smtClean="0">
                <a:solidFill>
                  <a:srgbClr val="000000"/>
                </a:solidFill>
                <a:latin typeface="GHEA Grapalat"/>
                <a:ea typeface="Times New Roman"/>
                <a:cs typeface="Times New Roman"/>
              </a:rPr>
              <a:t>դրամ/մ</a:t>
            </a:r>
            <a:r>
              <a:rPr lang="hy-AM" sz="1400" baseline="30000" dirty="0" smtClean="0">
                <a:solidFill>
                  <a:srgbClr val="000000"/>
                </a:solidFill>
                <a:latin typeface="GHEA Grapalat"/>
                <a:ea typeface="Times New Roman"/>
                <a:cs typeface="Times New Roman"/>
              </a:rPr>
              <a:t>3</a:t>
            </a:r>
            <a:r>
              <a:rPr lang="en-US" sz="1400" dirty="0">
                <a:solidFill>
                  <a:srgbClr val="000000"/>
                </a:solidFill>
                <a:latin typeface="GHEA Grapalat"/>
                <a:ea typeface="Times New Roman"/>
                <a:cs typeface="Times New Roman"/>
              </a:rPr>
              <a:t>: ՀՀ </a:t>
            </a:r>
            <a:r>
              <a:rPr lang="en-US" sz="1400" dirty="0" err="1">
                <a:solidFill>
                  <a:srgbClr val="000000"/>
                </a:solidFill>
                <a:latin typeface="GHEA Grapalat"/>
                <a:ea typeface="Times New Roman"/>
                <a:cs typeface="Times New Roman"/>
              </a:rPr>
              <a:t>կառավարությունը</a:t>
            </a:r>
            <a:r>
              <a:rPr lang="en-US" sz="1400" dirty="0">
                <a:solidFill>
                  <a:srgbClr val="000000"/>
                </a:solidFill>
                <a:latin typeface="GHEA Grapalat"/>
                <a:ea typeface="Times New Roman"/>
                <a:cs typeface="Times New Roman"/>
              </a:rPr>
              <a:t> </a:t>
            </a:r>
            <a:r>
              <a:rPr lang="hy-AM" sz="1400" dirty="0">
                <a:solidFill>
                  <a:srgbClr val="000000"/>
                </a:solidFill>
                <a:latin typeface="GHEA Grapalat"/>
                <a:ea typeface="Times New Roman"/>
                <a:cs typeface="Times New Roman"/>
              </a:rPr>
              <a:t>ոռոգման ջրի</a:t>
            </a:r>
            <a:r>
              <a:rPr lang="en-US" sz="1400" dirty="0">
                <a:solidFill>
                  <a:srgbClr val="000000"/>
                </a:solidFill>
                <a:latin typeface="GHEA Grapalat"/>
                <a:ea typeface="Times New Roman"/>
                <a:cs typeface="Times New Roman"/>
              </a:rPr>
              <a:t> </a:t>
            </a:r>
            <a:r>
              <a:rPr lang="en-US" sz="1400" dirty="0" err="1" smtClean="0">
                <a:solidFill>
                  <a:srgbClr val="000000"/>
                </a:solidFill>
                <a:latin typeface="GHEA Grapalat"/>
                <a:ea typeface="Times New Roman"/>
                <a:cs typeface="Times New Roman"/>
              </a:rPr>
              <a:t>դիմա</a:t>
            </a:r>
            <a:r>
              <a:rPr lang="hy-AM" sz="1400" dirty="0" smtClean="0">
                <a:solidFill>
                  <a:srgbClr val="000000"/>
                </a:solidFill>
                <a:latin typeface="GHEA Grapalat"/>
                <a:ea typeface="Times New Roman"/>
                <a:cs typeface="Times New Roman"/>
              </a:rPr>
              <a:t>ց </a:t>
            </a:r>
            <a:r>
              <a:rPr lang="hy-AM" sz="1400" dirty="0">
                <a:solidFill>
                  <a:srgbClr val="000000"/>
                </a:solidFill>
                <a:latin typeface="GHEA Grapalat"/>
                <a:ea typeface="Times New Roman"/>
                <a:cs typeface="Times New Roman"/>
              </a:rPr>
              <a:t>վճար </a:t>
            </a:r>
            <a:r>
              <a:rPr lang="en-US" sz="1400" dirty="0" err="1">
                <a:solidFill>
                  <a:srgbClr val="000000"/>
                </a:solidFill>
                <a:latin typeface="GHEA Grapalat"/>
                <a:ea typeface="Times New Roman"/>
                <a:cs typeface="Times New Roman"/>
              </a:rPr>
              <a:t>սահմանել</a:t>
            </a:r>
            <a:r>
              <a:rPr lang="en-US" sz="1400" dirty="0">
                <a:solidFill>
                  <a:srgbClr val="000000"/>
                </a:solidFill>
                <a:latin typeface="GHEA Grapalat"/>
                <a:ea typeface="Times New Roman"/>
                <a:cs typeface="Times New Roman"/>
              </a:rPr>
              <a:t> է </a:t>
            </a:r>
            <a:r>
              <a:rPr lang="en-US" sz="1400" dirty="0" smtClean="0">
                <a:solidFill>
                  <a:srgbClr val="000000"/>
                </a:solidFill>
                <a:latin typeface="GHEA Grapalat"/>
                <a:ea typeface="Times New Roman"/>
                <a:cs typeface="Times New Roman"/>
              </a:rPr>
              <a:t>11 </a:t>
            </a:r>
            <a:r>
              <a:rPr lang="hy-AM" sz="1400" dirty="0" smtClean="0">
                <a:solidFill>
                  <a:srgbClr val="000000"/>
                </a:solidFill>
                <a:latin typeface="GHEA Grapalat"/>
                <a:ea typeface="Times New Roman"/>
                <a:cs typeface="Times New Roman"/>
              </a:rPr>
              <a:t>դրամ/մ</a:t>
            </a:r>
            <a:r>
              <a:rPr lang="hy-AM" sz="1400" baseline="30000" dirty="0" smtClean="0">
                <a:solidFill>
                  <a:srgbClr val="000000"/>
                </a:solidFill>
                <a:latin typeface="GHEA Grapalat"/>
                <a:ea typeface="Times New Roman"/>
                <a:cs typeface="Times New Roman"/>
              </a:rPr>
              <a:t>3 </a:t>
            </a:r>
            <a:r>
              <a:rPr lang="en-US" sz="1400" dirty="0">
                <a:solidFill>
                  <a:srgbClr val="000000"/>
                </a:solidFill>
                <a:latin typeface="GHEA Grapalat"/>
                <a:ea typeface="Times New Roman"/>
                <a:cs typeface="Times New Roman"/>
              </a:rPr>
              <a:t>և </a:t>
            </a:r>
            <a:r>
              <a:rPr lang="en-US" sz="1400" dirty="0" err="1">
                <a:latin typeface="GHEA Grapalat"/>
                <a:ea typeface="Calibri"/>
                <a:cs typeface="Times New Roman"/>
              </a:rPr>
              <a:t>ոռոգման</a:t>
            </a:r>
            <a:r>
              <a:rPr lang="en-US" sz="1400" dirty="0">
                <a:latin typeface="GHEA Grapalat"/>
                <a:ea typeface="Calibri"/>
                <a:cs typeface="Times New Roman"/>
              </a:rPr>
              <a:t> </a:t>
            </a:r>
            <a:r>
              <a:rPr lang="en-US" sz="1400" dirty="0" err="1">
                <a:latin typeface="GHEA Grapalat"/>
                <a:ea typeface="Calibri"/>
                <a:cs typeface="Times New Roman"/>
              </a:rPr>
              <a:t>ջրի</a:t>
            </a:r>
            <a:r>
              <a:rPr lang="en-US" sz="1400" dirty="0">
                <a:latin typeface="GHEA Grapalat"/>
                <a:ea typeface="Calibri"/>
                <a:cs typeface="Times New Roman"/>
              </a:rPr>
              <a:t> </a:t>
            </a:r>
            <a:r>
              <a:rPr lang="en-US" sz="1400" dirty="0" err="1">
                <a:latin typeface="GHEA Grapalat"/>
                <a:ea typeface="Calibri"/>
                <a:cs typeface="Times New Roman"/>
              </a:rPr>
              <a:t>ինքնարժեքի</a:t>
            </a:r>
            <a:r>
              <a:rPr lang="en-US" sz="1400" dirty="0">
                <a:solidFill>
                  <a:srgbClr val="000000"/>
                </a:solidFill>
                <a:latin typeface="GHEA Grapalat"/>
                <a:ea typeface="Times New Roman"/>
                <a:cs typeface="Times New Roman"/>
              </a:rPr>
              <a:t> </a:t>
            </a:r>
            <a:r>
              <a:rPr lang="en-US" sz="1400" dirty="0" err="1">
                <a:solidFill>
                  <a:srgbClr val="000000"/>
                </a:solidFill>
                <a:latin typeface="GHEA Grapalat"/>
                <a:ea typeface="Times New Roman"/>
                <a:cs typeface="Times New Roman"/>
              </a:rPr>
              <a:t>տարբերության</a:t>
            </a:r>
            <a:r>
              <a:rPr lang="en-US" sz="1400" dirty="0">
                <a:solidFill>
                  <a:srgbClr val="000000"/>
                </a:solidFill>
                <a:latin typeface="GHEA Grapalat"/>
                <a:ea typeface="Times New Roman"/>
                <a:cs typeface="Times New Roman"/>
              </a:rPr>
              <a:t> չափով տարբեր ՋՕԸ-</a:t>
            </a:r>
            <a:r>
              <a:rPr lang="en-US" sz="1400" dirty="0" err="1">
                <a:solidFill>
                  <a:srgbClr val="000000"/>
                </a:solidFill>
                <a:latin typeface="GHEA Grapalat"/>
                <a:ea typeface="Times New Roman"/>
                <a:cs typeface="Times New Roman"/>
              </a:rPr>
              <a:t>երում</a:t>
            </a:r>
            <a:r>
              <a:rPr lang="en-US" sz="1400" dirty="0">
                <a:solidFill>
                  <a:srgbClr val="000000"/>
                </a:solidFill>
                <a:latin typeface="GHEA Grapalat"/>
                <a:ea typeface="Times New Roman"/>
                <a:cs typeface="Times New Roman"/>
              </a:rPr>
              <a:t> </a:t>
            </a:r>
            <a:r>
              <a:rPr lang="en-US" sz="1400" dirty="0" err="1">
                <a:solidFill>
                  <a:srgbClr val="000000"/>
                </a:solidFill>
                <a:latin typeface="GHEA Grapalat"/>
                <a:ea typeface="Times New Roman"/>
                <a:cs typeface="Times New Roman"/>
              </a:rPr>
              <a:t>տրվում</a:t>
            </a:r>
            <a:r>
              <a:rPr lang="en-US" sz="1400" dirty="0">
                <a:solidFill>
                  <a:srgbClr val="000000"/>
                </a:solidFill>
                <a:latin typeface="GHEA Grapalat"/>
                <a:ea typeface="Times New Roman"/>
                <a:cs typeface="Times New Roman"/>
              </a:rPr>
              <a:t> է </a:t>
            </a:r>
            <a:r>
              <a:rPr lang="en-US" sz="1400" dirty="0" err="1">
                <a:solidFill>
                  <a:srgbClr val="000000"/>
                </a:solidFill>
                <a:latin typeface="GHEA Grapalat"/>
                <a:ea typeface="Times New Roman"/>
                <a:cs typeface="Times New Roman"/>
              </a:rPr>
              <a:t>սուբսիդիաներ</a:t>
            </a:r>
            <a:r>
              <a:rPr lang="en-US" sz="1400" dirty="0">
                <a:solidFill>
                  <a:srgbClr val="000000"/>
                </a:solidFill>
                <a:latin typeface="GHEA Grapalat"/>
                <a:ea typeface="Times New Roman"/>
                <a:cs typeface="Times New Roman"/>
              </a:rPr>
              <a:t>, </a:t>
            </a:r>
            <a:r>
              <a:rPr lang="en-US" sz="1400" dirty="0" err="1">
                <a:solidFill>
                  <a:srgbClr val="000000"/>
                </a:solidFill>
                <a:latin typeface="GHEA Grapalat"/>
                <a:ea typeface="Times New Roman"/>
                <a:cs typeface="Times New Roman"/>
              </a:rPr>
              <a:t>ճեղքվածքը</a:t>
            </a:r>
            <a:r>
              <a:rPr lang="en-US" sz="1400" dirty="0">
                <a:solidFill>
                  <a:srgbClr val="000000"/>
                </a:solidFill>
                <a:latin typeface="GHEA Grapalat"/>
                <a:ea typeface="Times New Roman"/>
                <a:cs typeface="Times New Roman"/>
              </a:rPr>
              <a:t> </a:t>
            </a:r>
            <a:r>
              <a:rPr lang="en-US" sz="1400" dirty="0" err="1">
                <a:solidFill>
                  <a:srgbClr val="000000"/>
                </a:solidFill>
                <a:latin typeface="GHEA Grapalat"/>
                <a:ea typeface="Times New Roman"/>
                <a:cs typeface="Times New Roman"/>
              </a:rPr>
              <a:t>մարելու</a:t>
            </a:r>
            <a:r>
              <a:rPr lang="en-US" sz="1400" dirty="0">
                <a:solidFill>
                  <a:srgbClr val="000000"/>
                </a:solidFill>
                <a:latin typeface="GHEA Grapalat"/>
                <a:ea typeface="Times New Roman"/>
                <a:cs typeface="Times New Roman"/>
              </a:rPr>
              <a:t> </a:t>
            </a:r>
            <a:r>
              <a:rPr lang="en-US" sz="1400" dirty="0" err="1" smtClean="0">
                <a:solidFill>
                  <a:srgbClr val="000000"/>
                </a:solidFill>
                <a:latin typeface="GHEA Grapalat"/>
                <a:ea typeface="Times New Roman"/>
                <a:cs typeface="Times New Roman"/>
              </a:rPr>
              <a:t>նպատակով</a:t>
            </a:r>
            <a:r>
              <a:rPr lang="en-US" sz="1400" dirty="0" smtClean="0">
                <a:solidFill>
                  <a:srgbClr val="000000"/>
                </a:solidFill>
                <a:latin typeface="GHEA Grapalat"/>
                <a:ea typeface="Times New Roman"/>
                <a:cs typeface="Times New Roman"/>
              </a:rPr>
              <a:t>:</a:t>
            </a:r>
            <a:r>
              <a:rPr lang="hy-AM" sz="1400" dirty="0" smtClean="0">
                <a:solidFill>
                  <a:srgbClr val="000000"/>
                </a:solidFill>
                <a:latin typeface="GHEA Grapalat"/>
                <a:ea typeface="Times New Roman"/>
                <a:cs typeface="Times New Roman"/>
              </a:rPr>
              <a:t> </a:t>
            </a:r>
            <a:r>
              <a:rPr lang="en-US" sz="1400" dirty="0" err="1" smtClean="0">
                <a:latin typeface="GHEA Grapalat"/>
                <a:ea typeface="Calibri"/>
                <a:cs typeface="Times New Roman"/>
              </a:rPr>
              <a:t>Նախորդ</a:t>
            </a:r>
            <a:r>
              <a:rPr lang="en-US" sz="1400" dirty="0" smtClean="0">
                <a:latin typeface="GHEA Grapalat"/>
                <a:ea typeface="Calibri"/>
                <a:cs typeface="Times New Roman"/>
              </a:rPr>
              <a:t> </a:t>
            </a:r>
            <a:r>
              <a:rPr lang="en-US" sz="1400" dirty="0" err="1">
                <a:latin typeface="GHEA Grapalat"/>
                <a:ea typeface="Calibri"/>
                <a:cs typeface="Times New Roman"/>
              </a:rPr>
              <a:t>տարիներին</a:t>
            </a:r>
            <a:r>
              <a:rPr lang="en-US" sz="1400" dirty="0">
                <a:latin typeface="GHEA Grapalat"/>
                <a:ea typeface="Calibri"/>
                <a:cs typeface="Times New Roman"/>
              </a:rPr>
              <a:t> </a:t>
            </a:r>
            <a:r>
              <a:rPr lang="en-US" sz="1400" dirty="0" err="1">
                <a:latin typeface="GHEA Grapalat"/>
                <a:ea typeface="Calibri"/>
                <a:cs typeface="Times New Roman"/>
              </a:rPr>
              <a:t>փաստացի</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կազմել</a:t>
            </a:r>
            <a:r>
              <a:rPr lang="en-US" sz="1400" dirty="0">
                <a:latin typeface="GHEA Grapalat"/>
                <a:ea typeface="Calibri"/>
                <a:cs typeface="Times New Roman"/>
              </a:rPr>
              <a:t> է 2019թ. 14,721.7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2020թ.` 7,451.8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smtClean="0">
                <a:latin typeface="GHEA Grapalat"/>
                <a:ea typeface="Calibri"/>
                <a:cs typeface="Times New Roman"/>
              </a:rPr>
              <a:t>դրամ</a:t>
            </a:r>
            <a:r>
              <a:rPr lang="hy-AM" sz="1400" dirty="0" smtClean="0">
                <a:latin typeface="GHEA Grapalat"/>
                <a:ea typeface="Calibri"/>
                <a:cs typeface="Times New Roman"/>
              </a:rPr>
              <a:t>,</a:t>
            </a:r>
            <a:r>
              <a:rPr lang="en-US" sz="1400" dirty="0" smtClean="0">
                <a:latin typeface="GHEA Grapalat"/>
                <a:ea typeface="Calibri"/>
                <a:cs typeface="Times New Roman"/>
              </a:rPr>
              <a:t> </a:t>
            </a:r>
            <a:r>
              <a:rPr lang="en-US" sz="1400" dirty="0">
                <a:latin typeface="GHEA Grapalat"/>
                <a:ea typeface="Calibri"/>
                <a:cs typeface="Times New Roman"/>
              </a:rPr>
              <a:t>իսկ 2021թ. </a:t>
            </a:r>
            <a:r>
              <a:rPr lang="en-US" sz="1400" dirty="0" err="1">
                <a:latin typeface="GHEA Grapalat"/>
                <a:ea typeface="Calibri"/>
                <a:cs typeface="Times New Roman"/>
              </a:rPr>
              <a:t>սպասվող</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7,387.5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a:t>
            </a:r>
            <a:endParaRPr lang="en-US" sz="1400" dirty="0">
              <a:latin typeface="Calibri"/>
              <a:ea typeface="Calibri"/>
              <a:cs typeface="Times New Roman"/>
            </a:endParaRPr>
          </a:p>
          <a:p>
            <a:pPr marL="0" lvl="0" indent="0" algn="just">
              <a:lnSpc>
                <a:spcPct val="115000"/>
              </a:lnSpc>
              <a:spcAft>
                <a:spcPts val="1000"/>
              </a:spcAft>
              <a:buNone/>
              <a:tabLst>
                <a:tab pos="457200" algn="l"/>
              </a:tabLst>
            </a:pPr>
            <a:r>
              <a:rPr lang="en-US" sz="1400" dirty="0" smtClean="0">
                <a:latin typeface="GHEA Grapalat"/>
                <a:ea typeface="Calibri"/>
                <a:cs typeface="Times New Roman"/>
              </a:rPr>
              <a:t>3. </a:t>
            </a:r>
            <a:r>
              <a:rPr lang="hy-AM" sz="1400" u="sng" dirty="0" smtClean="0">
                <a:latin typeface="GHEA Grapalat"/>
                <a:ea typeface="Calibri"/>
                <a:cs typeface="Times New Roman"/>
              </a:rPr>
              <a:t>1004-11011</a:t>
            </a:r>
            <a:r>
              <a:rPr lang="hy-AM" sz="1400" dirty="0" smtClean="0">
                <a:latin typeface="GHEA Grapalat"/>
                <a:ea typeface="Calibri"/>
                <a:cs typeface="Times New Roman"/>
              </a:rPr>
              <a:t> </a:t>
            </a:r>
            <a:r>
              <a:rPr lang="en-US" sz="1400" b="1" dirty="0" smtClean="0">
                <a:latin typeface="GHEA Grapalat"/>
                <a:ea typeface="Calibri"/>
                <a:cs typeface="Times New Roman"/>
              </a:rPr>
              <a:t>172,4 </a:t>
            </a:r>
            <a:r>
              <a:rPr lang="en-US" sz="1400" b="1" dirty="0" err="1">
                <a:latin typeface="GHEA Grapalat"/>
                <a:ea typeface="Calibri"/>
                <a:cs typeface="Times New Roman"/>
              </a:rPr>
              <a:t>մլն</a:t>
            </a:r>
            <a:r>
              <a:rPr lang="en-US" sz="1400" b="1" dirty="0">
                <a:latin typeface="GHEA Grapalat"/>
                <a:ea typeface="Calibri"/>
                <a:cs typeface="Times New Roman"/>
              </a:rPr>
              <a:t> </a:t>
            </a:r>
            <a:r>
              <a:rPr lang="en-US" sz="1400" b="1" dirty="0" err="1">
                <a:latin typeface="GHEA Grapalat"/>
                <a:ea typeface="Calibri"/>
                <a:cs typeface="Times New Roman"/>
              </a:rPr>
              <a:t>դրամը</a:t>
            </a:r>
            <a:r>
              <a:rPr lang="en-US" sz="1400" b="1" dirty="0">
                <a:latin typeface="GHEA Grapalat"/>
                <a:ea typeface="Calibri"/>
                <a:cs typeface="Times New Roman"/>
              </a:rPr>
              <a:t> </a:t>
            </a:r>
            <a:r>
              <a:rPr lang="en-US" sz="1400" dirty="0">
                <a:latin typeface="GHEA Grapalat"/>
                <a:ea typeface="Calibri"/>
                <a:cs typeface="Times New Roman"/>
              </a:rPr>
              <a:t>նախատեսվում է հատկացնել Զարգացման </a:t>
            </a:r>
            <a:r>
              <a:rPr lang="en-US" sz="1400" dirty="0" err="1">
                <a:latin typeface="GHEA Grapalat"/>
                <a:ea typeface="Calibri"/>
                <a:cs typeface="Times New Roman"/>
              </a:rPr>
              <a:t>Ֆրանսիական</a:t>
            </a:r>
            <a:r>
              <a:rPr lang="en-US" sz="1400" dirty="0">
                <a:latin typeface="GHEA Grapalat"/>
                <a:ea typeface="Calibri"/>
                <a:cs typeface="Times New Roman"/>
              </a:rPr>
              <a:t> </a:t>
            </a:r>
            <a:r>
              <a:rPr lang="en-US" sz="1400" dirty="0" err="1">
                <a:latin typeface="GHEA Grapalat"/>
                <a:ea typeface="Calibri"/>
                <a:cs typeface="Times New Roman"/>
              </a:rPr>
              <a:t>գործակալության</a:t>
            </a:r>
            <a:r>
              <a:rPr lang="en-US" sz="1400" dirty="0">
                <a:latin typeface="GHEA Grapalat"/>
                <a:ea typeface="Calibri"/>
                <a:cs typeface="Times New Roman"/>
              </a:rPr>
              <a:t> կողմից </a:t>
            </a:r>
            <a:r>
              <a:rPr lang="en-US" sz="1400" dirty="0" err="1">
                <a:latin typeface="GHEA Grapalat"/>
                <a:ea typeface="Calibri"/>
                <a:cs typeface="Times New Roman"/>
              </a:rPr>
              <a:t>տրամադրվելիք</a:t>
            </a:r>
            <a:r>
              <a:rPr lang="en-US" sz="1400" dirty="0">
                <a:latin typeface="GHEA Grapalat"/>
                <a:ea typeface="Calibri"/>
                <a:cs typeface="Times New Roman"/>
              </a:rPr>
              <a:t> CAM100206D </a:t>
            </a:r>
            <a:r>
              <a:rPr lang="en-US" sz="1400" dirty="0" err="1">
                <a:latin typeface="GHEA Grapalat"/>
                <a:ea typeface="Calibri"/>
                <a:cs typeface="Times New Roman"/>
              </a:rPr>
              <a:t>դրամաշնորհի</a:t>
            </a:r>
            <a:r>
              <a:rPr lang="en-US" sz="1400" dirty="0">
                <a:latin typeface="GHEA Grapalat"/>
                <a:ea typeface="Calibri"/>
                <a:cs typeface="Times New Roman"/>
              </a:rPr>
              <a:t> շրջանակներում </a:t>
            </a:r>
            <a:r>
              <a:rPr lang="en-US" sz="1400" dirty="0" err="1">
                <a:latin typeface="GHEA Grapalat"/>
                <a:ea typeface="Calibri"/>
                <a:cs typeface="Times New Roman"/>
              </a:rPr>
              <a:t>նախատեսվող</a:t>
            </a:r>
            <a:r>
              <a:rPr lang="en-US" sz="1400" dirty="0">
                <a:latin typeface="GHEA Grapalat"/>
                <a:ea typeface="Calibri"/>
                <a:cs typeface="Times New Roman"/>
              </a:rPr>
              <a:t> </a:t>
            </a:r>
            <a:r>
              <a:rPr lang="en-US" sz="1400" dirty="0" err="1">
                <a:latin typeface="GHEA Grapalat"/>
                <a:ea typeface="Calibri"/>
                <a:cs typeface="Times New Roman"/>
              </a:rPr>
              <a:t>ոռոգման</a:t>
            </a:r>
            <a:r>
              <a:rPr lang="en-US" sz="1400" dirty="0">
                <a:latin typeface="GHEA Grapalat"/>
                <a:ea typeface="Calibri"/>
                <a:cs typeface="Times New Roman"/>
              </a:rPr>
              <a:t> ոլորտի ֆինանսական </a:t>
            </a:r>
            <a:r>
              <a:rPr lang="en-US" sz="1400" dirty="0" err="1">
                <a:latin typeface="GHEA Grapalat"/>
                <a:ea typeface="Calibri"/>
                <a:cs typeface="Times New Roman"/>
              </a:rPr>
              <a:t>կայունության</a:t>
            </a:r>
            <a:r>
              <a:rPr lang="en-US" sz="1400" dirty="0">
                <a:latin typeface="GHEA Grapalat"/>
                <a:ea typeface="Calibri"/>
                <a:cs typeface="Times New Roman"/>
              </a:rPr>
              <a:t> և </a:t>
            </a:r>
            <a:r>
              <a:rPr lang="en-US" sz="1400" dirty="0" err="1">
                <a:latin typeface="GHEA Grapalat"/>
                <a:ea typeface="Calibri"/>
                <a:cs typeface="Times New Roman"/>
              </a:rPr>
              <a:t>ոռոգման</a:t>
            </a:r>
            <a:r>
              <a:rPr lang="en-US" sz="1400" dirty="0">
                <a:latin typeface="GHEA Grapalat"/>
                <a:ea typeface="Calibri"/>
                <a:cs typeface="Times New Roman"/>
              </a:rPr>
              <a:t> կառավարման </a:t>
            </a:r>
            <a:r>
              <a:rPr lang="en-US" sz="1400" dirty="0" err="1">
                <a:latin typeface="GHEA Grapalat"/>
                <a:ea typeface="Calibri"/>
                <a:cs typeface="Times New Roman"/>
              </a:rPr>
              <a:t>կարողությունների</a:t>
            </a:r>
            <a:r>
              <a:rPr lang="en-US" sz="1400" dirty="0">
                <a:latin typeface="GHEA Grapalat"/>
                <a:ea typeface="Calibri"/>
                <a:cs typeface="Times New Roman"/>
              </a:rPr>
              <a:t> </a:t>
            </a:r>
            <a:r>
              <a:rPr lang="en-US" sz="1400" dirty="0" err="1">
                <a:latin typeface="GHEA Grapalat"/>
                <a:ea typeface="Calibri"/>
                <a:cs typeface="Times New Roman"/>
              </a:rPr>
              <a:t>բարելավման</a:t>
            </a:r>
            <a:r>
              <a:rPr lang="en-US" sz="1400" dirty="0">
                <a:latin typeface="GHEA Grapalat"/>
                <a:ea typeface="Calibri"/>
                <a:cs typeface="Times New Roman"/>
              </a:rPr>
              <a:t> </a:t>
            </a:r>
            <a:r>
              <a:rPr lang="en-US" sz="1400" dirty="0" err="1">
                <a:latin typeface="GHEA Grapalat"/>
                <a:ea typeface="Calibri"/>
                <a:cs typeface="Times New Roman"/>
              </a:rPr>
              <a:t>ծրագրի</a:t>
            </a:r>
            <a:r>
              <a:rPr lang="en-US" sz="1400" dirty="0">
                <a:latin typeface="GHEA Grapalat"/>
                <a:ea typeface="Calibri"/>
                <a:cs typeface="Times New Roman"/>
              </a:rPr>
              <a:t> </a:t>
            </a:r>
            <a:r>
              <a:rPr lang="en-US" sz="1400" dirty="0" err="1">
                <a:latin typeface="GHEA Grapalat"/>
                <a:ea typeface="Calibri"/>
                <a:cs typeface="Times New Roman"/>
              </a:rPr>
              <a:t>խորհրդատվության</a:t>
            </a:r>
            <a:r>
              <a:rPr lang="en-US" sz="1400" dirty="0">
                <a:latin typeface="GHEA Grapalat"/>
                <a:ea typeface="Calibri"/>
                <a:cs typeface="Times New Roman"/>
              </a:rPr>
              <a:t> և կառավարման համար:</a:t>
            </a:r>
            <a:endParaRPr lang="en-US" sz="1400" dirty="0">
              <a:latin typeface="Calibri"/>
              <a:ea typeface="Calibri"/>
              <a:cs typeface="Times New Roman"/>
            </a:endParaRPr>
          </a:p>
          <a:p>
            <a:pPr marL="0" lvl="0" indent="0" algn="just">
              <a:lnSpc>
                <a:spcPct val="115000"/>
              </a:lnSpc>
              <a:spcAft>
                <a:spcPts val="1000"/>
              </a:spcAft>
              <a:buNone/>
              <a:tabLst>
                <a:tab pos="457200" algn="l"/>
              </a:tabLst>
            </a:pPr>
            <a:r>
              <a:rPr lang="en-US" sz="1400" dirty="0" smtClean="0">
                <a:latin typeface="GHEA Grapalat"/>
                <a:ea typeface="Calibri"/>
                <a:cs typeface="Times New Roman"/>
              </a:rPr>
              <a:t>4. </a:t>
            </a:r>
            <a:r>
              <a:rPr lang="hy-AM" sz="1400" u="sng" dirty="0" smtClean="0">
                <a:latin typeface="GHEA Grapalat"/>
                <a:ea typeface="Calibri"/>
                <a:cs typeface="Times New Roman"/>
              </a:rPr>
              <a:t>1004-31002</a:t>
            </a:r>
            <a:r>
              <a:rPr lang="hy-AM" sz="1400" dirty="0" smtClean="0">
                <a:latin typeface="GHEA Grapalat"/>
                <a:ea typeface="Calibri"/>
                <a:cs typeface="Times New Roman"/>
              </a:rPr>
              <a:t> </a:t>
            </a:r>
            <a:r>
              <a:rPr lang="en-US" sz="1400" b="1" dirty="0" smtClean="0">
                <a:latin typeface="GHEA Grapalat"/>
                <a:ea typeface="Calibri"/>
                <a:cs typeface="Times New Roman"/>
              </a:rPr>
              <a:t>591.2 </a:t>
            </a:r>
            <a:r>
              <a:rPr lang="en-US" sz="1400" b="1" dirty="0" err="1">
                <a:latin typeface="GHEA Grapalat"/>
                <a:ea typeface="Calibri"/>
                <a:cs typeface="Times New Roman"/>
              </a:rPr>
              <a:t>մլն</a:t>
            </a:r>
            <a:r>
              <a:rPr lang="en-US" sz="1400" b="1" dirty="0">
                <a:latin typeface="GHEA Grapalat"/>
                <a:ea typeface="Calibri"/>
                <a:cs typeface="Times New Roman"/>
              </a:rPr>
              <a:t> </a:t>
            </a:r>
            <a:r>
              <a:rPr lang="en-US" sz="1400" b="1" dirty="0" err="1">
                <a:latin typeface="GHEA Grapalat"/>
                <a:ea typeface="Calibri"/>
                <a:cs typeface="Times New Roman"/>
              </a:rPr>
              <a:t>դրամը</a:t>
            </a:r>
            <a:r>
              <a:rPr lang="en-US" sz="1400" b="1" dirty="0">
                <a:latin typeface="GHEA Grapalat"/>
                <a:ea typeface="Calibri"/>
                <a:cs typeface="Times New Roman"/>
              </a:rPr>
              <a:t> </a:t>
            </a:r>
            <a:r>
              <a:rPr lang="en-US" sz="1400" dirty="0">
                <a:latin typeface="GHEA Grapalat"/>
                <a:ea typeface="Calibri"/>
                <a:cs typeface="Times New Roman"/>
              </a:rPr>
              <a:t>նախատեսվում է հատկացնել </a:t>
            </a:r>
            <a:r>
              <a:rPr lang="en-US" sz="1400" dirty="0" err="1">
                <a:latin typeface="GHEA Grapalat"/>
                <a:ea typeface="Calibri"/>
                <a:cs typeface="Times New Roman"/>
              </a:rPr>
              <a:t>ոռոգման</a:t>
            </a:r>
            <a:r>
              <a:rPr lang="en-US" sz="1400" dirty="0">
                <a:latin typeface="GHEA Grapalat"/>
                <a:ea typeface="Calibri"/>
                <a:cs typeface="Times New Roman"/>
              </a:rPr>
              <a:t> </a:t>
            </a:r>
            <a:r>
              <a:rPr lang="en-US" sz="1400" dirty="0" err="1">
                <a:latin typeface="GHEA Grapalat"/>
                <a:ea typeface="Calibri"/>
                <a:cs typeface="Times New Roman"/>
              </a:rPr>
              <a:t>համակարգերի</a:t>
            </a:r>
            <a:r>
              <a:rPr lang="en-US" sz="1400" dirty="0">
                <a:latin typeface="GHEA Grapalat"/>
                <a:ea typeface="Calibri"/>
                <a:cs typeface="Times New Roman"/>
              </a:rPr>
              <a:t> </a:t>
            </a:r>
            <a:r>
              <a:rPr lang="en-US" sz="1400" dirty="0" err="1">
                <a:latin typeface="GHEA Grapalat"/>
                <a:ea typeface="Calibri"/>
                <a:cs typeface="Times New Roman"/>
              </a:rPr>
              <a:t>հիմնանորոգմանը</a:t>
            </a:r>
            <a:r>
              <a:rPr lang="en-US" sz="1400" dirty="0">
                <a:latin typeface="GHEA Grapalat"/>
                <a:ea typeface="Calibri"/>
                <a:cs typeface="Times New Roman"/>
              </a:rPr>
              <a:t>՝ </a:t>
            </a:r>
            <a:r>
              <a:rPr lang="en-US" sz="1400" dirty="0" err="1">
                <a:latin typeface="GHEA Grapalat"/>
                <a:ea typeface="Calibri"/>
                <a:cs typeface="Times New Roman"/>
              </a:rPr>
              <a:t>մասնավորապես</a:t>
            </a:r>
            <a:r>
              <a:rPr lang="en-US" sz="1400" dirty="0">
                <a:latin typeface="GHEA Grapalat"/>
                <a:ea typeface="Calibri"/>
                <a:cs typeface="Times New Roman"/>
              </a:rPr>
              <a:t> </a:t>
            </a:r>
            <a:r>
              <a:rPr lang="en-US" sz="1400" dirty="0" err="1">
                <a:latin typeface="GHEA Grapalat"/>
                <a:ea typeface="Calibri"/>
                <a:cs typeface="Times New Roman"/>
              </a:rPr>
              <a:t>կնորոգվի</a:t>
            </a:r>
            <a:r>
              <a:rPr lang="en-US" sz="1400" dirty="0">
                <a:latin typeface="GHEA Grapalat"/>
                <a:ea typeface="Calibri"/>
                <a:cs typeface="Times New Roman"/>
              </a:rPr>
              <a:t> 1910մ </a:t>
            </a:r>
            <a:r>
              <a:rPr lang="en-US" sz="1400" dirty="0" err="1">
                <a:latin typeface="GHEA Grapalat"/>
                <a:ea typeface="Calibri"/>
                <a:cs typeface="Times New Roman"/>
              </a:rPr>
              <a:t>ջրագիծ</a:t>
            </a:r>
            <a:r>
              <a:rPr lang="en-US" sz="1400" dirty="0">
                <a:latin typeface="GHEA Grapalat"/>
                <a:ea typeface="Calibri"/>
                <a:cs typeface="Times New Roman"/>
              </a:rPr>
              <a:t>, </a:t>
            </a:r>
            <a:r>
              <a:rPr lang="en-US" sz="1400" dirty="0" err="1">
                <a:latin typeface="GHEA Grapalat"/>
                <a:ea typeface="Calibri"/>
                <a:cs typeface="Times New Roman"/>
              </a:rPr>
              <a:t>կտեղադրվի</a:t>
            </a:r>
            <a:r>
              <a:rPr lang="en-US" sz="1400" dirty="0">
                <a:latin typeface="GHEA Grapalat"/>
                <a:ea typeface="Calibri"/>
                <a:cs typeface="Times New Roman"/>
              </a:rPr>
              <a:t> 800մ </a:t>
            </a:r>
            <a:r>
              <a:rPr lang="en-US" sz="1400" dirty="0" err="1">
                <a:latin typeface="GHEA Grapalat"/>
                <a:ea typeface="Calibri"/>
                <a:cs typeface="Times New Roman"/>
              </a:rPr>
              <a:t>պոմպակայանի</a:t>
            </a:r>
            <a:r>
              <a:rPr lang="en-US" sz="1400" dirty="0">
                <a:latin typeface="GHEA Grapalat"/>
                <a:ea typeface="Calibri"/>
                <a:cs typeface="Times New Roman"/>
              </a:rPr>
              <a:t> </a:t>
            </a:r>
            <a:r>
              <a:rPr lang="en-US" sz="1400" dirty="0" err="1">
                <a:latin typeface="GHEA Grapalat"/>
                <a:ea typeface="Calibri"/>
                <a:cs typeface="Times New Roman"/>
              </a:rPr>
              <a:t>մղման</a:t>
            </a:r>
            <a:r>
              <a:rPr lang="en-US" sz="1400" dirty="0">
                <a:latin typeface="GHEA Grapalat"/>
                <a:ea typeface="Calibri"/>
                <a:cs typeface="Times New Roman"/>
              </a:rPr>
              <a:t> </a:t>
            </a:r>
            <a:r>
              <a:rPr lang="en-US" sz="1400" dirty="0" err="1">
                <a:latin typeface="GHEA Grapalat"/>
                <a:ea typeface="Calibri"/>
                <a:cs typeface="Times New Roman"/>
              </a:rPr>
              <a:t>խողովակ</a:t>
            </a:r>
            <a:r>
              <a:rPr lang="en-US" sz="1400" dirty="0">
                <a:latin typeface="GHEA Grapalat"/>
                <a:ea typeface="Calibri"/>
                <a:cs typeface="Times New Roman"/>
              </a:rPr>
              <a:t>, </a:t>
            </a:r>
            <a:r>
              <a:rPr lang="en-US" sz="1400" dirty="0" err="1">
                <a:latin typeface="GHEA Grapalat"/>
                <a:ea typeface="Calibri"/>
                <a:cs typeface="Times New Roman"/>
              </a:rPr>
              <a:t>կվերականգնվի</a:t>
            </a:r>
            <a:r>
              <a:rPr lang="en-US" sz="1400" dirty="0">
                <a:latin typeface="GHEA Grapalat"/>
                <a:ea typeface="Calibri"/>
                <a:cs typeface="Times New Roman"/>
              </a:rPr>
              <a:t> 94 </a:t>
            </a:r>
            <a:r>
              <a:rPr lang="en-US" sz="1400" dirty="0" err="1">
                <a:latin typeface="GHEA Grapalat"/>
                <a:ea typeface="Calibri"/>
                <a:cs typeface="Times New Roman"/>
              </a:rPr>
              <a:t>հատ</a:t>
            </a:r>
            <a:r>
              <a:rPr lang="en-US" sz="1400" dirty="0">
                <a:latin typeface="GHEA Grapalat"/>
                <a:ea typeface="Calibri"/>
                <a:cs typeface="Times New Roman"/>
              </a:rPr>
              <a:t> </a:t>
            </a:r>
            <a:r>
              <a:rPr lang="en-US" sz="1400" dirty="0" err="1">
                <a:latin typeface="GHEA Grapalat"/>
                <a:ea typeface="Calibri"/>
                <a:cs typeface="Times New Roman"/>
              </a:rPr>
              <a:t>ինքնաշատրվանող</a:t>
            </a:r>
            <a:r>
              <a:rPr lang="en-US" sz="1400" dirty="0">
                <a:latin typeface="GHEA Grapalat"/>
                <a:ea typeface="Calibri"/>
                <a:cs typeface="Times New Roman"/>
              </a:rPr>
              <a:t> </a:t>
            </a:r>
            <a:r>
              <a:rPr lang="en-US" sz="1400" dirty="0" err="1">
                <a:latin typeface="GHEA Grapalat"/>
                <a:ea typeface="Calibri"/>
                <a:cs typeface="Times New Roman"/>
              </a:rPr>
              <a:t>հորեր</a:t>
            </a:r>
            <a:r>
              <a:rPr lang="en-US" sz="1400" dirty="0">
                <a:latin typeface="GHEA Grapalat"/>
                <a:ea typeface="Calibri"/>
                <a:cs typeface="Times New Roman"/>
              </a:rPr>
              <a:t> և 73մ </a:t>
            </a:r>
            <a:r>
              <a:rPr lang="en-US" sz="1400" dirty="0" err="1">
                <a:latin typeface="GHEA Grapalat"/>
                <a:ea typeface="Calibri"/>
                <a:cs typeface="Times New Roman"/>
              </a:rPr>
              <a:t>դյուկեր</a:t>
            </a:r>
            <a:r>
              <a:rPr lang="en-US" sz="1400" dirty="0">
                <a:latin typeface="GHEA Grapalat"/>
                <a:ea typeface="Calibri"/>
                <a:cs typeface="Times New Roman"/>
              </a:rPr>
              <a:t>: </a:t>
            </a:r>
            <a:r>
              <a:rPr lang="en-US" sz="1400" dirty="0" err="1" smtClean="0">
                <a:latin typeface="GHEA Grapalat"/>
                <a:ea typeface="Calibri"/>
                <a:cs typeface="Times New Roman"/>
              </a:rPr>
              <a:t>Նախորդ</a:t>
            </a:r>
            <a:r>
              <a:rPr lang="en-US" sz="1400" dirty="0" smtClean="0">
                <a:latin typeface="GHEA Grapalat"/>
                <a:ea typeface="Calibri"/>
                <a:cs typeface="Times New Roman"/>
              </a:rPr>
              <a:t> </a:t>
            </a:r>
            <a:r>
              <a:rPr lang="en-US" sz="1400" dirty="0" err="1">
                <a:latin typeface="GHEA Grapalat"/>
                <a:ea typeface="Calibri"/>
                <a:cs typeface="Times New Roman"/>
              </a:rPr>
              <a:t>տարիներին</a:t>
            </a:r>
            <a:r>
              <a:rPr lang="en-US" sz="1400" dirty="0">
                <a:latin typeface="GHEA Grapalat"/>
                <a:ea typeface="Calibri"/>
                <a:cs typeface="Times New Roman"/>
              </a:rPr>
              <a:t> </a:t>
            </a:r>
            <a:r>
              <a:rPr lang="en-US" sz="1400" dirty="0" err="1">
                <a:latin typeface="GHEA Grapalat"/>
                <a:ea typeface="Calibri"/>
                <a:cs typeface="Times New Roman"/>
              </a:rPr>
              <a:t>փաստացի</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կազմել</a:t>
            </a:r>
            <a:r>
              <a:rPr lang="en-US" sz="1400" dirty="0">
                <a:latin typeface="GHEA Grapalat"/>
                <a:ea typeface="Calibri"/>
                <a:cs typeface="Times New Roman"/>
              </a:rPr>
              <a:t> է 2019թ. 208.4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2020թ.` 179.6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smtClean="0">
                <a:latin typeface="GHEA Grapalat"/>
                <a:ea typeface="Calibri"/>
                <a:cs typeface="Times New Roman"/>
              </a:rPr>
              <a:t>դրամ</a:t>
            </a:r>
            <a:r>
              <a:rPr lang="hy-AM" sz="1400" dirty="0" smtClean="0">
                <a:latin typeface="GHEA Grapalat"/>
                <a:ea typeface="Calibri"/>
                <a:cs typeface="Times New Roman"/>
              </a:rPr>
              <a:t>,</a:t>
            </a:r>
            <a:r>
              <a:rPr lang="en-US" sz="1400" dirty="0" smtClean="0">
                <a:latin typeface="GHEA Grapalat"/>
                <a:ea typeface="Calibri"/>
                <a:cs typeface="Times New Roman"/>
              </a:rPr>
              <a:t> </a:t>
            </a:r>
            <a:r>
              <a:rPr lang="en-US" sz="1400" dirty="0">
                <a:latin typeface="GHEA Grapalat"/>
                <a:ea typeface="Calibri"/>
                <a:cs typeface="Times New Roman"/>
              </a:rPr>
              <a:t>իսկ 2021թ. </a:t>
            </a:r>
            <a:r>
              <a:rPr lang="en-US" sz="1400" dirty="0" err="1">
                <a:latin typeface="GHEA Grapalat"/>
                <a:ea typeface="Calibri"/>
                <a:cs typeface="Times New Roman"/>
              </a:rPr>
              <a:t>սպասվող</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209.0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smtClean="0">
                <a:latin typeface="GHEA Grapalat"/>
                <a:ea typeface="Calibri"/>
                <a:cs typeface="Times New Roman"/>
              </a:rPr>
              <a:t>:</a:t>
            </a:r>
            <a:endParaRPr lang="hy-AM" sz="1400" dirty="0" smtClean="0">
              <a:latin typeface="GHEA Grapalat"/>
              <a:ea typeface="Calibri"/>
              <a:cs typeface="Times New Roman"/>
            </a:endParaRPr>
          </a:p>
          <a:p>
            <a:pPr marL="0" indent="0" algn="just">
              <a:lnSpc>
                <a:spcPct val="115000"/>
              </a:lnSpc>
              <a:spcAft>
                <a:spcPts val="1000"/>
              </a:spcAft>
              <a:buNone/>
              <a:tabLst>
                <a:tab pos="457200" algn="l"/>
              </a:tabLst>
            </a:pPr>
            <a:r>
              <a:rPr lang="en-US" sz="1400" dirty="0">
                <a:latin typeface="GHEA Grapalat"/>
                <a:ea typeface="Calibri"/>
                <a:cs typeface="Times New Roman"/>
              </a:rPr>
              <a:t>5. </a:t>
            </a:r>
            <a:r>
              <a:rPr lang="hy-AM" sz="1400" u="sng" dirty="0">
                <a:latin typeface="GHEA Grapalat"/>
                <a:ea typeface="Calibri"/>
                <a:cs typeface="Times New Roman"/>
              </a:rPr>
              <a:t>1004-31007</a:t>
            </a:r>
            <a:r>
              <a:rPr lang="hy-AM" sz="1600" dirty="0">
                <a:latin typeface="GHEA Grapalat"/>
                <a:ea typeface="Calibri"/>
                <a:cs typeface="Times New Roman"/>
              </a:rPr>
              <a:t> </a:t>
            </a:r>
            <a:r>
              <a:rPr lang="en-US" sz="1400" b="1" dirty="0">
                <a:latin typeface="GHEA Grapalat"/>
                <a:ea typeface="Calibri"/>
                <a:cs typeface="Times New Roman"/>
              </a:rPr>
              <a:t>929.8 </a:t>
            </a:r>
            <a:r>
              <a:rPr lang="en-US" sz="1400" b="1" dirty="0" err="1">
                <a:latin typeface="GHEA Grapalat"/>
                <a:ea typeface="Calibri"/>
                <a:cs typeface="Times New Roman"/>
              </a:rPr>
              <a:t>մլն</a:t>
            </a:r>
            <a:r>
              <a:rPr lang="en-US" sz="1400" b="1" dirty="0">
                <a:latin typeface="GHEA Grapalat"/>
                <a:ea typeface="Calibri"/>
                <a:cs typeface="Times New Roman"/>
              </a:rPr>
              <a:t> </a:t>
            </a:r>
            <a:r>
              <a:rPr lang="en-US" sz="1400" b="1" dirty="0" err="1">
                <a:latin typeface="GHEA Grapalat"/>
                <a:ea typeface="Calibri"/>
                <a:cs typeface="Times New Roman"/>
              </a:rPr>
              <a:t>դրամը</a:t>
            </a:r>
            <a:r>
              <a:rPr lang="en-US" sz="1400" b="1" dirty="0">
                <a:latin typeface="GHEA Grapalat"/>
                <a:ea typeface="Calibri"/>
                <a:cs typeface="Times New Roman"/>
              </a:rPr>
              <a:t> </a:t>
            </a:r>
            <a:r>
              <a:rPr lang="en-US" sz="1400" dirty="0" err="1">
                <a:latin typeface="GHEA Grapalat"/>
                <a:ea typeface="Calibri"/>
                <a:cs typeface="Times New Roman"/>
              </a:rPr>
              <a:t>նախատեսվում</a:t>
            </a:r>
            <a:r>
              <a:rPr lang="en-US" sz="1400" dirty="0">
                <a:latin typeface="GHEA Grapalat"/>
                <a:ea typeface="Calibri"/>
                <a:cs typeface="Times New Roman"/>
              </a:rPr>
              <a:t> է </a:t>
            </a:r>
            <a:r>
              <a:rPr lang="en-US" sz="1400" dirty="0" err="1">
                <a:latin typeface="GHEA Grapalat"/>
                <a:ea typeface="Calibri"/>
                <a:cs typeface="Times New Roman"/>
              </a:rPr>
              <a:t>հատկացնել</a:t>
            </a:r>
            <a:r>
              <a:rPr lang="en-US" sz="1400" dirty="0">
                <a:latin typeface="GHEA Grapalat"/>
                <a:ea typeface="Calibri"/>
                <a:cs typeface="Times New Roman"/>
              </a:rPr>
              <a:t> </a:t>
            </a:r>
            <a:r>
              <a:rPr lang="en-US" sz="1400" dirty="0" err="1">
                <a:latin typeface="GHEA Grapalat"/>
                <a:ea typeface="Calibri"/>
                <a:cs typeface="Times New Roman"/>
              </a:rPr>
              <a:t>ոռոգման</a:t>
            </a:r>
            <a:r>
              <a:rPr lang="en-US" sz="1400" dirty="0">
                <a:latin typeface="GHEA Grapalat"/>
                <a:ea typeface="Calibri"/>
                <a:cs typeface="Times New Roman"/>
              </a:rPr>
              <a:t> </a:t>
            </a:r>
            <a:r>
              <a:rPr lang="en-US" sz="1400" dirty="0" err="1">
                <a:latin typeface="GHEA Grapalat"/>
                <a:ea typeface="Calibri"/>
                <a:cs typeface="Times New Roman"/>
              </a:rPr>
              <a:t>համակարգում</a:t>
            </a:r>
            <a:r>
              <a:rPr lang="en-US" sz="1400" dirty="0">
                <a:latin typeface="GHEA Grapalat"/>
                <a:ea typeface="Calibri"/>
                <a:cs typeface="Times New Roman"/>
              </a:rPr>
              <a:t> SCADA </a:t>
            </a:r>
            <a:r>
              <a:rPr lang="en-US" sz="1400" dirty="0" err="1">
                <a:latin typeface="GHEA Grapalat"/>
                <a:ea typeface="Calibri"/>
                <a:cs typeface="Times New Roman"/>
              </a:rPr>
              <a:t>համակարգով</a:t>
            </a:r>
            <a:r>
              <a:rPr lang="en-US" sz="1400" dirty="0">
                <a:latin typeface="GHEA Grapalat"/>
                <a:ea typeface="Calibri"/>
                <a:cs typeface="Times New Roman"/>
              </a:rPr>
              <a:t> </a:t>
            </a:r>
            <a:r>
              <a:rPr lang="en-US" sz="1400" dirty="0" err="1">
                <a:latin typeface="GHEA Grapalat"/>
                <a:ea typeface="Calibri"/>
                <a:cs typeface="Times New Roman"/>
              </a:rPr>
              <a:t>հագեցած</a:t>
            </a:r>
            <a:r>
              <a:rPr lang="en-US" sz="1400" dirty="0">
                <a:latin typeface="GHEA Grapalat"/>
                <a:ea typeface="Calibri"/>
                <a:cs typeface="Times New Roman"/>
              </a:rPr>
              <a:t> 715 </a:t>
            </a:r>
            <a:r>
              <a:rPr lang="en-US" sz="1400" dirty="0" err="1">
                <a:latin typeface="GHEA Grapalat"/>
                <a:ea typeface="Calibri"/>
                <a:cs typeface="Times New Roman"/>
              </a:rPr>
              <a:t>հատ</a:t>
            </a:r>
            <a:r>
              <a:rPr lang="en-US" sz="1400" dirty="0">
                <a:latin typeface="GHEA Grapalat"/>
                <a:ea typeface="Calibri"/>
                <a:cs typeface="Times New Roman"/>
              </a:rPr>
              <a:t> </a:t>
            </a:r>
            <a:r>
              <a:rPr lang="en-US" sz="1400" dirty="0" err="1">
                <a:latin typeface="GHEA Grapalat"/>
                <a:ea typeface="Calibri"/>
                <a:cs typeface="Times New Roman"/>
              </a:rPr>
              <a:t>ջրաչափական</a:t>
            </a:r>
            <a:r>
              <a:rPr lang="en-US" sz="1400" dirty="0">
                <a:latin typeface="GHEA Grapalat"/>
                <a:ea typeface="Calibri"/>
                <a:cs typeface="Times New Roman"/>
              </a:rPr>
              <a:t> </a:t>
            </a:r>
            <a:r>
              <a:rPr lang="en-US" sz="1400" dirty="0" err="1">
                <a:latin typeface="GHEA Grapalat"/>
                <a:ea typeface="Calibri"/>
                <a:cs typeface="Times New Roman"/>
              </a:rPr>
              <a:t>սարքավորումներով</a:t>
            </a:r>
            <a:r>
              <a:rPr lang="en-US" sz="1400" dirty="0">
                <a:latin typeface="GHEA Grapalat"/>
                <a:ea typeface="Calibri"/>
                <a:cs typeface="Times New Roman"/>
              </a:rPr>
              <a:t> </a:t>
            </a:r>
            <a:r>
              <a:rPr lang="en-US" sz="1400" dirty="0" err="1">
                <a:latin typeface="GHEA Grapalat"/>
                <a:ea typeface="Calibri"/>
                <a:cs typeface="Times New Roman"/>
              </a:rPr>
              <a:t>կահավորման</a:t>
            </a:r>
            <a:r>
              <a:rPr lang="en-US" sz="1400" dirty="0">
                <a:latin typeface="GHEA Grapalat"/>
                <a:ea typeface="Calibri"/>
                <a:cs typeface="Times New Roman"/>
              </a:rPr>
              <a:t> </a:t>
            </a:r>
            <a:r>
              <a:rPr lang="en-US" sz="1400" dirty="0" err="1">
                <a:latin typeface="GHEA Grapalat"/>
                <a:ea typeface="Calibri"/>
                <a:cs typeface="Times New Roman"/>
              </a:rPr>
              <a:t>համար</a:t>
            </a:r>
            <a:r>
              <a:rPr lang="en-US" sz="1400" dirty="0">
                <a:latin typeface="GHEA Grapalat"/>
                <a:ea typeface="Calibri"/>
                <a:cs typeface="Times New Roman"/>
              </a:rPr>
              <a:t>: </a:t>
            </a:r>
            <a:r>
              <a:rPr lang="en-US" sz="1400" dirty="0" err="1">
                <a:latin typeface="GHEA Grapalat"/>
                <a:ea typeface="Calibri"/>
                <a:cs typeface="Times New Roman"/>
              </a:rPr>
              <a:t>Նախորդ</a:t>
            </a:r>
            <a:r>
              <a:rPr lang="en-US" sz="1400" dirty="0">
                <a:latin typeface="GHEA Grapalat"/>
                <a:ea typeface="Calibri"/>
                <a:cs typeface="Times New Roman"/>
              </a:rPr>
              <a:t> </a:t>
            </a:r>
            <a:r>
              <a:rPr lang="en-US" sz="1400" dirty="0" err="1">
                <a:latin typeface="GHEA Grapalat"/>
                <a:ea typeface="Calibri"/>
                <a:cs typeface="Times New Roman"/>
              </a:rPr>
              <a:t>տարիներին</a:t>
            </a:r>
            <a:r>
              <a:rPr lang="en-US" sz="1400" dirty="0">
                <a:latin typeface="GHEA Grapalat"/>
                <a:ea typeface="Calibri"/>
                <a:cs typeface="Times New Roman"/>
              </a:rPr>
              <a:t> </a:t>
            </a:r>
            <a:r>
              <a:rPr lang="en-US" sz="1400" dirty="0" err="1">
                <a:latin typeface="GHEA Grapalat"/>
                <a:ea typeface="Calibri"/>
                <a:cs typeface="Times New Roman"/>
              </a:rPr>
              <a:t>փաստացի</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կազմել</a:t>
            </a:r>
            <a:r>
              <a:rPr lang="en-US" sz="1400" dirty="0">
                <a:latin typeface="GHEA Grapalat"/>
                <a:ea typeface="Calibri"/>
                <a:cs typeface="Times New Roman"/>
              </a:rPr>
              <a:t> է 2019թ. 30.9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2020թ.` 10.3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hy-AM" sz="1400" dirty="0">
                <a:latin typeface="GHEA Grapalat"/>
                <a:ea typeface="Calibri"/>
                <a:cs typeface="Times New Roman"/>
              </a:rPr>
              <a:t>,</a:t>
            </a:r>
            <a:r>
              <a:rPr lang="en-US" sz="1400" dirty="0">
                <a:latin typeface="GHEA Grapalat"/>
                <a:ea typeface="Calibri"/>
                <a:cs typeface="Times New Roman"/>
              </a:rPr>
              <a:t> </a:t>
            </a:r>
            <a:r>
              <a:rPr lang="en-US" sz="1400" dirty="0" err="1">
                <a:latin typeface="GHEA Grapalat"/>
                <a:ea typeface="Calibri"/>
                <a:cs typeface="Times New Roman"/>
              </a:rPr>
              <a:t>իսկ</a:t>
            </a:r>
            <a:r>
              <a:rPr lang="en-US" sz="1400" dirty="0">
                <a:latin typeface="GHEA Grapalat"/>
                <a:ea typeface="Calibri"/>
                <a:cs typeface="Times New Roman"/>
              </a:rPr>
              <a:t> 2021թ. </a:t>
            </a:r>
            <a:r>
              <a:rPr lang="en-US" sz="1400" dirty="0" err="1">
                <a:latin typeface="GHEA Grapalat"/>
                <a:ea typeface="Calibri"/>
                <a:cs typeface="Times New Roman"/>
              </a:rPr>
              <a:t>սպասվող</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787.0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smtClean="0">
                <a:latin typeface="GHEA Grapalat"/>
                <a:ea typeface="Calibri"/>
                <a:cs typeface="Times New Roman"/>
              </a:rPr>
              <a:t>:</a:t>
            </a:r>
            <a:endParaRPr lang="en-US" sz="1400" dirty="0">
              <a:latin typeface="GHEA Grapalat"/>
              <a:ea typeface="Calibri"/>
              <a:cs typeface="Times New Roman"/>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6</a:t>
            </a:fld>
            <a:endParaRPr lang="en-US" dirty="0"/>
          </a:p>
        </p:txBody>
      </p:sp>
    </p:spTree>
    <p:extLst>
      <p:ext uri="{BB962C8B-B14F-4D97-AF65-F5344CB8AC3E}">
        <p14:creationId xmlns:p14="http://schemas.microsoft.com/office/powerpoint/2010/main" val="4324455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2900" y="1524000"/>
            <a:ext cx="8172450" cy="4857750"/>
          </a:xfrm>
        </p:spPr>
        <p:txBody>
          <a:bodyPr>
            <a:normAutofit/>
          </a:bodyPr>
          <a:lstStyle/>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400" b="1" dirty="0">
                <a:latin typeface="GHEA Grapalat" panose="02000506050000020003" pitchFamily="50" charset="0"/>
                <a:cs typeface="Arial" panose="020B0604020202020204" pitchFamily="34" charset="0"/>
              </a:rPr>
              <a:t> ՀՀ-ում փախստական ճանաչված և ապաստան ստացած անձանց մինչև 9 ամիս տևողությամբ բնակարաններ վարձակալելու նպատակով փոխհատուցման տրամադրում</a:t>
            </a:r>
            <a:r>
              <a:rPr lang="en-US" sz="1400" b="1" dirty="0">
                <a:latin typeface="GHEA Grapalat" panose="02000506050000020003" pitchFamily="50" charset="0"/>
                <a:cs typeface="Arial" panose="020B0604020202020204" pitchFamily="34" charset="0"/>
              </a:rPr>
              <a:t>:</a:t>
            </a:r>
          </a:p>
          <a:p>
            <a:pPr marL="0" indent="0" algn="just">
              <a:buNone/>
            </a:pPr>
            <a:r>
              <a:rPr lang="hy-AM" sz="14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400" b="1" dirty="0">
              <a:solidFill>
                <a:schemeClr val="accent6">
                  <a:lumMod val="75000"/>
                </a:schemeClr>
              </a:solidFill>
              <a:latin typeface="GHEA Grapalat" panose="02000506050000020003" pitchFamily="50" charset="0"/>
              <a:cs typeface="Arial" panose="020B0604020202020204" pitchFamily="34" charset="0"/>
            </a:endParaRPr>
          </a:p>
          <a:p>
            <a:pPr algn="just">
              <a:buFont typeface="Wingdings" panose="05000000000000000000" pitchFamily="2" charset="2"/>
              <a:buChar char="Ø"/>
            </a:pPr>
            <a:r>
              <a:rPr lang="hy-AM" sz="1400" b="1" dirty="0">
                <a:latin typeface="GHEA Grapalat" panose="02000506050000020003" pitchFamily="50" charset="0"/>
                <a:cs typeface="Arial" panose="020B0604020202020204" pitchFamily="34" charset="0"/>
              </a:rPr>
              <a:t> ՀՀ - ում փախստական ճանաչված և ապաստան ստացած անձիք: </a:t>
            </a:r>
            <a:endParaRPr lang="en-US" sz="1400" b="1" dirty="0">
              <a:latin typeface="GHEA Grapalat" panose="02000506050000020003" pitchFamily="50" charset="0"/>
              <a:cs typeface="Arial" panose="020B0604020202020204" pitchFamily="34" charset="0"/>
            </a:endParaRP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2019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39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37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26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endParaRPr lang="hy-AM"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a:t>
            </a:r>
            <a:r>
              <a:rPr lang="hy-AM" sz="1400" b="1" dirty="0" smtClean="0">
                <a:latin typeface="GHEA Grapalat" panose="02000506050000020003" pitchFamily="50" charset="0"/>
                <a:cs typeface="Arial" panose="020B0604020202020204" pitchFamily="34" charset="0"/>
              </a:rPr>
              <a:t>2</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25</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անձ</a:t>
            </a:r>
            <a:r>
              <a:rPr lang="en-US" sz="1400" b="1" dirty="0">
                <a:latin typeface="GHEA Grapalat" panose="02000506050000020003" pitchFamily="50" charset="0"/>
                <a:cs typeface="Arial" panose="020B0604020202020204" pitchFamily="34" charset="0"/>
              </a:rPr>
              <a:t> </a:t>
            </a:r>
            <a:endParaRPr lang="hy-AM" sz="1400" b="1" dirty="0">
              <a:latin typeface="GHEA Grapalat" panose="02000506050000020003" pitchFamily="50" charset="0"/>
              <a:cs typeface="Arial" panose="020B0604020202020204" pitchFamily="34" charset="0"/>
            </a:endParaRPr>
          </a:p>
          <a:p>
            <a:pPr marL="109728" indent="0">
              <a:buNone/>
            </a:pPr>
            <a:endParaRPr lang="en-US" sz="1400" b="1" dirty="0">
              <a:latin typeface="GHEA Grapalat" panose="02000506050000020003" pitchFamily="50" charset="0"/>
              <a:cs typeface="Arial" panose="020B0604020202020204" pitchFamily="34" charset="0"/>
            </a:endParaRP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ՖԻՆԱՆՍԱԿԱՆ ՑՈՒՑԱՆԻՇ</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2019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9.</a:t>
            </a:r>
            <a:r>
              <a:rPr lang="hy-AM" sz="1400" b="1" dirty="0" smtClean="0">
                <a:latin typeface="GHEA Grapalat" panose="02000506050000020003" pitchFamily="50" charset="0"/>
                <a:cs typeface="Arial" panose="020B0604020202020204" pitchFamily="34" charset="0"/>
              </a:rPr>
              <a:t>5</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12.</a:t>
            </a:r>
            <a:r>
              <a:rPr lang="hy-AM" sz="1400" b="1" dirty="0" smtClean="0">
                <a:latin typeface="GHEA Grapalat" panose="02000506050000020003" pitchFamily="50" charset="0"/>
                <a:cs typeface="Arial" panose="020B0604020202020204" pitchFamily="34" charset="0"/>
              </a:rPr>
              <a:t>5</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13.</a:t>
            </a:r>
            <a:r>
              <a:rPr lang="hy-AM" sz="1400" b="1" dirty="0" smtClean="0">
                <a:latin typeface="GHEA Grapalat" panose="02000506050000020003" pitchFamily="50" charset="0"/>
                <a:cs typeface="Arial" panose="020B0604020202020204" pitchFamily="34" charset="0"/>
              </a:rPr>
              <a:t>5</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դ</a:t>
            </a:r>
            <a:r>
              <a:rPr lang="en-US" sz="1400" b="1" dirty="0" err="1" smtClean="0">
                <a:latin typeface="GHEA Grapalat" panose="02000506050000020003" pitchFamily="50" charset="0"/>
                <a:cs typeface="Arial" panose="020B0604020202020204" pitchFamily="34" charset="0"/>
              </a:rPr>
              <a:t>րամ</a:t>
            </a:r>
            <a:endParaRPr lang="hy-AM"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en-US" sz="1400" b="1" dirty="0" smtClean="0">
                <a:latin typeface="GHEA Grapalat" panose="02000506050000020003" pitchFamily="50" charset="0"/>
                <a:cs typeface="Arial" panose="020B0604020202020204" pitchFamily="34" charset="0"/>
              </a:rPr>
              <a:t>13.</a:t>
            </a:r>
            <a:r>
              <a:rPr lang="hy-AM" sz="1400" b="1" dirty="0" smtClean="0">
                <a:latin typeface="GHEA Grapalat" panose="02000506050000020003" pitchFamily="50" charset="0"/>
                <a:cs typeface="Arial" panose="020B0604020202020204" pitchFamily="34" charset="0"/>
              </a:rPr>
              <a:t>5</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endParaRPr lang="en-US" sz="1400" b="1" dirty="0">
              <a:latin typeface="GHEA Grapalat" panose="02000506050000020003" pitchFamily="50" charset="0"/>
              <a:cs typeface="Arial" panose="020B0604020202020204" pitchFamily="34" charset="0"/>
            </a:endParaRPr>
          </a:p>
          <a:p>
            <a:endParaRPr lang="en-US" dirty="0">
              <a:latin typeface="GHEA Grapalat" pitchFamily="50" charset="0"/>
            </a:endParaRPr>
          </a:p>
          <a:p>
            <a:endParaRPr lang="en-US" dirty="0">
              <a:latin typeface="GHEA Grapalat" pitchFamily="50" charset="0"/>
            </a:endParaRPr>
          </a:p>
        </p:txBody>
      </p:sp>
      <p:sp>
        <p:nvSpPr>
          <p:cNvPr id="5" name="Slide Number Placeholder 4">
            <a:extLst>
              <a:ext uri="{FF2B5EF4-FFF2-40B4-BE49-F238E27FC236}">
                <a16:creationId xmlns:a16="http://schemas.microsoft.com/office/drawing/2014/main" xmlns="" id="{AAA95A6E-ECE4-4E24-9122-74DE5E9E9E22}"/>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60</a:t>
            </a:fld>
            <a:endParaRPr lang="en-US">
              <a:solidFill>
                <a:prstClr val="black">
                  <a:tint val="75000"/>
                </a:prstClr>
              </a:solidFill>
            </a:endParaRPr>
          </a:p>
        </p:txBody>
      </p:sp>
      <p:sp>
        <p:nvSpPr>
          <p:cNvPr id="2" name="Заголовок 1"/>
          <p:cNvSpPr>
            <a:spLocks noGrp="1"/>
          </p:cNvSpPr>
          <p:nvPr>
            <p:ph type="title"/>
          </p:nvPr>
        </p:nvSpPr>
        <p:spPr/>
        <p:txBody>
          <a:bodyPr>
            <a:normAutofit/>
          </a:bodyPr>
          <a:lstStyle/>
          <a:p>
            <a:pPr algn="ctr"/>
            <a:r>
              <a:rPr lang="hy-AM" sz="1400" b="1" dirty="0">
                <a:solidFill>
                  <a:schemeClr val="accent6">
                    <a:lumMod val="75000"/>
                  </a:schemeClr>
                </a:solidFill>
                <a:latin typeface="GHEA Grapalat" pitchFamily="50" charset="0"/>
                <a:cs typeface="Arial" panose="020B0604020202020204" pitchFamily="34" charset="0"/>
              </a:rPr>
              <a:t>ԲՅՈՒՋԵՏԱՅԻՆ ԾՐԱԳԻ</a:t>
            </a:r>
            <a:r>
              <a:rPr lang="en-US" sz="1400" b="1" dirty="0" smtClean="0">
                <a:solidFill>
                  <a:schemeClr val="accent6">
                    <a:lumMod val="75000"/>
                  </a:schemeClr>
                </a:solidFill>
                <a:latin typeface="GHEA Grapalat" pitchFamily="50" charset="0"/>
                <a:cs typeface="Arial" panose="020B0604020202020204" pitchFamily="34" charset="0"/>
              </a:rPr>
              <a:t>/</a:t>
            </a:r>
            <a:r>
              <a:rPr lang="hy-AM" sz="1400" b="1" dirty="0" smtClean="0">
                <a:solidFill>
                  <a:schemeClr val="accent6">
                    <a:lumMod val="75000"/>
                  </a:schemeClr>
                </a:solidFill>
                <a:latin typeface="GHEA Grapalat" pitchFamily="50" charset="0"/>
                <a:cs typeface="Arial" panose="020B0604020202020204" pitchFamily="34" charset="0"/>
              </a:rPr>
              <a:t>ՄԻՋՈՑԱՌՈՒՄ</a:t>
            </a:r>
            <a:r>
              <a:rPr lang="en-US" sz="1400" b="1" dirty="0" smtClean="0">
                <a:solidFill>
                  <a:schemeClr val="accent6">
                    <a:lumMod val="75000"/>
                  </a:schemeClr>
                </a:solidFill>
                <a:latin typeface="GHEA Grapalat" pitchFamily="50" charset="0"/>
                <a:cs typeface="Arial" panose="020B0604020202020204" pitchFamily="34" charset="0"/>
              </a:rPr>
              <a:t> </a:t>
            </a:r>
            <a:r>
              <a:rPr lang="en-US" sz="1400" b="1" dirty="0">
                <a:solidFill>
                  <a:schemeClr val="accent6">
                    <a:lumMod val="75000"/>
                  </a:schemeClr>
                </a:solidFill>
                <a:latin typeface="GHEA Grapalat" pitchFamily="50" charset="0"/>
                <a:cs typeface="Arial" panose="020B0604020202020204" pitchFamily="34" charset="0"/>
              </a:rPr>
              <a:t>1070/12002</a:t>
            </a:r>
            <a:br>
              <a:rPr lang="en-US" sz="1400" b="1" dirty="0">
                <a:solidFill>
                  <a:schemeClr val="accent6">
                    <a:lumMod val="75000"/>
                  </a:schemeClr>
                </a:solidFill>
                <a:latin typeface="GHEA Grapalat" pitchFamily="50" charset="0"/>
                <a:cs typeface="Arial" panose="020B0604020202020204" pitchFamily="34" charset="0"/>
              </a:rPr>
            </a:br>
            <a:r>
              <a:rPr lang="hy-AM" sz="1400" b="1" dirty="0">
                <a:latin typeface="GHEA Grapalat" pitchFamily="50" charset="0"/>
                <a:cs typeface="Arial" panose="020B0604020202020204" pitchFamily="34" charset="0"/>
              </a:rPr>
              <a:t> </a:t>
            </a:r>
            <a:r>
              <a:rPr lang="en-US" sz="1400" b="1" i="1" dirty="0">
                <a:latin typeface="GHEA Grapalat" pitchFamily="50" charset="0"/>
                <a:cs typeface="Arial" panose="020B0604020202020204" pitchFamily="34" charset="0"/>
              </a:rPr>
              <a:t>ՀՀ-</a:t>
            </a:r>
            <a:r>
              <a:rPr lang="en-US" sz="1400" b="1" i="1" dirty="0" err="1">
                <a:latin typeface="GHEA Grapalat" pitchFamily="50" charset="0"/>
                <a:cs typeface="Arial" panose="020B0604020202020204" pitchFamily="34" charset="0"/>
              </a:rPr>
              <a:t>ում</a:t>
            </a:r>
            <a:r>
              <a:rPr lang="en-US" sz="1400" b="1" i="1" dirty="0">
                <a:latin typeface="GHEA Grapalat" pitchFamily="50" charset="0"/>
                <a:cs typeface="Arial" panose="020B0604020202020204" pitchFamily="34" charset="0"/>
              </a:rPr>
              <a:t> </a:t>
            </a:r>
            <a:r>
              <a:rPr lang="hy-AM" sz="1400" b="1" i="1" dirty="0">
                <a:latin typeface="GHEA Grapalat" pitchFamily="50" charset="0"/>
                <a:cs typeface="Arial" panose="020B0604020202020204" pitchFamily="34" charset="0"/>
              </a:rPr>
              <a:t>փախստական ճանաչված և ապաստան ստացած անձանց վարձակալությամբ բնակարանների ձեռքբերման ծախսերի փոխհատուցման տրամադրում </a:t>
            </a:r>
            <a:endParaRPr lang="en-US" sz="1400" b="1" i="1" dirty="0">
              <a:latin typeface="GHEA Grapalat" pitchFamily="50"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05800" y="4572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5654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71477" y="1371601"/>
            <a:ext cx="8143875" cy="5143502"/>
          </a:xfrm>
        </p:spPr>
        <p:txBody>
          <a:bodyPr>
            <a:normAutofit/>
          </a:bodyPr>
          <a:lstStyle/>
          <a:p>
            <a:pPr marL="0" indent="0" algn="just">
              <a:buNone/>
            </a:pPr>
            <a:r>
              <a:rPr lang="en-US" sz="13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300" b="1" dirty="0" smtClean="0">
                <a:latin typeface="GHEA Grapalat" panose="02000506050000020003" pitchFamily="50" charset="0"/>
                <a:cs typeface="Arial" panose="020B0604020202020204" pitchFamily="34" charset="0"/>
              </a:rPr>
              <a:t> 1988-1992 </a:t>
            </a:r>
            <a:r>
              <a:rPr lang="hy-AM" sz="1300" b="1" dirty="0">
                <a:latin typeface="GHEA Grapalat" panose="02000506050000020003" pitchFamily="50" charset="0"/>
                <a:cs typeface="Arial" panose="020B0604020202020204" pitchFamily="34" charset="0"/>
              </a:rPr>
              <a:t>թվականներին Ադրբեջանից բռնագաղթված և ՀՀ</a:t>
            </a:r>
            <a:r>
              <a:rPr lang="en-US" sz="1300" b="1" dirty="0">
                <a:latin typeface="GHEA Grapalat" panose="02000506050000020003" pitchFamily="50" charset="0"/>
                <a:cs typeface="Arial" panose="020B0604020202020204" pitchFamily="34" charset="0"/>
              </a:rPr>
              <a:t>-</a:t>
            </a:r>
            <a:r>
              <a:rPr lang="hy-AM" sz="1300" b="1" dirty="0">
                <a:latin typeface="GHEA Grapalat" panose="02000506050000020003" pitchFamily="50" charset="0"/>
                <a:cs typeface="Arial" panose="020B0604020202020204" pitchFamily="34" charset="0"/>
              </a:rPr>
              <a:t>ում </a:t>
            </a:r>
            <a:r>
              <a:rPr lang="en-US" sz="1300" b="1" dirty="0" err="1" smtClean="0">
                <a:latin typeface="GHEA Grapalat" panose="02000506050000020003" pitchFamily="50" charset="0"/>
                <a:cs typeface="Arial" panose="020B0604020202020204" pitchFamily="34" charset="0"/>
              </a:rPr>
              <a:t>ժամանակավոր</a:t>
            </a:r>
            <a:r>
              <a:rPr lang="en-US"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կացարանում</a:t>
            </a:r>
            <a:r>
              <a:rPr lang="en-US"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բնակվող</a:t>
            </a:r>
            <a:r>
              <a:rPr lang="en-US" sz="1300" b="1" dirty="0">
                <a:latin typeface="GHEA Grapalat" panose="02000506050000020003" pitchFamily="50" charset="0"/>
                <a:cs typeface="Arial" panose="020B0604020202020204" pitchFamily="34" charset="0"/>
              </a:rPr>
              <a:t> </a:t>
            </a:r>
            <a:r>
              <a:rPr lang="hy-AM" sz="1300" b="1" dirty="0" smtClean="0">
                <a:latin typeface="GHEA Grapalat" panose="02000506050000020003" pitchFamily="50" charset="0"/>
                <a:cs typeface="Arial" panose="020B0604020202020204" pitchFamily="34" charset="0"/>
              </a:rPr>
              <a:t>փախստական </a:t>
            </a:r>
            <a:r>
              <a:rPr lang="hy-AM" sz="1300" b="1" dirty="0">
                <a:latin typeface="GHEA Grapalat" panose="02000506050000020003" pitchFamily="50" charset="0"/>
                <a:cs typeface="Arial" panose="020B0604020202020204" pitchFamily="34" charset="0"/>
              </a:rPr>
              <a:t>ընտանիքներին բնակարանային ապահովման աջակցություն</a:t>
            </a:r>
            <a:r>
              <a:rPr lang="en-US" sz="1300" b="1" dirty="0">
                <a:latin typeface="GHEA Grapalat" panose="02000506050000020003" pitchFamily="50" charset="0"/>
                <a:cs typeface="Arial" panose="020B0604020202020204" pitchFamily="34" charset="0"/>
              </a:rPr>
              <a:t>:</a:t>
            </a:r>
          </a:p>
          <a:p>
            <a:pPr marL="0" indent="0" algn="just">
              <a:buNone/>
            </a:pPr>
            <a:r>
              <a:rPr lang="hy-AM" sz="13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300" b="1" dirty="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Ø"/>
            </a:pPr>
            <a:r>
              <a:rPr lang="hy-AM" sz="1300" b="1" dirty="0">
                <a:latin typeface="GHEA Grapalat" panose="02000506050000020003" pitchFamily="50" charset="0"/>
                <a:cs typeface="Arial" panose="020B0604020202020204" pitchFamily="34" charset="0"/>
              </a:rPr>
              <a:t> </a:t>
            </a:r>
            <a:r>
              <a:rPr lang="en-US" sz="1300" b="1" dirty="0">
                <a:latin typeface="GHEA Grapalat" panose="02000506050000020003" pitchFamily="50" charset="0"/>
                <a:cs typeface="Arial" panose="020B0604020202020204" pitchFamily="34" charset="0"/>
              </a:rPr>
              <a:t>Ա</a:t>
            </a:r>
            <a:r>
              <a:rPr lang="hy-AM" sz="1300" b="1" dirty="0">
                <a:latin typeface="GHEA Grapalat" panose="02000506050000020003" pitchFamily="50" charset="0"/>
                <a:cs typeface="Arial" panose="020B0604020202020204" pitchFamily="34" charset="0"/>
              </a:rPr>
              <a:t>դրբեջանից բռնագաղթված, </a:t>
            </a:r>
            <a:r>
              <a:rPr lang="hy-AM" sz="1300" b="1" dirty="0" smtClean="0">
                <a:latin typeface="GHEA Grapalat" panose="02000506050000020003" pitchFamily="50" charset="0"/>
                <a:cs typeface="Arial" panose="020B0604020202020204" pitchFamily="34" charset="0"/>
              </a:rPr>
              <a:t>ՀՀ </a:t>
            </a:r>
            <a:r>
              <a:rPr lang="hy-AM" sz="1300" b="1" dirty="0">
                <a:latin typeface="GHEA Grapalat" panose="02000506050000020003" pitchFamily="50" charset="0"/>
                <a:cs typeface="Arial" panose="020B0604020202020204" pitchFamily="34" charset="0"/>
              </a:rPr>
              <a:t>քաղաքացիություն ստացած </a:t>
            </a:r>
            <a:r>
              <a:rPr lang="en-US" sz="1300" b="1" dirty="0" err="1">
                <a:latin typeface="GHEA Grapalat" panose="02000506050000020003" pitchFamily="50" charset="0"/>
                <a:cs typeface="Arial" panose="020B0604020202020204" pitchFamily="34" charset="0"/>
              </a:rPr>
              <a:t>ժամանակավոր</a:t>
            </a:r>
            <a:r>
              <a:rPr lang="en-US" sz="1300" b="1" dirty="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կացարանում</a:t>
            </a:r>
            <a:r>
              <a:rPr lang="en-US" sz="1300" b="1" dirty="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բնակվող</a:t>
            </a:r>
            <a:r>
              <a:rPr lang="en-US" sz="1300" b="1" dirty="0">
                <a:latin typeface="GHEA Grapalat" panose="02000506050000020003" pitchFamily="50" charset="0"/>
                <a:cs typeface="Arial" panose="020B0604020202020204" pitchFamily="34" charset="0"/>
              </a:rPr>
              <a:t> </a:t>
            </a:r>
            <a:r>
              <a:rPr lang="hy-AM" sz="1300" b="1" dirty="0">
                <a:latin typeface="GHEA Grapalat" panose="02000506050000020003" pitchFamily="50" charset="0"/>
                <a:cs typeface="Arial" panose="020B0604020202020204" pitchFamily="34" charset="0"/>
              </a:rPr>
              <a:t>փախստական </a:t>
            </a:r>
            <a:r>
              <a:rPr lang="hy-AM" sz="1300" b="1" dirty="0" smtClean="0">
                <a:latin typeface="GHEA Grapalat" panose="02000506050000020003" pitchFamily="50" charset="0"/>
                <a:cs typeface="Arial" panose="020B0604020202020204" pitchFamily="34" charset="0"/>
              </a:rPr>
              <a:t>ընտանիքնե</a:t>
            </a:r>
            <a:r>
              <a:rPr lang="en-US" sz="1300" b="1" dirty="0" smtClean="0">
                <a:latin typeface="GHEA Grapalat" panose="02000506050000020003" pitchFamily="50" charset="0"/>
                <a:cs typeface="Arial" panose="020B0604020202020204" pitchFamily="34" charset="0"/>
              </a:rPr>
              <a:t>ր:</a:t>
            </a:r>
            <a:r>
              <a:rPr lang="hy-AM" sz="1300" b="1" dirty="0" smtClean="0">
                <a:latin typeface="GHEA Grapalat" panose="02000506050000020003" pitchFamily="50" charset="0"/>
                <a:cs typeface="Arial" panose="020B0604020202020204" pitchFamily="34" charset="0"/>
              </a:rPr>
              <a:t> </a:t>
            </a:r>
            <a:endParaRPr lang="en-US" sz="1300" b="1" dirty="0">
              <a:latin typeface="GHEA Grapalat" panose="02000506050000020003" pitchFamily="50" charset="0"/>
              <a:cs typeface="Arial" panose="020B0604020202020204" pitchFamily="34" charset="0"/>
            </a:endParaRPr>
          </a:p>
          <a:p>
            <a:pPr marL="0" indent="0">
              <a:buNone/>
            </a:pPr>
            <a:r>
              <a:rPr lang="en-US" sz="1300" b="1" dirty="0">
                <a:solidFill>
                  <a:schemeClr val="accent6">
                    <a:lumMod val="75000"/>
                  </a:schemeClr>
                </a:solidFill>
                <a:latin typeface="GHEA Grapalat" panose="02000506050000020003" pitchFamily="50" charset="0"/>
                <a:cs typeface="Arial" panose="020B0604020202020204" pitchFamily="34" charset="0"/>
              </a:rPr>
              <a:t>ՈՉ ՖԻՆԱՆՍԱԿԱՆ ՑՈՒՑԱՆԻՇ</a:t>
            </a:r>
          </a:p>
          <a:p>
            <a:pPr marL="228600" lvl="1">
              <a:spcBef>
                <a:spcPts val="1000"/>
              </a:spcBef>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2019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94 </a:t>
            </a:r>
            <a:r>
              <a:rPr lang="en-US" sz="1300" b="1" dirty="0" err="1">
                <a:latin typeface="GHEA Grapalat" panose="02000506050000020003" pitchFamily="50" charset="0"/>
                <a:cs typeface="Arial" panose="020B0604020202020204" pitchFamily="34" charset="0"/>
              </a:rPr>
              <a:t>շահառու</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2020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90 </a:t>
            </a:r>
            <a:r>
              <a:rPr lang="en-US" sz="1300" b="1" dirty="0" err="1">
                <a:latin typeface="GHEA Grapalat" panose="02000506050000020003" pitchFamily="50" charset="0"/>
                <a:cs typeface="Arial" panose="020B0604020202020204" pitchFamily="34" charset="0"/>
              </a:rPr>
              <a:t>շահառու</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2021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115 </a:t>
            </a:r>
            <a:r>
              <a:rPr lang="en-US" sz="1300" b="1" dirty="0" err="1" smtClean="0">
                <a:latin typeface="GHEA Grapalat" panose="02000506050000020003" pitchFamily="50" charset="0"/>
                <a:cs typeface="Arial" panose="020B0604020202020204" pitchFamily="34" charset="0"/>
              </a:rPr>
              <a:t>շահառու</a:t>
            </a:r>
            <a:endParaRPr lang="hy-AM" sz="13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smtClean="0">
                <a:latin typeface="GHEA Grapalat" panose="02000506050000020003" pitchFamily="50" charset="0"/>
                <a:cs typeface="Arial" panose="020B0604020202020204" pitchFamily="34" charset="0"/>
              </a:rPr>
              <a:t>202</a:t>
            </a:r>
            <a:r>
              <a:rPr lang="hy-AM" sz="1300" b="1" dirty="0" smtClean="0">
                <a:latin typeface="GHEA Grapalat" panose="02000506050000020003" pitchFamily="50" charset="0"/>
                <a:cs typeface="Arial" panose="020B0604020202020204" pitchFamily="34" charset="0"/>
              </a:rPr>
              <a:t>2</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a:t>
            </a:r>
            <a:r>
              <a:rPr lang="hy-AM" sz="1300" b="1" dirty="0" smtClean="0">
                <a:latin typeface="GHEA Grapalat" panose="02000506050000020003" pitchFamily="50" charset="0"/>
                <a:cs typeface="Arial" panose="020B0604020202020204" pitchFamily="34" charset="0"/>
              </a:rPr>
              <a:t>254</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շահառու</a:t>
            </a:r>
            <a:r>
              <a:rPr lang="en-US" sz="1300" b="1" dirty="0">
                <a:latin typeface="GHEA Grapalat" panose="02000506050000020003" pitchFamily="50" charset="0"/>
                <a:cs typeface="Arial" panose="020B0604020202020204" pitchFamily="34" charset="0"/>
              </a:rPr>
              <a:t> </a:t>
            </a:r>
          </a:p>
          <a:p>
            <a:pPr>
              <a:buFont typeface="Wingdings" panose="05000000000000000000" pitchFamily="2" charset="2"/>
              <a:buChar char="§"/>
            </a:pPr>
            <a:endParaRPr lang="en-US" sz="1300" b="1" dirty="0">
              <a:latin typeface="GHEA Grapalat" panose="02000506050000020003" pitchFamily="50" charset="0"/>
              <a:cs typeface="Arial" panose="020B0604020202020204" pitchFamily="34" charset="0"/>
            </a:endParaRPr>
          </a:p>
          <a:p>
            <a:pPr marL="0" indent="0">
              <a:buNone/>
            </a:pPr>
            <a:r>
              <a:rPr lang="en-US" sz="1300" b="1" dirty="0">
                <a:solidFill>
                  <a:schemeClr val="accent6">
                    <a:lumMod val="75000"/>
                  </a:schemeClr>
                </a:solidFill>
                <a:latin typeface="GHEA Grapalat" panose="02000506050000020003" pitchFamily="50" charset="0"/>
                <a:cs typeface="Arial" panose="020B0604020202020204" pitchFamily="34" charset="0"/>
              </a:rPr>
              <a:t>ՖԻՆԱՆՍԱԿԱՆ ՑՈՒՑԱՆԻՇ</a:t>
            </a: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2019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1,492.</a:t>
            </a:r>
            <a:r>
              <a:rPr lang="hy-AM" sz="1300" b="1" dirty="0" smtClean="0">
                <a:latin typeface="GHEA Grapalat" panose="02000506050000020003" pitchFamily="50" charset="0"/>
                <a:cs typeface="Arial" panose="020B0604020202020204" pitchFamily="34" charset="0"/>
              </a:rPr>
              <a:t>4</a:t>
            </a:r>
            <a:r>
              <a:rPr lang="en-US" sz="1300" b="1" dirty="0" smtClean="0">
                <a:latin typeface="GHEA Grapalat" panose="02000506050000020003" pitchFamily="50" charset="0"/>
                <a:cs typeface="Arial" panose="020B0604020202020204" pitchFamily="34" charset="0"/>
              </a:rPr>
              <a:t> </a:t>
            </a:r>
            <a:r>
              <a:rPr lang="hy-AM" sz="1300" b="1" dirty="0"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2020 </a:t>
            </a:r>
            <a:r>
              <a:rPr lang="en-US" sz="1300" b="1" dirty="0" err="1" smtClean="0">
                <a:latin typeface="GHEA Grapalat" panose="02000506050000020003" pitchFamily="50" charset="0"/>
                <a:cs typeface="Arial" panose="020B0604020202020204" pitchFamily="34" charset="0"/>
              </a:rPr>
              <a:t>թվականին</a:t>
            </a:r>
            <a:r>
              <a:rPr lang="en-US" sz="1300" b="1" dirty="0" smtClean="0">
                <a:latin typeface="GHEA Grapalat" panose="02000506050000020003" pitchFamily="50" charset="0"/>
                <a:cs typeface="Arial" panose="020B0604020202020204" pitchFamily="34" charset="0"/>
              </a:rPr>
              <a:t> 1,869.</a:t>
            </a:r>
            <a:r>
              <a:rPr lang="hy-AM" sz="1300" b="1" dirty="0" smtClean="0">
                <a:latin typeface="GHEA Grapalat" panose="02000506050000020003" pitchFamily="50" charset="0"/>
                <a:cs typeface="Arial" panose="020B0604020202020204" pitchFamily="34" charset="0"/>
              </a:rPr>
              <a:t>9</a:t>
            </a:r>
            <a:r>
              <a:rPr lang="en-US" sz="1300" b="1" dirty="0" smtClean="0">
                <a:latin typeface="GHEA Grapalat" panose="02000506050000020003" pitchFamily="50" charset="0"/>
                <a:cs typeface="Arial" panose="020B0604020202020204" pitchFamily="34" charset="0"/>
              </a:rPr>
              <a:t> </a:t>
            </a:r>
            <a:r>
              <a:rPr lang="hy-AM" sz="1300" b="1" dirty="0"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a:latin typeface="GHEA Grapalat" panose="02000506050000020003" pitchFamily="50" charset="0"/>
                <a:cs typeface="Arial" panose="020B0604020202020204" pitchFamily="34" charset="0"/>
              </a:rPr>
              <a:t>2021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0 </a:t>
            </a:r>
            <a:r>
              <a:rPr lang="hy-AM" sz="1300" b="1" dirty="0" smtClean="0">
                <a:latin typeface="GHEA Grapalat" panose="02000506050000020003" pitchFamily="50" charset="0"/>
                <a:cs typeface="Arial" panose="020B0604020202020204" pitchFamily="34" charset="0"/>
              </a:rPr>
              <a:t>մլն</a:t>
            </a:r>
            <a:r>
              <a:rPr lang="en-US" sz="1300" b="1" dirty="0" smtClean="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դրամ</a:t>
            </a:r>
            <a:endParaRPr lang="hy-AM" sz="13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300" b="1" dirty="0" smtClean="0">
                <a:latin typeface="GHEA Grapalat" panose="02000506050000020003" pitchFamily="50" charset="0"/>
                <a:cs typeface="Arial" panose="020B0604020202020204" pitchFamily="34" charset="0"/>
              </a:rPr>
              <a:t>202</a:t>
            </a:r>
            <a:r>
              <a:rPr lang="hy-AM" sz="1300" b="1" dirty="0" smtClean="0">
                <a:latin typeface="GHEA Grapalat" panose="02000506050000020003" pitchFamily="50" charset="0"/>
                <a:cs typeface="Arial" panose="020B0604020202020204" pitchFamily="34" charset="0"/>
              </a:rPr>
              <a:t>2</a:t>
            </a:r>
            <a:r>
              <a:rPr lang="en-US" sz="1300" b="1" dirty="0" smtClean="0">
                <a:latin typeface="GHEA Grapalat" panose="02000506050000020003" pitchFamily="50" charset="0"/>
                <a:cs typeface="Arial" panose="020B0604020202020204" pitchFamily="34" charset="0"/>
              </a:rPr>
              <a:t> </a:t>
            </a:r>
            <a:r>
              <a:rPr lang="en-US" sz="1300" b="1" dirty="0" err="1">
                <a:latin typeface="GHEA Grapalat" panose="02000506050000020003" pitchFamily="50" charset="0"/>
                <a:cs typeface="Arial" panose="020B0604020202020204" pitchFamily="34" charset="0"/>
              </a:rPr>
              <a:t>թվականին</a:t>
            </a:r>
            <a:r>
              <a:rPr lang="en-US" sz="1300" b="1" dirty="0">
                <a:latin typeface="GHEA Grapalat" panose="02000506050000020003" pitchFamily="50" charset="0"/>
                <a:cs typeface="Arial" panose="020B0604020202020204" pitchFamily="34" charset="0"/>
              </a:rPr>
              <a:t> </a:t>
            </a:r>
            <a:r>
              <a:rPr lang="en-US" sz="1300" b="1" dirty="0" smtClean="0">
                <a:latin typeface="GHEA Grapalat" panose="02000506050000020003" pitchFamily="50" charset="0"/>
                <a:cs typeface="Arial" panose="020B0604020202020204" pitchFamily="34" charset="0"/>
              </a:rPr>
              <a:t>1,4</a:t>
            </a:r>
            <a:r>
              <a:rPr lang="hy-AM" sz="1300" b="1" dirty="0" smtClean="0">
                <a:latin typeface="GHEA Grapalat" panose="02000506050000020003" pitchFamily="50" charset="0"/>
                <a:cs typeface="Arial" panose="020B0604020202020204" pitchFamily="34" charset="0"/>
              </a:rPr>
              <a:t>44</a:t>
            </a:r>
            <a:r>
              <a:rPr lang="en-US" sz="1300" b="1" dirty="0" smtClean="0">
                <a:latin typeface="GHEA Grapalat" panose="02000506050000020003" pitchFamily="50" charset="0"/>
                <a:cs typeface="Arial" panose="020B0604020202020204" pitchFamily="34" charset="0"/>
              </a:rPr>
              <a:t>.</a:t>
            </a:r>
            <a:r>
              <a:rPr lang="hy-AM" sz="1300" b="1" dirty="0" smtClean="0">
                <a:latin typeface="GHEA Grapalat" panose="02000506050000020003" pitchFamily="50" charset="0"/>
                <a:cs typeface="Arial" panose="020B0604020202020204" pitchFamily="34" charset="0"/>
              </a:rPr>
              <a:t>3</a:t>
            </a:r>
            <a:r>
              <a:rPr lang="en-US" sz="1300" b="1" dirty="0" smtClean="0">
                <a:latin typeface="GHEA Grapalat" panose="02000506050000020003" pitchFamily="50" charset="0"/>
                <a:cs typeface="Arial" panose="020B0604020202020204" pitchFamily="34" charset="0"/>
              </a:rPr>
              <a:t> </a:t>
            </a:r>
            <a:r>
              <a:rPr lang="hy-AM" sz="1300" b="1" dirty="0">
                <a:latin typeface="GHEA Grapalat" panose="02000506050000020003" pitchFamily="50" charset="0"/>
                <a:cs typeface="Arial" panose="020B0604020202020204" pitchFamily="34" charset="0"/>
              </a:rPr>
              <a:t>մլն</a:t>
            </a:r>
            <a:r>
              <a:rPr lang="en-US" sz="1300" b="1" dirty="0">
                <a:latin typeface="GHEA Grapalat" panose="02000506050000020003" pitchFamily="50" charset="0"/>
                <a:cs typeface="Arial" panose="020B0604020202020204" pitchFamily="34" charset="0"/>
              </a:rPr>
              <a:t> </a:t>
            </a:r>
            <a:r>
              <a:rPr lang="en-US" sz="1300" b="1" dirty="0" err="1" smtClean="0">
                <a:latin typeface="GHEA Grapalat" panose="02000506050000020003" pitchFamily="50" charset="0"/>
                <a:cs typeface="Arial" panose="020B0604020202020204" pitchFamily="34" charset="0"/>
              </a:rPr>
              <a:t>դրամ</a:t>
            </a:r>
            <a:endParaRPr lang="en-US" sz="1300" b="1" dirty="0">
              <a:latin typeface="GHEA Grapalat" panose="02000506050000020003" pitchFamily="50"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BDC7A3D5-6BBF-44AC-9536-54F59E50259D}"/>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61</a:t>
            </a:fld>
            <a:endParaRPr lang="en-US">
              <a:solidFill>
                <a:prstClr val="black">
                  <a:tint val="75000"/>
                </a:prstClr>
              </a:solidFill>
            </a:endParaRPr>
          </a:p>
        </p:txBody>
      </p:sp>
      <p:sp>
        <p:nvSpPr>
          <p:cNvPr id="2" name="Заголовок 1"/>
          <p:cNvSpPr>
            <a:spLocks noGrp="1"/>
          </p:cNvSpPr>
          <p:nvPr>
            <p:ph type="title"/>
          </p:nvPr>
        </p:nvSpPr>
        <p:spPr>
          <a:xfrm>
            <a:off x="371477" y="365126"/>
            <a:ext cx="8143875" cy="949330"/>
          </a:xfrm>
        </p:spPr>
        <p:txBody>
          <a:bodyPr>
            <a:noAutofit/>
          </a:bodyPr>
          <a:lstStyle/>
          <a:p>
            <a:pPr algn="ctr"/>
            <a:r>
              <a:rPr lang="hy-AM" sz="1400" b="1" dirty="0">
                <a:solidFill>
                  <a:schemeClr val="accent6">
                    <a:lumMod val="75000"/>
                  </a:schemeClr>
                </a:solidFill>
                <a:latin typeface="GHEA Grapalat" panose="02000506050000020003" pitchFamily="50" charset="0"/>
                <a:cs typeface="Arial" panose="020B0604020202020204" pitchFamily="34" charset="0"/>
              </a:rPr>
              <a:t>ԲՅՈՒՋԵՏԱՅԻՆ ԾՐԱԳԻ</a:t>
            </a:r>
            <a:r>
              <a:rPr lang="en-US" sz="1400" b="1" dirty="0" smtClean="0">
                <a:solidFill>
                  <a:schemeClr val="accent6">
                    <a:lumMod val="75000"/>
                  </a:schemeClr>
                </a:solidFill>
                <a:latin typeface="GHEA Grapalat" panose="02000506050000020003" pitchFamily="50" charset="0"/>
                <a:cs typeface="Arial" panose="020B0604020202020204" pitchFamily="34" charset="0"/>
              </a:rPr>
              <a:t>Ր/</a:t>
            </a:r>
            <a:r>
              <a:rPr lang="hy-AM" sz="1400" b="1" dirty="0" smtClean="0">
                <a:solidFill>
                  <a:schemeClr val="accent6">
                    <a:lumMod val="75000"/>
                  </a:schemeClr>
                </a:solidFill>
                <a:latin typeface="GHEA Grapalat" panose="02000506050000020003" pitchFamily="50" charset="0"/>
                <a:cs typeface="Arial" panose="020B0604020202020204" pitchFamily="34" charset="0"/>
              </a:rPr>
              <a:t>ՄԻՋՈՑԱՌՈՒՄ</a:t>
            </a:r>
            <a:r>
              <a:rPr lang="en-US" sz="1400" b="1" dirty="0" smtClean="0">
                <a:solidFill>
                  <a:schemeClr val="accent6">
                    <a:lumMod val="75000"/>
                  </a:schemeClr>
                </a:solidFill>
                <a:latin typeface="GHEA Grapalat" panose="02000506050000020003" pitchFamily="50" charset="0"/>
                <a:cs typeface="Arial" panose="020B0604020202020204" pitchFamily="34" charset="0"/>
              </a:rPr>
              <a:t> </a:t>
            </a:r>
            <a:r>
              <a:rPr lang="en-US" sz="1400" b="1" dirty="0">
                <a:solidFill>
                  <a:schemeClr val="accent6">
                    <a:lumMod val="75000"/>
                  </a:schemeClr>
                </a:solidFill>
                <a:latin typeface="GHEA Grapalat" panose="02000506050000020003" pitchFamily="50" charset="0"/>
                <a:cs typeface="Arial" panose="020B0604020202020204" pitchFamily="34" charset="0"/>
              </a:rPr>
              <a:t>1070/12003</a:t>
            </a:r>
            <a:br>
              <a:rPr lang="en-US" sz="1400" b="1" dirty="0">
                <a:solidFill>
                  <a:schemeClr val="accent6">
                    <a:lumMod val="75000"/>
                  </a:schemeClr>
                </a:solidFill>
                <a:latin typeface="GHEA Grapalat" panose="02000506050000020003" pitchFamily="50" charset="0"/>
                <a:cs typeface="Arial" panose="020B0604020202020204" pitchFamily="34" charset="0"/>
              </a:rPr>
            </a:br>
            <a:r>
              <a:rPr lang="hy-AM" sz="1400" b="1" i="1" dirty="0" smtClean="0">
                <a:latin typeface="GHEA Grapalat" panose="02000506050000020003" pitchFamily="50" charset="0"/>
                <a:cs typeface="Arial" panose="020B0604020202020204" pitchFamily="34" charset="0"/>
              </a:rPr>
              <a:t> 1988-1992 </a:t>
            </a:r>
            <a:r>
              <a:rPr lang="hy-AM" sz="1400" b="1" i="1" dirty="0">
                <a:latin typeface="GHEA Grapalat" panose="02000506050000020003" pitchFamily="50" charset="0"/>
                <a:cs typeface="Arial" panose="020B0604020202020204" pitchFamily="34" charset="0"/>
              </a:rPr>
              <a:t>թվականներին Ադրբեջանից բռնագաղթված և ՀՀ</a:t>
            </a:r>
            <a:r>
              <a:rPr lang="en-US" sz="1400" b="1" i="1" dirty="0">
                <a:latin typeface="GHEA Grapalat" panose="02000506050000020003" pitchFamily="50" charset="0"/>
                <a:cs typeface="Arial" panose="020B0604020202020204" pitchFamily="34" charset="0"/>
              </a:rPr>
              <a:t>-</a:t>
            </a:r>
            <a:r>
              <a:rPr lang="hy-AM" sz="1400" b="1" i="1" dirty="0">
                <a:latin typeface="GHEA Grapalat" panose="02000506050000020003" pitchFamily="50" charset="0"/>
                <a:cs typeface="Arial" panose="020B0604020202020204" pitchFamily="34" charset="0"/>
              </a:rPr>
              <a:t>ում ապաստանած փախստական ընտանիքների բնակարանային ապահովում </a:t>
            </a:r>
            <a:endParaRPr lang="en-US" sz="1400" b="1" i="1" dirty="0">
              <a:latin typeface="GHEA Grapalat" panose="02000506050000020003" pitchFamily="50"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229600" y="1524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17026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1219200"/>
            <a:ext cx="7886700" cy="5448300"/>
          </a:xfrm>
        </p:spPr>
        <p:txBody>
          <a:bodyPr>
            <a:normAutofit/>
          </a:bodyPr>
          <a:lstStyle/>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ՆՊԱՏԱԿԸ ԵՎ ՆԿԱՐԱԳՐՈՒԹՅՈՒՆԸ </a:t>
            </a:r>
          </a:p>
          <a:p>
            <a:pPr algn="just">
              <a:buFont typeface="Wingdings" panose="05000000000000000000" pitchFamily="2" charset="2"/>
              <a:buChar char="Ø"/>
            </a:pPr>
            <a:r>
              <a:rPr lang="hy-AM" sz="1400" b="1" dirty="0" smtClean="0">
                <a:latin typeface="GHEA Grapalat" panose="02000506050000020003" pitchFamily="50" charset="0"/>
                <a:cs typeface="Arial" panose="020B0604020202020204" pitchFamily="34" charset="0"/>
              </a:rPr>
              <a:t> Առաջնային </a:t>
            </a:r>
            <a:r>
              <a:rPr lang="hy-AM" sz="1400" b="1" dirty="0">
                <a:latin typeface="GHEA Grapalat" panose="02000506050000020003" pitchFamily="50" charset="0"/>
                <a:cs typeface="Arial" panose="020B0604020202020204" pitchFamily="34" charset="0"/>
              </a:rPr>
              <a:t>օժանդակություն ցուցաբերել Հայաստան հարկադիր վերադարձող ՀՀ քաղաքացիներին՛ հետագայում նրանց լիարժեք և կայուն վերաինտեգրումն ապահովելու նպատակով, ուղղորդելն ու խորհրդատվությունը: </a:t>
            </a:r>
            <a:endParaRPr lang="hy-AM" sz="1400" b="1" dirty="0" smtClean="0">
              <a:latin typeface="GHEA Grapalat" panose="02000506050000020003" pitchFamily="50" charset="0"/>
              <a:cs typeface="Arial" panose="020B0604020202020204" pitchFamily="34" charset="0"/>
            </a:endParaRPr>
          </a:p>
          <a:p>
            <a:pPr algn="just">
              <a:buFont typeface="Wingdings" panose="05000000000000000000" pitchFamily="2" charset="2"/>
              <a:buChar char="Ø"/>
            </a:pPr>
            <a:endParaRPr lang="en-US" sz="1400" b="1" dirty="0">
              <a:latin typeface="GHEA Grapalat" panose="02000506050000020003" pitchFamily="50" charset="0"/>
              <a:cs typeface="Arial" panose="020B0604020202020204" pitchFamily="34" charset="0"/>
            </a:endParaRPr>
          </a:p>
          <a:p>
            <a:pPr marL="0" indent="0" algn="just">
              <a:buNone/>
            </a:pPr>
            <a:r>
              <a:rPr lang="hy-AM" sz="1400" b="1" dirty="0">
                <a:solidFill>
                  <a:schemeClr val="accent6">
                    <a:lumMod val="75000"/>
                  </a:schemeClr>
                </a:solidFill>
                <a:latin typeface="GHEA Grapalat" panose="02000506050000020003" pitchFamily="50" charset="0"/>
                <a:cs typeface="Arial" panose="020B0604020202020204" pitchFamily="34" charset="0"/>
              </a:rPr>
              <a:t>ՄԻՋՈՑԱՌՄԱՆ ՇԱՀԱՌՈՒՆԵՐ</a:t>
            </a:r>
            <a:endParaRPr lang="en-US" sz="1400" b="1" dirty="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Ø"/>
            </a:pPr>
            <a:r>
              <a:rPr lang="hy-AM" sz="1400" b="1" dirty="0">
                <a:latin typeface="GHEA Grapalat" panose="02000506050000020003" pitchFamily="50" charset="0"/>
                <a:cs typeface="Arial" panose="020B0604020202020204" pitchFamily="34" charset="0"/>
              </a:rPr>
              <a:t>Հայաստան հարկադիր վերադարձող ՀՀ քաղաքացիներ</a:t>
            </a:r>
            <a:r>
              <a:rPr lang="en-US" sz="1400" b="1" dirty="0">
                <a:latin typeface="GHEA Grapalat" panose="02000506050000020003" pitchFamily="50" charset="0"/>
                <a:cs typeface="Arial" panose="020B0604020202020204" pitchFamily="34" charset="0"/>
              </a:rPr>
              <a:t>:</a:t>
            </a: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ՈՉ ՖԻՆԱՆՍԱԿԱՆ </a:t>
            </a:r>
            <a:r>
              <a:rPr lang="en-US" sz="1400" b="1" dirty="0" smtClean="0">
                <a:solidFill>
                  <a:schemeClr val="accent6">
                    <a:lumMod val="75000"/>
                  </a:schemeClr>
                </a:solidFill>
                <a:latin typeface="GHEA Grapalat" panose="02000506050000020003" pitchFamily="50" charset="0"/>
                <a:cs typeface="Arial" panose="020B0604020202020204" pitchFamily="34" charset="0"/>
              </a:rPr>
              <a:t>ՑՈՒՑԱՆԻՇ</a:t>
            </a:r>
            <a:endParaRPr lang="hy-AM" sz="1400" b="1" dirty="0" smtClean="0">
              <a:solidFill>
                <a:schemeClr val="accent6">
                  <a:lumMod val="75000"/>
                </a:schemeClr>
              </a:solidFill>
              <a:latin typeface="GHEA Grapalat" panose="02000506050000020003" pitchFamily="50" charset="0"/>
              <a:cs typeface="Arial" panose="020B0604020202020204" pitchFamily="34" charset="0"/>
            </a:endParaRPr>
          </a:p>
          <a:p>
            <a:pPr marL="0" indent="0" algn="just">
              <a:buNone/>
            </a:pPr>
            <a:endParaRPr lang="en-US" sz="1400" b="1" dirty="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8 </a:t>
            </a:r>
            <a:r>
              <a:rPr lang="en-US" sz="1400" b="1" dirty="0" err="1" smtClean="0">
                <a:latin typeface="GHEA Grapalat" panose="02000506050000020003" pitchFamily="50" charset="0"/>
                <a:cs typeface="Arial" panose="020B0604020202020204" pitchFamily="34" charset="0"/>
              </a:rPr>
              <a:t>շահառու</a:t>
            </a:r>
            <a:r>
              <a:rPr lang="en-US" sz="1400" b="1" dirty="0" smtClean="0">
                <a:latin typeface="GHEA Grapalat" panose="02000506050000020003" pitchFamily="50" charset="0"/>
                <a:cs typeface="Arial" panose="020B0604020202020204" pitchFamily="34" charset="0"/>
              </a:rPr>
              <a:t> </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22 </a:t>
            </a:r>
            <a:r>
              <a:rPr lang="en-US" sz="1400" b="1" dirty="0" err="1" smtClean="0">
                <a:latin typeface="GHEA Grapalat" panose="02000506050000020003" pitchFamily="50" charset="0"/>
                <a:cs typeface="Arial" panose="020B0604020202020204" pitchFamily="34" charset="0"/>
              </a:rPr>
              <a:t>շահառու</a:t>
            </a:r>
            <a:r>
              <a:rPr lang="en-US" sz="1400" b="1" dirty="0" smtClean="0">
                <a:latin typeface="GHEA Grapalat" panose="02000506050000020003" pitchFamily="50" charset="0"/>
                <a:cs typeface="Arial" panose="020B0604020202020204" pitchFamily="34" charset="0"/>
              </a:rPr>
              <a:t> </a:t>
            </a:r>
            <a:endParaRPr lang="hy-AM"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2022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38</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շահառու</a:t>
            </a:r>
            <a:r>
              <a:rPr lang="en-US" sz="1400" b="1" dirty="0">
                <a:latin typeface="GHEA Grapalat" panose="02000506050000020003" pitchFamily="50" charset="0"/>
                <a:cs typeface="Arial" panose="020B0604020202020204" pitchFamily="34" charset="0"/>
              </a:rPr>
              <a:t> </a:t>
            </a:r>
            <a:endParaRPr lang="hy-AM"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endParaRPr lang="en-US" sz="1400" b="1" dirty="0">
              <a:latin typeface="GHEA Grapalat" panose="02000506050000020003" pitchFamily="50" charset="0"/>
              <a:cs typeface="Arial" panose="020B0604020202020204" pitchFamily="34" charset="0"/>
            </a:endParaRP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ՖԻՆԱՆՍԱԿԱՆ </a:t>
            </a:r>
            <a:r>
              <a:rPr lang="en-US" sz="1400" b="1" dirty="0" smtClean="0">
                <a:solidFill>
                  <a:schemeClr val="accent6">
                    <a:lumMod val="75000"/>
                  </a:schemeClr>
                </a:solidFill>
                <a:latin typeface="GHEA Grapalat" panose="02000506050000020003" pitchFamily="50" charset="0"/>
                <a:cs typeface="Arial" panose="020B0604020202020204" pitchFamily="34" charset="0"/>
              </a:rPr>
              <a:t>ՑՈՒՑԱՆԻՇ</a:t>
            </a:r>
            <a:endParaRPr lang="hy-AM" sz="1400" b="1" dirty="0" smtClean="0">
              <a:solidFill>
                <a:schemeClr val="accent6">
                  <a:lumMod val="75000"/>
                </a:schemeClr>
              </a:solidFill>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a:t>
            </a:r>
            <a:r>
              <a:rPr lang="hy-AM" sz="1400" b="1" dirty="0" smtClean="0">
                <a:latin typeface="GHEA Grapalat" panose="02000506050000020003" pitchFamily="50" charset="0"/>
                <a:cs typeface="Arial" panose="020B0604020202020204" pitchFamily="34" charset="0"/>
              </a:rPr>
              <a:t>9</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13.</a:t>
            </a:r>
            <a:r>
              <a:rPr lang="hy-AM" sz="1400" b="1" dirty="0" smtClean="0">
                <a:latin typeface="GHEA Grapalat" panose="02000506050000020003" pitchFamily="50" charset="0"/>
                <a:cs typeface="Arial" panose="020B0604020202020204" pitchFamily="34" charset="0"/>
              </a:rPr>
              <a:t>7</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դ</a:t>
            </a:r>
            <a:r>
              <a:rPr lang="en-US" sz="1400" b="1" dirty="0" err="1" smtClean="0">
                <a:latin typeface="GHEA Grapalat" panose="02000506050000020003" pitchFamily="50" charset="0"/>
                <a:cs typeface="Arial" panose="020B0604020202020204" pitchFamily="34" charset="0"/>
              </a:rPr>
              <a:t>րամ</a:t>
            </a:r>
            <a:endParaRPr lang="hy-AM"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a:t>
            </a:r>
            <a:r>
              <a:rPr lang="hy-AM" sz="1400" b="1" dirty="0" smtClean="0">
                <a:latin typeface="GHEA Grapalat" panose="02000506050000020003" pitchFamily="50" charset="0"/>
                <a:cs typeface="Arial" panose="020B0604020202020204" pitchFamily="34" charset="0"/>
              </a:rPr>
              <a:t>2</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en-US" sz="1400" b="1" dirty="0" smtClean="0">
                <a:latin typeface="GHEA Grapalat" panose="02000506050000020003" pitchFamily="50" charset="0"/>
                <a:cs typeface="Arial" panose="020B0604020202020204" pitchFamily="34" charset="0"/>
              </a:rPr>
              <a:t>13.</a:t>
            </a:r>
            <a:r>
              <a:rPr lang="hy-AM" sz="1400" b="1" dirty="0" smtClean="0">
                <a:latin typeface="GHEA Grapalat" panose="02000506050000020003" pitchFamily="50" charset="0"/>
                <a:cs typeface="Arial" panose="020B0604020202020204" pitchFamily="34" charset="0"/>
              </a:rPr>
              <a:t>7</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marL="109728" indent="0">
              <a:buNone/>
            </a:pPr>
            <a:endParaRPr lang="en-US" sz="1400" b="1" dirty="0">
              <a:latin typeface="GHEA Grapalat" panose="02000506050000020003" pitchFamily="50"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973210C9-8530-461A-BD12-7994B37B7573}"/>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62</a:t>
            </a:fld>
            <a:endParaRPr lang="en-US">
              <a:solidFill>
                <a:prstClr val="black">
                  <a:tint val="75000"/>
                </a:prstClr>
              </a:solidFill>
            </a:endParaRPr>
          </a:p>
        </p:txBody>
      </p:sp>
      <p:sp>
        <p:nvSpPr>
          <p:cNvPr id="2" name="Заголовок 1"/>
          <p:cNvSpPr>
            <a:spLocks noGrp="1"/>
          </p:cNvSpPr>
          <p:nvPr>
            <p:ph type="title"/>
          </p:nvPr>
        </p:nvSpPr>
        <p:spPr>
          <a:xfrm>
            <a:off x="457200" y="274638"/>
            <a:ext cx="8229600" cy="792162"/>
          </a:xfrm>
        </p:spPr>
        <p:txBody>
          <a:bodyPr>
            <a:noAutofit/>
          </a:bodyPr>
          <a:lstStyle/>
          <a:p>
            <a:pPr algn="ctr"/>
            <a:r>
              <a:rPr lang="hy-AM" sz="1400" b="1" dirty="0">
                <a:solidFill>
                  <a:schemeClr val="accent6">
                    <a:lumMod val="75000"/>
                  </a:schemeClr>
                </a:solidFill>
                <a:latin typeface="GHEA Grapalat" panose="02000506050000020003" pitchFamily="50" charset="0"/>
                <a:cs typeface="Arial" panose="020B0604020202020204" pitchFamily="34" charset="0"/>
              </a:rPr>
              <a:t>ԲՅՈՒՋԵՏԱՅԻՆ ԾՐԱԳԻՐ</a:t>
            </a:r>
            <a:r>
              <a:rPr lang="en-US" sz="1400" b="1" dirty="0" smtClean="0">
                <a:solidFill>
                  <a:schemeClr val="accent6">
                    <a:lumMod val="75000"/>
                  </a:schemeClr>
                </a:solidFill>
                <a:latin typeface="GHEA Grapalat" panose="02000506050000020003" pitchFamily="50" charset="0"/>
                <a:cs typeface="Arial" panose="020B0604020202020204" pitchFamily="34" charset="0"/>
              </a:rPr>
              <a:t>/</a:t>
            </a:r>
            <a:r>
              <a:rPr lang="hy-AM" sz="1400" b="1" dirty="0" smtClean="0">
                <a:solidFill>
                  <a:schemeClr val="accent6">
                    <a:lumMod val="75000"/>
                  </a:schemeClr>
                </a:solidFill>
                <a:latin typeface="GHEA Grapalat" panose="02000506050000020003" pitchFamily="50" charset="0"/>
                <a:cs typeface="Arial" panose="020B0604020202020204" pitchFamily="34" charset="0"/>
              </a:rPr>
              <a:t>ՄԻՋՈՑԱՌՈՒՄ</a:t>
            </a:r>
            <a:r>
              <a:rPr lang="en-US" sz="1400" b="1" dirty="0" smtClean="0">
                <a:solidFill>
                  <a:schemeClr val="accent6">
                    <a:lumMod val="75000"/>
                  </a:schemeClr>
                </a:solidFill>
                <a:latin typeface="GHEA Grapalat" panose="02000506050000020003" pitchFamily="50" charset="0"/>
                <a:cs typeface="Arial" panose="020B0604020202020204" pitchFamily="34" charset="0"/>
              </a:rPr>
              <a:t> 1070/1200</a:t>
            </a:r>
            <a:r>
              <a:rPr lang="hy-AM" sz="1400" b="1" dirty="0" smtClean="0">
                <a:solidFill>
                  <a:schemeClr val="accent6">
                    <a:lumMod val="75000"/>
                  </a:schemeClr>
                </a:solidFill>
                <a:latin typeface="GHEA Grapalat" panose="02000506050000020003" pitchFamily="50" charset="0"/>
                <a:cs typeface="Arial" panose="020B0604020202020204" pitchFamily="34" charset="0"/>
              </a:rPr>
              <a:t>4</a:t>
            </a:r>
            <a:r>
              <a:rPr lang="en-US" sz="1400" b="1" dirty="0">
                <a:solidFill>
                  <a:schemeClr val="accent6">
                    <a:lumMod val="75000"/>
                  </a:schemeClr>
                </a:solidFill>
                <a:latin typeface="GHEA Grapalat" panose="02000506050000020003" pitchFamily="50" charset="0"/>
                <a:cs typeface="Arial" panose="020B0604020202020204" pitchFamily="34" charset="0"/>
              </a:rPr>
              <a:t/>
            </a:r>
            <a:br>
              <a:rPr lang="en-US" sz="1400" b="1" dirty="0">
                <a:solidFill>
                  <a:schemeClr val="accent6">
                    <a:lumMod val="75000"/>
                  </a:schemeClr>
                </a:solidFill>
                <a:latin typeface="GHEA Grapalat" panose="02000506050000020003" pitchFamily="50" charset="0"/>
                <a:cs typeface="Arial" panose="020B0604020202020204" pitchFamily="34" charset="0"/>
              </a:rPr>
            </a:br>
            <a:r>
              <a:rPr lang="hy-AM" sz="1400" b="1" dirty="0" smtClean="0">
                <a:latin typeface="GHEA Grapalat" panose="02000506050000020003" pitchFamily="50" charset="0"/>
                <a:cs typeface="Arial" panose="020B0604020202020204" pitchFamily="34" charset="0"/>
              </a:rPr>
              <a:t> Հայաստանի </a:t>
            </a:r>
            <a:r>
              <a:rPr lang="hy-AM" sz="1400" b="1" dirty="0">
                <a:latin typeface="GHEA Grapalat" panose="02000506050000020003" pitchFamily="50" charset="0"/>
                <a:cs typeface="Arial" panose="020B0604020202020204" pitchFamily="34" charset="0"/>
              </a:rPr>
              <a:t>Հանրապետություն վերադարձող քաղաքացիների վերաինտեգրմանն </a:t>
            </a:r>
            <a:r>
              <a:rPr lang="hy-AM" sz="1400" b="1" dirty="0" smtClean="0">
                <a:latin typeface="GHEA Grapalat" panose="02000506050000020003" pitchFamily="50" charset="0"/>
                <a:cs typeface="Arial" panose="020B0604020202020204" pitchFamily="34" charset="0"/>
              </a:rPr>
              <a:t/>
            </a:r>
            <a:br>
              <a:rPr lang="hy-AM" sz="1400" b="1" dirty="0" smtClean="0">
                <a:latin typeface="GHEA Grapalat" panose="02000506050000020003" pitchFamily="50" charset="0"/>
                <a:cs typeface="Arial" panose="020B0604020202020204" pitchFamily="34" charset="0"/>
              </a:rPr>
            </a:br>
            <a:r>
              <a:rPr lang="hy-AM" sz="1400" b="1" dirty="0" smtClean="0">
                <a:latin typeface="GHEA Grapalat" panose="02000506050000020003" pitchFamily="50" charset="0"/>
                <a:cs typeface="Arial" panose="020B0604020202020204" pitchFamily="34" charset="0"/>
              </a:rPr>
              <a:t>ուղղված </a:t>
            </a:r>
            <a:r>
              <a:rPr lang="hy-AM" sz="1400" b="1" dirty="0">
                <a:latin typeface="GHEA Grapalat" panose="02000506050000020003" pitchFamily="50" charset="0"/>
                <a:cs typeface="Arial" panose="020B0604020202020204" pitchFamily="34" charset="0"/>
              </a:rPr>
              <a:t>առաջնային աջակցության պետական ծրագիր </a:t>
            </a:r>
            <a:endParaRPr lang="en-US" sz="1400" dirty="0">
              <a:latin typeface="GHEA Grapalat" panose="02000506050000020003" pitchFamily="50"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72144" y="762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4187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2" y="1428755"/>
            <a:ext cx="8029575" cy="4362445"/>
          </a:xfrm>
        </p:spPr>
        <p:txBody>
          <a:bodyPr>
            <a:normAutofit/>
          </a:bodyPr>
          <a:lstStyle/>
          <a:p>
            <a:pPr algn="just"/>
            <a:r>
              <a:rPr lang="en-US" sz="1400" b="1" dirty="0">
                <a:latin typeface="GHEA Grapalat" panose="02000506050000020003" pitchFamily="50" charset="0"/>
                <a:cs typeface="Arial" panose="020B0604020202020204" pitchFamily="34" charset="0"/>
              </a:rPr>
              <a:t>ՀՀ </a:t>
            </a:r>
            <a:r>
              <a:rPr lang="en-US" sz="1400" b="1" dirty="0" err="1">
                <a:latin typeface="GHEA Grapalat" panose="02000506050000020003" pitchFamily="50" charset="0"/>
                <a:cs typeface="Arial" panose="020B0604020202020204" pitchFamily="34" charset="0"/>
              </a:rPr>
              <a:t>կառավարության</a:t>
            </a:r>
            <a:r>
              <a:rPr lang="en-US" sz="1400" b="1" dirty="0">
                <a:latin typeface="GHEA Grapalat" panose="02000506050000020003" pitchFamily="50" charset="0"/>
                <a:cs typeface="Arial" panose="020B0604020202020204" pitchFamily="34" charset="0"/>
              </a:rPr>
              <a:t> 2021թվականի </a:t>
            </a:r>
            <a:r>
              <a:rPr lang="en-US" sz="1400" b="1" dirty="0" err="1">
                <a:latin typeface="GHEA Grapalat" panose="02000506050000020003" pitchFamily="50" charset="0"/>
                <a:cs typeface="Arial" panose="020B0604020202020204" pitchFamily="34" charset="0"/>
              </a:rPr>
              <a:t>օգոստոսի</a:t>
            </a:r>
            <a:r>
              <a:rPr lang="en-US" sz="1400" b="1" dirty="0">
                <a:latin typeface="GHEA Grapalat" panose="02000506050000020003" pitchFamily="50" charset="0"/>
                <a:cs typeface="Arial" panose="020B0604020202020204" pitchFamily="34" charset="0"/>
              </a:rPr>
              <a:t> 8-ի </a:t>
            </a:r>
            <a:r>
              <a:rPr lang="hy-AM" sz="1400" b="1" dirty="0">
                <a:latin typeface="GHEA Grapalat" panose="02000506050000020003" pitchFamily="50" charset="0"/>
                <a:cs typeface="Arial" panose="020B0604020202020204" pitchFamily="34" charset="0"/>
              </a:rPr>
              <a:t>«</a:t>
            </a:r>
            <a:r>
              <a:rPr lang="en-US" sz="1400" b="1" dirty="0">
                <a:latin typeface="GHEA Grapalat" panose="02000506050000020003" pitchFamily="50" charset="0"/>
                <a:cs typeface="Arial" panose="020B0604020202020204" pitchFamily="34" charset="0"/>
              </a:rPr>
              <a:t>ՀՀ </a:t>
            </a:r>
            <a:r>
              <a:rPr lang="en-US" sz="1400" b="1" dirty="0" err="1">
                <a:latin typeface="GHEA Grapalat" panose="02000506050000020003" pitchFamily="50" charset="0"/>
                <a:cs typeface="Arial" panose="020B0604020202020204" pitchFamily="34" charset="0"/>
              </a:rPr>
              <a:t>կառավարության</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ծրագրի</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մասին</a:t>
            </a:r>
            <a:r>
              <a:rPr lang="hy-AM" sz="1400" b="1" dirty="0">
                <a:latin typeface="GHEA Grapalat" panose="02000506050000020003" pitchFamily="50" charset="0"/>
                <a:cs typeface="Arial" panose="020B0604020202020204" pitchFamily="34" charset="0"/>
              </a:rPr>
              <a:t>»</a:t>
            </a:r>
            <a:r>
              <a:rPr lang="en-US" sz="1400" b="1" dirty="0">
                <a:latin typeface="GHEA Grapalat" panose="02000506050000020003" pitchFamily="50" charset="0"/>
                <a:cs typeface="Arial" panose="020B0604020202020204" pitchFamily="34" charset="0"/>
              </a:rPr>
              <a:t> N1363-Ա </a:t>
            </a:r>
            <a:r>
              <a:rPr lang="en-US" sz="1400" b="1" dirty="0" err="1">
                <a:latin typeface="GHEA Grapalat" panose="02000506050000020003" pitchFamily="50" charset="0"/>
                <a:cs typeface="Arial" panose="020B0604020202020204" pitchFamily="34" charset="0"/>
              </a:rPr>
              <a:t>որոշման</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մաս</a:t>
            </a:r>
            <a:r>
              <a:rPr lang="en-US" sz="1400" b="1" dirty="0" smtClean="0">
                <a:latin typeface="GHEA Grapalat" panose="02000506050000020003" pitchFamily="50" charset="0"/>
                <a:cs typeface="Arial" panose="020B0604020202020204" pitchFamily="34" charset="0"/>
              </a:rPr>
              <a:t> </a:t>
            </a:r>
            <a:r>
              <a:rPr lang="en-US" sz="1400" b="1" i="1" dirty="0">
                <a:latin typeface="GHEA Grapalat" panose="02000506050000020003" pitchFamily="50" charset="0"/>
                <a:cs typeface="Arial" panose="020B0604020202020204" pitchFamily="34" charset="0"/>
              </a:rPr>
              <a:t>4.2 </a:t>
            </a:r>
            <a:r>
              <a:rPr lang="en-US" sz="1400" b="1" i="1" dirty="0" err="1" smtClean="0">
                <a:latin typeface="GHEA Grapalat" panose="02000506050000020003" pitchFamily="50" charset="0"/>
                <a:cs typeface="Arial" panose="020B0604020202020204" pitchFamily="34" charset="0"/>
              </a:rPr>
              <a:t>Միգրացիա</a:t>
            </a:r>
            <a:endParaRPr lang="en-US" sz="1400" b="1" i="1" dirty="0" smtClean="0">
              <a:latin typeface="GHEA Grapalat" panose="02000506050000020003" pitchFamily="50" charset="0"/>
              <a:cs typeface="Arial" panose="020B0604020202020204" pitchFamily="34" charset="0"/>
            </a:endParaRPr>
          </a:p>
          <a:p>
            <a:pPr algn="just"/>
            <a:r>
              <a:rPr lang="en-US" sz="1400" b="1" dirty="0">
                <a:latin typeface="GHEA Grapalat" panose="02000506050000020003" pitchFamily="50" charset="0"/>
                <a:cs typeface="Arial" panose="020B0604020202020204" pitchFamily="34" charset="0"/>
              </a:rPr>
              <a:t> ՀՀ </a:t>
            </a:r>
            <a:r>
              <a:rPr lang="en-US" sz="1400" b="1" dirty="0" err="1">
                <a:latin typeface="GHEA Grapalat" panose="02000506050000020003" pitchFamily="50" charset="0"/>
                <a:cs typeface="Arial" panose="020B0604020202020204" pitchFamily="34" charset="0"/>
              </a:rPr>
              <a:t>կառավարության</a:t>
            </a:r>
            <a:r>
              <a:rPr lang="en-US" sz="1400" b="1" dirty="0">
                <a:latin typeface="GHEA Grapalat" panose="02000506050000020003" pitchFamily="50" charset="0"/>
                <a:cs typeface="Arial" panose="020B0604020202020204" pitchFamily="34" charset="0"/>
              </a:rPr>
              <a:t> 2021թվականի </a:t>
            </a:r>
            <a:r>
              <a:rPr lang="en-US" sz="1400" b="1" dirty="0" err="1">
                <a:latin typeface="GHEA Grapalat" panose="02000506050000020003" pitchFamily="50" charset="0"/>
                <a:cs typeface="Arial" panose="020B0604020202020204" pitchFamily="34" charset="0"/>
              </a:rPr>
              <a:t>մայիսի</a:t>
            </a:r>
            <a:r>
              <a:rPr lang="en-US" sz="1400" b="1" dirty="0">
                <a:latin typeface="GHEA Grapalat" panose="02000506050000020003" pitchFamily="50" charset="0"/>
                <a:cs typeface="Arial" panose="020B0604020202020204" pitchFamily="34" charset="0"/>
              </a:rPr>
              <a:t> 20-ի </a:t>
            </a:r>
            <a:r>
              <a:rPr lang="hy-AM" sz="1400" b="1" dirty="0">
                <a:latin typeface="GHEA Grapalat" panose="02000506050000020003" pitchFamily="50" charset="0"/>
                <a:cs typeface="Arial" panose="020B0604020202020204" pitchFamily="34" charset="0"/>
              </a:rPr>
              <a:t>«</a:t>
            </a:r>
            <a:r>
              <a:rPr lang="en-US" sz="1400" b="1" dirty="0">
                <a:latin typeface="GHEA Grapalat" panose="02000506050000020003" pitchFamily="50" charset="0"/>
                <a:cs typeface="Arial" panose="020B0604020202020204" pitchFamily="34" charset="0"/>
              </a:rPr>
              <a:t>ՀՀ </a:t>
            </a:r>
            <a:r>
              <a:rPr lang="en-US" sz="1400" b="1" dirty="0" err="1">
                <a:latin typeface="GHEA Grapalat" panose="02000506050000020003" pitchFamily="50" charset="0"/>
                <a:cs typeface="Arial" panose="020B0604020202020204" pitchFamily="34" charset="0"/>
              </a:rPr>
              <a:t>միգրացիայի</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պետական</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կառավարման</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հայեցակարգը</a:t>
            </a:r>
            <a:r>
              <a:rPr lang="en-US" sz="1400" b="1" dirty="0">
                <a:latin typeface="GHEA Grapalat" panose="02000506050000020003" pitchFamily="50" charset="0"/>
                <a:cs typeface="Arial" panose="020B0604020202020204" pitchFamily="34" charset="0"/>
              </a:rPr>
              <a:t> և </a:t>
            </a:r>
            <a:r>
              <a:rPr lang="en-US" sz="1400" b="1" dirty="0" err="1">
                <a:latin typeface="GHEA Grapalat" panose="02000506050000020003" pitchFamily="50" charset="0"/>
                <a:cs typeface="Arial" panose="020B0604020202020204" pitchFamily="34" charset="0"/>
              </a:rPr>
              <a:t>գործողությունների</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ծրագիրը</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հաստատելու</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մասին</a:t>
            </a:r>
            <a:r>
              <a:rPr lang="hy-AM" sz="1400" b="1" dirty="0" smtClean="0">
                <a:latin typeface="GHEA Grapalat" panose="02000506050000020003" pitchFamily="50" charset="0"/>
                <a:cs typeface="Arial" panose="020B0604020202020204" pitchFamily="34" charset="0"/>
              </a:rPr>
              <a:t>»</a:t>
            </a:r>
            <a:r>
              <a:rPr lang="en-US" sz="1400" b="1" dirty="0" smtClean="0">
                <a:latin typeface="GHEA Grapalat" panose="02000506050000020003" pitchFamily="50" charset="0"/>
                <a:cs typeface="Arial" panose="020B0604020202020204" pitchFamily="34" charset="0"/>
              </a:rPr>
              <a:t> </a:t>
            </a:r>
            <a:r>
              <a:rPr lang="en-US" sz="1400" b="1" dirty="0">
                <a:latin typeface="GHEA Grapalat" panose="02000506050000020003" pitchFamily="50" charset="0"/>
                <a:cs typeface="Arial" panose="020B0604020202020204" pitchFamily="34" charset="0"/>
              </a:rPr>
              <a:t>N801-Լ </a:t>
            </a:r>
            <a:r>
              <a:rPr lang="en-US" sz="1400" b="1" dirty="0" err="1" smtClean="0">
                <a:latin typeface="GHEA Grapalat" panose="02000506050000020003" pitchFamily="50" charset="0"/>
                <a:cs typeface="Arial" panose="020B0604020202020204" pitchFamily="34" charset="0"/>
              </a:rPr>
              <a:t>որոշում</a:t>
            </a:r>
            <a:endParaRPr lang="en-US" sz="1400" b="1" i="1" dirty="0">
              <a:latin typeface="GHEA Grapalat" panose="02000506050000020003" pitchFamily="50" charset="0"/>
              <a:cs typeface="Arial" panose="020B0604020202020204" pitchFamily="34" charset="0"/>
            </a:endParaRPr>
          </a:p>
          <a:p>
            <a:pPr algn="just"/>
            <a:r>
              <a:rPr lang="en-US" sz="1400" b="1" dirty="0">
                <a:latin typeface="GHEA Grapalat" panose="02000506050000020003" pitchFamily="50" charset="0"/>
                <a:cs typeface="Arial" panose="020B0604020202020204" pitchFamily="34" charset="0"/>
              </a:rPr>
              <a:t> </a:t>
            </a:r>
            <a:r>
              <a:rPr lang="hy-AM" sz="1400" b="1" dirty="0">
                <a:latin typeface="GHEA Grapalat" panose="02000506050000020003" pitchFamily="50" charset="0"/>
                <a:cs typeface="Arial" panose="020B0604020202020204" pitchFamily="34" charset="0"/>
              </a:rPr>
              <a:t>«Փախստականների և ապաստանի մասին» ՀՀ օրենք</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 </a:t>
            </a:r>
            <a:r>
              <a:rPr lang="en-US" sz="1400" b="1" dirty="0">
                <a:latin typeface="GHEA Grapalat" panose="02000506050000020003" pitchFamily="50" charset="0"/>
                <a:cs typeface="Arial" panose="020B0604020202020204" pitchFamily="34" charset="0"/>
              </a:rPr>
              <a:t>ՀՀ </a:t>
            </a:r>
            <a:r>
              <a:rPr lang="hy-AM" sz="1400" b="1" dirty="0">
                <a:latin typeface="GHEA Grapalat" panose="02000506050000020003" pitchFamily="50" charset="0"/>
                <a:cs typeface="Arial" panose="020B0604020202020204" pitchFamily="34" charset="0"/>
              </a:rPr>
              <a:t>կառավարության 2009թ. նոյեմբերի 19–ի N1440-Ն և N1441–Ն որոշումներ</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ՀՀ կառավարության 2002թ-ի ապրիլի 1-ի N313-Ն և 2002թ-ի մայիսի 30-ի N691–Ն որոշումներ</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ՀՀ կառավարության 2016թ. հուլիսի 21-ի նիստի N </a:t>
            </a:r>
            <a:r>
              <a:rPr lang="hy-AM" sz="1400" b="1" dirty="0" smtClean="0">
                <a:latin typeface="GHEA Grapalat" panose="02000506050000020003" pitchFamily="50" charset="0"/>
                <a:cs typeface="Arial" panose="020B0604020202020204" pitchFamily="34" charset="0"/>
              </a:rPr>
              <a:t>28 արձանագրային </a:t>
            </a:r>
            <a:r>
              <a:rPr lang="hy-AM" sz="1400" b="1" dirty="0">
                <a:latin typeface="GHEA Grapalat" panose="02000506050000020003" pitchFamily="50" charset="0"/>
                <a:cs typeface="Arial" panose="020B0604020202020204" pitchFamily="34" charset="0"/>
              </a:rPr>
              <a:t>որոշ</a:t>
            </a:r>
            <a:r>
              <a:rPr lang="en-US" sz="1400" b="1" dirty="0" err="1">
                <a:latin typeface="GHEA Grapalat" panose="02000506050000020003" pitchFamily="50" charset="0"/>
                <a:cs typeface="Arial" panose="020B0604020202020204" pitchFamily="34" charset="0"/>
              </a:rPr>
              <a:t>ում</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ՀՀ կառավարության 2016թ-ի սեպտեմբերի 15-ի N951-Ն որոշում</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«1988-1992 թվականներին Ադրբեջանի Հանրապետությունից բռնագաղթված և Հայաստանի Հանրապետության քաղաքացիություն ստացած անձանց իրավական և սոցիալ-տնտեսական երաշխիքների մասին» ՀՀ օրենք</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 ՀՀ կառավարության 21.11.2019թ. N1666-Ն որոշում</a:t>
            </a:r>
            <a:endParaRPr lang="en-US" sz="1400" b="1" dirty="0">
              <a:latin typeface="GHEA Grapalat" panose="02000506050000020003" pitchFamily="50" charset="0"/>
              <a:cs typeface="Arial" panose="020B0604020202020204" pitchFamily="34" charset="0"/>
            </a:endParaRPr>
          </a:p>
          <a:p>
            <a:pPr algn="just"/>
            <a:r>
              <a:rPr lang="hy-AM" sz="1400" b="1" dirty="0">
                <a:latin typeface="GHEA Grapalat" panose="02000506050000020003" pitchFamily="50" charset="0"/>
                <a:cs typeface="Arial" panose="020B0604020202020204" pitchFamily="34" charset="0"/>
              </a:rPr>
              <a:t> ՀՀ </a:t>
            </a:r>
            <a:r>
              <a:rPr lang="hy-AM" sz="1400" b="1" dirty="0" smtClean="0">
                <a:latin typeface="GHEA Grapalat" panose="02000506050000020003" pitchFamily="50" charset="0"/>
                <a:cs typeface="Arial" panose="020B0604020202020204" pitchFamily="34" charset="0"/>
              </a:rPr>
              <a:t>կառավարության 19.03.2020թ</a:t>
            </a:r>
            <a:r>
              <a:rPr lang="hy-AM" sz="1400" b="1" dirty="0">
                <a:latin typeface="GHEA Grapalat" panose="02000506050000020003" pitchFamily="50" charset="0"/>
                <a:cs typeface="Arial" panose="020B0604020202020204" pitchFamily="34" charset="0"/>
              </a:rPr>
              <a:t>. N336-Լ որոշում</a:t>
            </a:r>
            <a:endParaRPr lang="en-US" sz="1400" b="1" dirty="0">
              <a:latin typeface="GHEA Grapalat" panose="02000506050000020003" pitchFamily="50" charset="0"/>
              <a:cs typeface="Arial" panose="020B0604020202020204" pitchFamily="34" charset="0"/>
            </a:endParaRPr>
          </a:p>
          <a:p>
            <a:endParaRPr lang="en-US" sz="1400" dirty="0"/>
          </a:p>
        </p:txBody>
      </p:sp>
      <p:sp>
        <p:nvSpPr>
          <p:cNvPr id="5" name="Slide Number Placeholder 4">
            <a:extLst>
              <a:ext uri="{FF2B5EF4-FFF2-40B4-BE49-F238E27FC236}">
                <a16:creationId xmlns:a16="http://schemas.microsoft.com/office/drawing/2014/main" xmlns="" id="{4C7F70BE-8E12-4AFB-BADF-C4ACA3EB8CD4}"/>
              </a:ext>
            </a:extLst>
          </p:cNvPr>
          <p:cNvSpPr>
            <a:spLocks noGrp="1"/>
          </p:cNvSpPr>
          <p:nvPr>
            <p:ph type="sldNum" sz="quarter" idx="12"/>
          </p:nvPr>
        </p:nvSpPr>
        <p:spPr/>
        <p:txBody>
          <a:bodyPr/>
          <a:lstStyle/>
          <a:p>
            <a:fld id="{030B7EF0-EE9E-4962-B5F4-8354B15D9BA2}" type="slidenum">
              <a:rPr lang="en-US" smtClean="0">
                <a:solidFill>
                  <a:prstClr val="black">
                    <a:tint val="75000"/>
                  </a:prstClr>
                </a:solidFill>
              </a:rPr>
              <a:pPr/>
              <a:t>63</a:t>
            </a:fld>
            <a:endParaRPr lang="en-US">
              <a:solidFill>
                <a:prstClr val="black">
                  <a:tint val="75000"/>
                </a:prstClr>
              </a:solidFill>
            </a:endParaRPr>
          </a:p>
        </p:txBody>
      </p:sp>
      <p:sp>
        <p:nvSpPr>
          <p:cNvPr id="2" name="Заголовок 1"/>
          <p:cNvSpPr>
            <a:spLocks noGrp="1"/>
          </p:cNvSpPr>
          <p:nvPr>
            <p:ph type="title"/>
          </p:nvPr>
        </p:nvSpPr>
        <p:spPr>
          <a:xfrm>
            <a:off x="628650" y="365128"/>
            <a:ext cx="7886700" cy="1063625"/>
          </a:xfrm>
        </p:spPr>
        <p:txBody>
          <a:bodyPr>
            <a:normAutofit/>
          </a:bodyPr>
          <a:lstStyle/>
          <a:p>
            <a:pPr algn="ctr"/>
            <a:r>
              <a:rPr lang="hy-AM" sz="2000" b="1" dirty="0">
                <a:solidFill>
                  <a:schemeClr val="accent6">
                    <a:lumMod val="75000"/>
                  </a:schemeClr>
                </a:solidFill>
                <a:latin typeface="Arial" panose="020B0604020202020204" pitchFamily="34" charset="0"/>
                <a:cs typeface="Arial" panose="020B0604020202020204" pitchFamily="34" charset="0"/>
              </a:rPr>
              <a:t>ԾՐԱԳՐ</a:t>
            </a:r>
            <a:r>
              <a:rPr lang="en-US" sz="2000" b="1" dirty="0">
                <a:solidFill>
                  <a:schemeClr val="accent6">
                    <a:lumMod val="75000"/>
                  </a:schemeClr>
                </a:solidFill>
                <a:latin typeface="Arial" panose="020B0604020202020204" pitchFamily="34" charset="0"/>
                <a:cs typeface="Arial" panose="020B0604020202020204" pitchFamily="34" charset="0"/>
              </a:rPr>
              <a:t>ԵՐ</a:t>
            </a:r>
            <a:r>
              <a:rPr lang="hy-AM" sz="2000" b="1" dirty="0">
                <a:solidFill>
                  <a:schemeClr val="accent6">
                    <a:lumMod val="75000"/>
                  </a:schemeClr>
                </a:solidFill>
                <a:latin typeface="Arial" panose="020B0604020202020204" pitchFamily="34" charset="0"/>
                <a:cs typeface="Arial" panose="020B0604020202020204" pitchFamily="34" charset="0"/>
              </a:rPr>
              <a:t>Ի ԻՐԱԿԱՆԱՑՄԱՆ ՇԱՐՈՒՆԱԿԱԿԱՆՈՒԹՅԱՆ ԱՊԱՀՈՎՄԱՆ ՀԻՄՆԱՎՈՐՈՒՄՆԵՐԸ</a:t>
            </a:r>
            <a:r>
              <a:rPr lang="en-US" sz="2000" b="1" dirty="0">
                <a:solidFill>
                  <a:schemeClr val="accent6">
                    <a:lumMod val="75000"/>
                  </a:schemeClr>
                </a:solidFill>
                <a:latin typeface="Arial" panose="020B0604020202020204" pitchFamily="34" charset="0"/>
                <a:cs typeface="Arial" panose="020B0604020202020204" pitchFamily="34" charset="0"/>
              </a:rPr>
              <a:t/>
            </a:r>
            <a:br>
              <a:rPr lang="en-US" sz="2000" b="1" dirty="0">
                <a:solidFill>
                  <a:schemeClr val="accent6">
                    <a:lumMod val="75000"/>
                  </a:schemeClr>
                </a:solidFill>
                <a:latin typeface="Arial" panose="020B0604020202020204" pitchFamily="34" charset="0"/>
                <a:cs typeface="Arial" panose="020B0604020202020204" pitchFamily="34" charset="0"/>
              </a:rPr>
            </a:br>
            <a:endParaRPr lang="en-US" sz="2000" b="1" dirty="0">
              <a:solidFill>
                <a:schemeClr val="accent6">
                  <a:lumMod val="75000"/>
                </a:schemeClr>
              </a:solidFill>
              <a:latin typeface="Arial" panose="020B0604020202020204" pitchFamily="34" charset="0"/>
              <a:cs typeface="Arial" panose="020B0604020202020204" pitchFamily="34" charset="0"/>
            </a:endParaRP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03774" y="1524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86756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38200"/>
            <a:ext cx="7886700" cy="4999893"/>
          </a:xfrm>
        </p:spPr>
        <p:txBody>
          <a:bodyPr>
            <a:normAutofit lnSpcReduction="10000"/>
          </a:bodyPr>
          <a:lstStyle/>
          <a:p>
            <a:pPr marL="0" indent="0" algn="just">
              <a:buNone/>
            </a:pPr>
            <a:endParaRPr lang="hy-AM" sz="1400" dirty="0" smtClean="0">
              <a:latin typeface="GHEA Grapalat" panose="02000506050000020003" pitchFamily="50" charset="0"/>
            </a:endParaRPr>
          </a:p>
          <a:p>
            <a:pPr marL="0" indent="0" algn="just">
              <a:buNone/>
            </a:pPr>
            <a:r>
              <a:rPr lang="hy-AM" sz="1400" dirty="0" smtClean="0">
                <a:latin typeface="GHEA Grapalat" panose="02000506050000020003" pitchFamily="50" charset="0"/>
              </a:rPr>
              <a:t>ՆՊԱՏԱԿ </a:t>
            </a:r>
          </a:p>
          <a:p>
            <a:pPr marL="0" indent="0" algn="just">
              <a:buNone/>
            </a:pPr>
            <a:r>
              <a:rPr lang="hy-AM" sz="1400" dirty="0" smtClean="0">
                <a:latin typeface="GHEA Grapalat" panose="02000506050000020003" pitchFamily="50" charset="0"/>
              </a:rPr>
              <a:t> Ջրամատակարարման ծառայությունների հասանելիության և մատչելիության ապահովում։ </a:t>
            </a:r>
          </a:p>
          <a:p>
            <a:pPr marL="0" indent="0" algn="just">
              <a:buNone/>
            </a:pPr>
            <a:endParaRPr lang="hy-AM" sz="1400" dirty="0" smtClean="0">
              <a:latin typeface="GHEA Grapalat" panose="02000506050000020003" pitchFamily="50" charset="0"/>
            </a:endParaRPr>
          </a:p>
          <a:p>
            <a:pPr marL="0" indent="0" algn="just">
              <a:buNone/>
            </a:pPr>
            <a:r>
              <a:rPr lang="hy-AM" sz="1400" dirty="0" smtClean="0">
                <a:latin typeface="GHEA Grapalat" panose="02000506050000020003" pitchFamily="50" charset="0"/>
              </a:rPr>
              <a:t>ԱԿՆԿԱԼՎՈՂ ԱՐԴՅՈՒՆՔ</a:t>
            </a:r>
          </a:p>
          <a:p>
            <a:pPr marL="0" indent="0" algn="just">
              <a:buNone/>
            </a:pPr>
            <a:r>
              <a:rPr lang="hy-AM" sz="1400" dirty="0" smtClean="0">
                <a:latin typeface="GHEA Grapalat" panose="02000506050000020003" pitchFamily="50" charset="0"/>
              </a:rPr>
              <a:t> Խմելու ջրի մատակարարման և ջրահեռացման համակարգերի բարելավում, կորուստների կրճատում։ </a:t>
            </a:r>
          </a:p>
          <a:p>
            <a:pPr marL="0" indent="0" algn="just">
              <a:buNone/>
            </a:pPr>
            <a:endParaRPr lang="hy-AM" sz="1400" dirty="0">
              <a:latin typeface="GHEA Grapalat" panose="02000506050000020003" pitchFamily="50" charset="0"/>
            </a:endParaRPr>
          </a:p>
          <a:p>
            <a:pPr marL="0" indent="0" algn="just">
              <a:buNone/>
            </a:pPr>
            <a:r>
              <a:rPr lang="hy-AM" sz="1400" dirty="0" smtClean="0">
                <a:latin typeface="GHEA Grapalat" panose="02000506050000020003" pitchFamily="50" charset="0"/>
              </a:rPr>
              <a:t>ԻՐԱԿԱՆԱՑՆՈՂ</a:t>
            </a:r>
          </a:p>
          <a:p>
            <a:pPr marL="0" indent="0" algn="just">
              <a:buNone/>
            </a:pPr>
            <a:r>
              <a:rPr lang="hy-AM" sz="1400" dirty="0" smtClean="0">
                <a:latin typeface="GHEA Grapalat" panose="02000506050000020003" pitchFamily="50" charset="0"/>
              </a:rPr>
              <a:t> ՀՀ ջրային կոմիտե և Հայաստանի տարածքային զարգացման հիմնադրամ</a:t>
            </a:r>
          </a:p>
          <a:p>
            <a:pPr marL="0" indent="0" algn="just">
              <a:buNone/>
            </a:pPr>
            <a:endParaRPr lang="hy-AM" sz="1400" dirty="0">
              <a:latin typeface="GHEA Grapalat" panose="02000506050000020003" pitchFamily="50" charset="0"/>
            </a:endParaRPr>
          </a:p>
          <a:p>
            <a:pPr marL="0" indent="0" algn="just">
              <a:buNone/>
            </a:pPr>
            <a:r>
              <a:rPr lang="hy-AM" sz="1400" dirty="0">
                <a:latin typeface="GHEA Grapalat" panose="02000506050000020003" pitchFamily="50" charset="0"/>
              </a:rPr>
              <a:t>ԾՐԱԳՐ</a:t>
            </a:r>
            <a:r>
              <a:rPr lang="en-US" sz="1400" dirty="0">
                <a:latin typeface="GHEA Grapalat" panose="02000506050000020003" pitchFamily="50" charset="0"/>
              </a:rPr>
              <a:t>ԵՐ</a:t>
            </a:r>
            <a:r>
              <a:rPr lang="hy-AM" sz="1400" dirty="0">
                <a:latin typeface="GHEA Grapalat" panose="02000506050000020003" pitchFamily="50" charset="0"/>
              </a:rPr>
              <a:t>Ի ԻՐԱԿԱՆԱՑՄԱՆ ՇԱՐՈՒՆԱԿԱԿԱՆՈՒԹՅԱՆ ԱՊԱՀՈՎՄԱՆ </a:t>
            </a:r>
            <a:r>
              <a:rPr lang="hy-AM" sz="1400" dirty="0" smtClean="0">
                <a:latin typeface="GHEA Grapalat" panose="02000506050000020003" pitchFamily="50" charset="0"/>
              </a:rPr>
              <a:t>ՀԻՄՆԱՎՈՐՈՒՄՆԵՐԸ</a:t>
            </a:r>
          </a:p>
          <a:p>
            <a:r>
              <a:rPr lang="hy-AM" sz="1400" dirty="0">
                <a:latin typeface="GHEA Grapalat" panose="02000506050000020003" pitchFamily="50" charset="0"/>
              </a:rPr>
              <a:t>ՀՀ ջրային ռեսուրսների խնայողության, կառավարման և պարենային անվտանգության ապահովման անհրաժեշտություն</a:t>
            </a:r>
          </a:p>
          <a:p>
            <a:r>
              <a:rPr lang="en-US" sz="1400" dirty="0">
                <a:latin typeface="GHEA Grapalat" panose="02000506050000020003" pitchFamily="50" charset="0"/>
              </a:rPr>
              <a:t>ՀՀ </a:t>
            </a:r>
            <a:r>
              <a:rPr lang="en-US" sz="1400" dirty="0" err="1">
                <a:latin typeface="GHEA Grapalat" panose="02000506050000020003" pitchFamily="50" charset="0"/>
              </a:rPr>
              <a:t>կառավարության</a:t>
            </a:r>
            <a:r>
              <a:rPr lang="en-US" sz="1400" dirty="0">
                <a:latin typeface="GHEA Grapalat" panose="02000506050000020003" pitchFamily="50" charset="0"/>
              </a:rPr>
              <a:t> 2021թվականի </a:t>
            </a:r>
            <a:r>
              <a:rPr lang="en-US" sz="1400" dirty="0" err="1">
                <a:latin typeface="GHEA Grapalat" panose="02000506050000020003" pitchFamily="50" charset="0"/>
              </a:rPr>
              <a:t>օգոստոսի</a:t>
            </a:r>
            <a:r>
              <a:rPr lang="en-US" sz="1400" dirty="0">
                <a:latin typeface="GHEA Grapalat" panose="02000506050000020003" pitchFamily="50" charset="0"/>
              </a:rPr>
              <a:t> 8-ի </a:t>
            </a:r>
            <a:r>
              <a:rPr lang="hy-AM" sz="1400" dirty="0">
                <a:latin typeface="GHEA Grapalat" panose="02000506050000020003" pitchFamily="50" charset="0"/>
              </a:rPr>
              <a:t>«</a:t>
            </a:r>
            <a:r>
              <a:rPr lang="en-US" sz="1400" dirty="0">
                <a:latin typeface="GHEA Grapalat" panose="02000506050000020003" pitchFamily="50" charset="0"/>
              </a:rPr>
              <a:t>ՀՀ </a:t>
            </a:r>
            <a:r>
              <a:rPr lang="en-US" sz="1400" dirty="0" err="1">
                <a:latin typeface="GHEA Grapalat" panose="02000506050000020003" pitchFamily="50" charset="0"/>
              </a:rPr>
              <a:t>կառավարության</a:t>
            </a:r>
            <a:r>
              <a:rPr lang="en-US" sz="1400" dirty="0">
                <a:latin typeface="GHEA Grapalat" panose="02000506050000020003" pitchFamily="50" charset="0"/>
              </a:rPr>
              <a:t> </a:t>
            </a:r>
            <a:r>
              <a:rPr lang="en-US" sz="1400" dirty="0" err="1">
                <a:latin typeface="GHEA Grapalat" panose="02000506050000020003" pitchFamily="50" charset="0"/>
              </a:rPr>
              <a:t>ծրագրի</a:t>
            </a:r>
            <a:r>
              <a:rPr lang="en-US" sz="1400" dirty="0">
                <a:latin typeface="GHEA Grapalat" panose="02000506050000020003" pitchFamily="50" charset="0"/>
              </a:rPr>
              <a:t> </a:t>
            </a:r>
            <a:r>
              <a:rPr lang="en-US" sz="1400" dirty="0" err="1">
                <a:latin typeface="GHEA Grapalat" panose="02000506050000020003" pitchFamily="50" charset="0"/>
              </a:rPr>
              <a:t>մասին</a:t>
            </a:r>
            <a:r>
              <a:rPr lang="hy-AM" sz="1400" dirty="0">
                <a:latin typeface="GHEA Grapalat" panose="02000506050000020003" pitchFamily="50" charset="0"/>
              </a:rPr>
              <a:t>»</a:t>
            </a:r>
            <a:r>
              <a:rPr lang="en-US" sz="1400" dirty="0">
                <a:latin typeface="GHEA Grapalat" panose="02000506050000020003" pitchFamily="50" charset="0"/>
              </a:rPr>
              <a:t> №</a:t>
            </a:r>
            <a:r>
              <a:rPr lang="hy-AM" sz="1400" dirty="0">
                <a:latin typeface="GHEA Grapalat" panose="02000506050000020003" pitchFamily="50" charset="0"/>
              </a:rPr>
              <a:t> </a:t>
            </a:r>
            <a:r>
              <a:rPr lang="en-US" sz="1400" dirty="0">
                <a:latin typeface="GHEA Grapalat" panose="02000506050000020003" pitchFamily="50" charset="0"/>
              </a:rPr>
              <a:t>1363-Ա </a:t>
            </a:r>
            <a:r>
              <a:rPr lang="en-US" sz="1400" dirty="0" err="1">
                <a:latin typeface="GHEA Grapalat" panose="02000506050000020003" pitchFamily="50" charset="0"/>
              </a:rPr>
              <a:t>որոշման</a:t>
            </a:r>
            <a:r>
              <a:rPr lang="en-US" sz="1400" dirty="0">
                <a:latin typeface="GHEA Grapalat" panose="02000506050000020003" pitchFamily="50" charset="0"/>
              </a:rPr>
              <a:t> </a:t>
            </a:r>
            <a:r>
              <a:rPr lang="en-US" sz="1400" dirty="0" err="1">
                <a:latin typeface="GHEA Grapalat" panose="02000506050000020003" pitchFamily="50" charset="0"/>
              </a:rPr>
              <a:t>մաս</a:t>
            </a:r>
            <a:r>
              <a:rPr lang="en-US" sz="1400" dirty="0">
                <a:latin typeface="GHEA Grapalat" panose="02000506050000020003" pitchFamily="50" charset="0"/>
              </a:rPr>
              <a:t> </a:t>
            </a:r>
            <a:r>
              <a:rPr lang="hy-AM" sz="1400" dirty="0">
                <a:latin typeface="GHEA Grapalat" panose="02000506050000020003" pitchFamily="50" charset="0"/>
              </a:rPr>
              <a:t>3</a:t>
            </a:r>
            <a:r>
              <a:rPr lang="en-US" sz="1400" dirty="0">
                <a:latin typeface="GHEA Grapalat" panose="02000506050000020003" pitchFamily="50" charset="0"/>
              </a:rPr>
              <a:t>.</a:t>
            </a:r>
            <a:r>
              <a:rPr lang="hy-AM" sz="1400" dirty="0">
                <a:latin typeface="GHEA Grapalat" panose="02000506050000020003" pitchFamily="50" charset="0"/>
              </a:rPr>
              <a:t>3</a:t>
            </a:r>
            <a:r>
              <a:rPr lang="en-US" sz="1400" dirty="0">
                <a:latin typeface="GHEA Grapalat" panose="02000506050000020003" pitchFamily="50" charset="0"/>
              </a:rPr>
              <a:t> </a:t>
            </a:r>
            <a:r>
              <a:rPr lang="hy-AM" sz="1400" dirty="0">
                <a:latin typeface="GHEA Grapalat" panose="02000506050000020003" pitchFamily="50" charset="0"/>
              </a:rPr>
              <a:t>Ջրային տնտեսություն</a:t>
            </a:r>
          </a:p>
          <a:p>
            <a:r>
              <a:rPr lang="hy-AM" sz="1400" dirty="0">
                <a:latin typeface="GHEA Grapalat" panose="02000506050000020003" pitchFamily="50" charset="0"/>
              </a:rPr>
              <a:t> ՀՀ 2020 թվականի օգոստոսի 7-ի № 1411-Լ որոշում</a:t>
            </a:r>
          </a:p>
          <a:p>
            <a:r>
              <a:rPr lang="hy-AM" sz="1400" dirty="0">
                <a:latin typeface="GHEA Grapalat" panose="02000506050000020003" pitchFamily="50" charset="0"/>
              </a:rPr>
              <a:t> ՀՀ ջրային ոլորտի բարելավման նպատակով կնքված միջազգային համաձայնագրեր և պայմանագրեր</a:t>
            </a:r>
            <a:endParaRPr lang="en-US" sz="1400" dirty="0">
              <a:latin typeface="GHEA Grapalat" panose="02000506050000020003" pitchFamily="50" charset="0"/>
            </a:endParaRPr>
          </a:p>
          <a:p>
            <a:pPr marL="0" indent="0" algn="just">
              <a:buNone/>
            </a:pPr>
            <a:endParaRPr lang="en-US" sz="1400" dirty="0">
              <a:latin typeface="GHEA Grapalat" panose="02000506050000020003" pitchFamily="50" charset="0"/>
            </a:endParaRPr>
          </a:p>
        </p:txBody>
      </p:sp>
      <p:sp>
        <p:nvSpPr>
          <p:cNvPr id="2" name="Title 1"/>
          <p:cNvSpPr>
            <a:spLocks noGrp="1"/>
          </p:cNvSpPr>
          <p:nvPr>
            <p:ph type="title"/>
          </p:nvPr>
        </p:nvSpPr>
        <p:spPr>
          <a:xfrm>
            <a:off x="533400" y="304800"/>
            <a:ext cx="7905750" cy="419099"/>
          </a:xfrm>
        </p:spPr>
        <p:txBody>
          <a:bodyPr>
            <a:normAutofit/>
          </a:bodyPr>
          <a:lstStyle/>
          <a:p>
            <a:pPr algn="ctr"/>
            <a:r>
              <a:rPr lang="hy-AM" sz="1300" b="1" dirty="0" smtClean="0">
                <a:solidFill>
                  <a:srgbClr val="0070C0"/>
                </a:solidFill>
                <a:latin typeface="GHEA Grapalat" panose="02000506050000020003" pitchFamily="50" charset="0"/>
              </a:rPr>
              <a:t>1072 </a:t>
            </a:r>
            <a:r>
              <a:rPr lang="hy-AM" sz="1300" b="1" dirty="0">
                <a:solidFill>
                  <a:srgbClr val="0070C0"/>
                </a:solidFill>
                <a:latin typeface="GHEA Grapalat" panose="02000506050000020003" pitchFamily="50" charset="0"/>
              </a:rPr>
              <a:t>– </a:t>
            </a:r>
            <a:r>
              <a:rPr lang="hy-AM" sz="1300" b="1" dirty="0" smtClean="0">
                <a:solidFill>
                  <a:srgbClr val="0070C0"/>
                </a:solidFill>
                <a:latin typeface="GHEA Grapalat" panose="02000506050000020003" pitchFamily="50" charset="0"/>
              </a:rPr>
              <a:t>ՋՐԱՄԱՏԱԿԱՐԱՐՄԱՆ ԵՎ ՋՐԱՀԵՌԱՑՄԱՆ ԲԱՐԵԼԱՎՈՒՄ</a:t>
            </a:r>
            <a:endParaRPr lang="en-US" dirty="0"/>
          </a:p>
        </p:txBody>
      </p:sp>
      <p:sp>
        <p:nvSpPr>
          <p:cNvPr id="4" name="Номер слайда 3"/>
          <p:cNvSpPr>
            <a:spLocks noGrp="1"/>
          </p:cNvSpPr>
          <p:nvPr>
            <p:ph type="sldNum" sz="quarter" idx="12"/>
          </p:nvPr>
        </p:nvSpPr>
        <p:spPr/>
        <p:txBody>
          <a:bodyPr/>
          <a:lstStyle/>
          <a:p>
            <a:fld id="{B6F15528-21DE-4FAA-801E-634DDDAF4B2B}" type="slidenum">
              <a:rPr lang="en-US" smtClean="0"/>
              <a:pPr/>
              <a:t>64</a:t>
            </a:fld>
            <a:endParaRPr lang="en-US" dirty="0"/>
          </a:p>
        </p:txBody>
      </p:sp>
    </p:spTree>
    <p:extLst>
      <p:ext uri="{BB962C8B-B14F-4D97-AF65-F5344CB8AC3E}">
        <p14:creationId xmlns:p14="http://schemas.microsoft.com/office/powerpoint/2010/main" val="38341952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838200"/>
            <a:ext cx="8305800" cy="5105400"/>
          </a:xfrm>
        </p:spPr>
        <p:txBody>
          <a:bodyPr>
            <a:noAutofit/>
          </a:bodyPr>
          <a:lstStyle/>
          <a:p>
            <a:pPr marL="0" lvl="0" indent="0" algn="just">
              <a:spcBef>
                <a:spcPts val="0"/>
              </a:spcBef>
              <a:buFont typeface="Symbol"/>
              <a:buChar char=""/>
            </a:pPr>
            <a:r>
              <a:rPr lang="ru-RU" sz="1400" dirty="0" smtClean="0">
                <a:latin typeface="GHEA Grapalat" pitchFamily="50" charset="0"/>
                <a:ea typeface="Calibri"/>
                <a:cs typeface="Times New Roman"/>
              </a:rPr>
              <a:t> </a:t>
            </a:r>
            <a:r>
              <a:rPr lang="en-US" sz="1400" dirty="0" smtClean="0">
                <a:latin typeface="GHEA Grapalat" pitchFamily="50" charset="0"/>
                <a:ea typeface="Calibri"/>
                <a:cs typeface="Times New Roman"/>
              </a:rPr>
              <a:t>2022 թվականի համար </a:t>
            </a:r>
            <a:r>
              <a:rPr lang="en-US" sz="1400" dirty="0" err="1" smtClean="0">
                <a:latin typeface="GHEA Grapalat" pitchFamily="50" charset="0"/>
                <a:ea typeface="Calibri"/>
                <a:cs typeface="Times New Roman"/>
              </a:rPr>
              <a:t>Ծրագրի</a:t>
            </a:r>
            <a:r>
              <a:rPr lang="en-US" sz="1400" dirty="0" smtClean="0">
                <a:latin typeface="GHEA Grapalat" pitchFamily="50" charset="0"/>
                <a:ea typeface="Calibri"/>
                <a:cs typeface="Times New Roman"/>
              </a:rPr>
              <a:t> գծով </a:t>
            </a:r>
            <a:r>
              <a:rPr lang="en-US" sz="1400" dirty="0" err="1" smtClean="0">
                <a:latin typeface="GHEA Grapalat" pitchFamily="50" charset="0"/>
                <a:ea typeface="Calibri"/>
                <a:cs typeface="Times New Roman"/>
              </a:rPr>
              <a:t>ծախսը</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կազմում</a:t>
            </a:r>
            <a:r>
              <a:rPr lang="en-US" sz="1400" dirty="0" smtClean="0">
                <a:latin typeface="GHEA Grapalat" pitchFamily="50" charset="0"/>
                <a:ea typeface="Calibri"/>
                <a:cs typeface="Times New Roman"/>
              </a:rPr>
              <a:t> է 12,357.6 </a:t>
            </a:r>
            <a:r>
              <a:rPr lang="en-US" sz="1400" dirty="0" err="1" smtClean="0">
                <a:latin typeface="GHEA Grapalat" pitchFamily="50" charset="0"/>
                <a:ea typeface="Calibri"/>
                <a:cs typeface="Times New Roman"/>
              </a:rPr>
              <a:t>մլն</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դրամ</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այդ</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թվում</a:t>
            </a:r>
            <a:r>
              <a:rPr lang="en-US" sz="1400" dirty="0" smtClean="0">
                <a:latin typeface="GHEA Grapalat" pitchFamily="50" charset="0"/>
                <a:ea typeface="Calibri"/>
                <a:cs typeface="Times New Roman"/>
              </a:rPr>
              <a:t>.</a:t>
            </a:r>
            <a:endParaRPr lang="ru-RU" sz="1400" dirty="0" smtClean="0">
              <a:latin typeface="GHEA Grapalat" pitchFamily="50" charset="0"/>
              <a:ea typeface="Calibri"/>
              <a:cs typeface="Times New Roman"/>
            </a:endParaRPr>
          </a:p>
          <a:p>
            <a:pPr marL="0" lvl="0" indent="0" algn="just">
              <a:spcBef>
                <a:spcPts val="0"/>
              </a:spcBef>
              <a:buFont typeface="+mj-lt"/>
              <a:buAutoNum type="arabicPeriod"/>
            </a:pPr>
            <a:r>
              <a:rPr lang="ru-RU" sz="1400" u="sng" dirty="0" smtClean="0">
                <a:latin typeface="GHEA Grapalat" pitchFamily="50" charset="0"/>
                <a:ea typeface="Calibri"/>
                <a:cs typeface="Times New Roman"/>
              </a:rPr>
              <a:t> </a:t>
            </a:r>
            <a:r>
              <a:rPr lang="hy-AM" sz="1400" b="1" u="sng" dirty="0" smtClean="0">
                <a:latin typeface="GHEA Grapalat" pitchFamily="50" charset="0"/>
                <a:ea typeface="Calibri"/>
                <a:cs typeface="Times New Roman"/>
              </a:rPr>
              <a:t>1072-11009</a:t>
            </a:r>
            <a:r>
              <a:rPr lang="hy-AM" sz="1400" b="1" dirty="0" smtClean="0">
                <a:latin typeface="GHEA Grapalat" pitchFamily="50" charset="0"/>
                <a:ea typeface="Calibri"/>
                <a:cs typeface="Times New Roman"/>
              </a:rPr>
              <a:t> </a:t>
            </a:r>
            <a:r>
              <a:rPr lang="en-US" sz="1400" b="1" dirty="0" smtClean="0">
                <a:latin typeface="GHEA Grapalat" pitchFamily="50" charset="0"/>
                <a:ea typeface="Calibri"/>
                <a:cs typeface="Times New Roman"/>
              </a:rPr>
              <a:t>479.8 </a:t>
            </a:r>
            <a:r>
              <a:rPr lang="en-US" sz="1400" b="1" dirty="0" err="1">
                <a:latin typeface="GHEA Grapalat" pitchFamily="50" charset="0"/>
                <a:ea typeface="Calibri"/>
                <a:cs typeface="Times New Roman"/>
              </a:rPr>
              <a:t>մլն</a:t>
            </a:r>
            <a:r>
              <a:rPr lang="en-US" sz="1400" b="1" dirty="0">
                <a:latin typeface="GHEA Grapalat" pitchFamily="50" charset="0"/>
                <a:ea typeface="Calibri"/>
                <a:cs typeface="Times New Roman"/>
              </a:rPr>
              <a:t> </a:t>
            </a:r>
            <a:r>
              <a:rPr lang="en-US" sz="1400" b="1" dirty="0" err="1">
                <a:latin typeface="GHEA Grapalat" pitchFamily="50" charset="0"/>
                <a:ea typeface="Calibri"/>
                <a:cs typeface="Times New Roman"/>
              </a:rPr>
              <a:t>դրամ</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գումարը</a:t>
            </a:r>
            <a:r>
              <a:rPr lang="en-US" sz="1400" dirty="0">
                <a:latin typeface="GHEA Grapalat" pitchFamily="50" charset="0"/>
                <a:ea typeface="Calibri"/>
                <a:cs typeface="Times New Roman"/>
              </a:rPr>
              <a:t> նախատեսվում է հատկացնել </a:t>
            </a:r>
            <a:r>
              <a:rPr lang="en-US" sz="1400" dirty="0" err="1">
                <a:latin typeface="GHEA Grapalat" pitchFamily="50" charset="0"/>
                <a:ea typeface="Calibri"/>
                <a:cs typeface="Times New Roman"/>
              </a:rPr>
              <a:t>Գերմանիայի</a:t>
            </a:r>
            <a:r>
              <a:rPr lang="en-US" sz="1400" dirty="0">
                <a:latin typeface="GHEA Grapalat" pitchFamily="50" charset="0"/>
                <a:ea typeface="Calibri"/>
                <a:cs typeface="Times New Roman"/>
              </a:rPr>
              <a:t> զարգացման </a:t>
            </a:r>
            <a:r>
              <a:rPr lang="en-US" sz="1400" dirty="0" err="1">
                <a:latin typeface="GHEA Grapalat" pitchFamily="50" charset="0"/>
                <a:ea typeface="Calibri"/>
                <a:cs typeface="Times New Roman"/>
              </a:rPr>
              <a:t>վարկերի</a:t>
            </a:r>
            <a:r>
              <a:rPr lang="en-US" sz="1400" dirty="0">
                <a:latin typeface="GHEA Grapalat" pitchFamily="50" charset="0"/>
                <a:ea typeface="Calibri"/>
                <a:cs typeface="Times New Roman"/>
              </a:rPr>
              <a:t> բանկի աջակցությամբ իրականացվող Համայնքային </a:t>
            </a:r>
            <a:r>
              <a:rPr lang="en-US" sz="1400" dirty="0" err="1">
                <a:latin typeface="GHEA Grapalat" pitchFamily="50" charset="0"/>
                <a:ea typeface="Calibri"/>
                <a:cs typeface="Times New Roman"/>
              </a:rPr>
              <a:t>ենթակառուցվածքների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երկրորդ</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ծրագրի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երրորդ</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փուլի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դրամաշնորհային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ծրագրի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ուղեկցող</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միջոցառման</a:t>
            </a:r>
            <a:r>
              <a:rPr lang="en-US" sz="1400" dirty="0">
                <a:latin typeface="GHEA Grapalat" pitchFamily="50" charset="0"/>
                <a:ea typeface="Calibri"/>
                <a:cs typeface="Times New Roman"/>
              </a:rPr>
              <a:t> 3-րդ </a:t>
            </a:r>
            <a:r>
              <a:rPr lang="en-US" sz="1400" dirty="0" err="1">
                <a:latin typeface="GHEA Grapalat" pitchFamily="50" charset="0"/>
                <a:ea typeface="Calibri"/>
                <a:cs typeface="Times New Roman"/>
              </a:rPr>
              <a:t>բաղադրիչով</a:t>
            </a:r>
            <a:r>
              <a:rPr lang="en-US" sz="1400" dirty="0">
                <a:latin typeface="GHEA Grapalat" pitchFamily="50" charset="0"/>
                <a:ea typeface="Calibri"/>
                <a:cs typeface="Times New Roman"/>
              </a:rPr>
              <a:t>՝ </a:t>
            </a:r>
            <a:r>
              <a:rPr lang="en-US" sz="1400" dirty="0" err="1" smtClean="0">
                <a:latin typeface="GHEA Grapalat" pitchFamily="50" charset="0"/>
                <a:ea typeface="Calibri"/>
                <a:cs typeface="Times New Roman"/>
              </a:rPr>
              <a:t>Ջրային</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կոմիտեին</a:t>
            </a:r>
            <a:r>
              <a:rPr lang="en-US" sz="1400" dirty="0" smtClean="0">
                <a:latin typeface="GHEA Grapalat" pitchFamily="50" charset="0"/>
                <a:ea typeface="Calibri"/>
                <a:cs typeface="Times New Roman"/>
              </a:rPr>
              <a:t> </a:t>
            </a:r>
            <a:r>
              <a:rPr lang="en-US" sz="1400" dirty="0">
                <a:latin typeface="GHEA Grapalat" pitchFamily="50" charset="0"/>
                <a:ea typeface="Calibri"/>
                <a:cs typeface="Times New Roman"/>
              </a:rPr>
              <a:t>և </a:t>
            </a:r>
            <a:r>
              <a:rPr lang="en-US" sz="1400" dirty="0" err="1">
                <a:latin typeface="GHEA Grapalat" pitchFamily="50" charset="0"/>
                <a:ea typeface="Calibri"/>
                <a:cs typeface="Times New Roman"/>
              </a:rPr>
              <a:t>համակարգի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ընկերություններին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աջակցություն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գործառույթների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իրականացման</a:t>
            </a:r>
            <a:r>
              <a:rPr lang="en-US" sz="1400" dirty="0">
                <a:latin typeface="GHEA Grapalat" pitchFamily="50" charset="0"/>
                <a:ea typeface="Calibri"/>
                <a:cs typeface="Times New Roman"/>
              </a:rPr>
              <a:t> </a:t>
            </a:r>
            <a:r>
              <a:rPr lang="en-US" sz="1400" dirty="0" smtClean="0">
                <a:latin typeface="GHEA Grapalat" pitchFamily="50" charset="0"/>
                <a:ea typeface="Calibri"/>
                <a:cs typeface="Times New Roman"/>
              </a:rPr>
              <a:t>և </a:t>
            </a:r>
            <a:r>
              <a:rPr lang="en-US" sz="1400" dirty="0" err="1">
                <a:latin typeface="GHEA Grapalat" pitchFamily="50" charset="0"/>
                <a:ea typeface="Calibri"/>
                <a:cs typeface="Times New Roman"/>
              </a:rPr>
              <a:t>անձնակազմի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կարողությունների</a:t>
            </a:r>
            <a:r>
              <a:rPr lang="en-US" sz="1400" dirty="0">
                <a:latin typeface="GHEA Grapalat" pitchFamily="50" charset="0"/>
                <a:ea typeface="Calibri"/>
                <a:cs typeface="Times New Roman"/>
              </a:rPr>
              <a:t> զարգացման </a:t>
            </a:r>
            <a:r>
              <a:rPr lang="en-US" sz="1400" dirty="0" err="1" smtClean="0">
                <a:latin typeface="GHEA Grapalat" pitchFamily="50" charset="0"/>
                <a:ea typeface="Calibri"/>
                <a:cs typeface="Times New Roman"/>
              </a:rPr>
              <a:t>գործում</a:t>
            </a:r>
            <a:r>
              <a:rPr lang="ru-RU" sz="1400" dirty="0" smtClean="0">
                <a:latin typeface="GHEA Grapalat" pitchFamily="50" charset="0"/>
                <a:ea typeface="Calibri"/>
                <a:cs typeface="Times New Roman"/>
              </a:rPr>
              <a:t>,</a:t>
            </a:r>
          </a:p>
          <a:p>
            <a:pPr marL="0" lvl="0" indent="0" algn="just">
              <a:spcBef>
                <a:spcPts val="0"/>
              </a:spcBef>
              <a:buFont typeface="+mj-lt"/>
              <a:buAutoNum type="arabicPeriod"/>
            </a:pPr>
            <a:r>
              <a:rPr lang="ru-RU" sz="1400" u="sng" dirty="0" smtClean="0">
                <a:latin typeface="GHEA Grapalat" pitchFamily="50" charset="0"/>
                <a:ea typeface="Calibri"/>
                <a:cs typeface="Times New Roman"/>
              </a:rPr>
              <a:t> </a:t>
            </a:r>
            <a:r>
              <a:rPr lang="hy-AM" sz="1400" b="1" u="sng" dirty="0" smtClean="0">
                <a:latin typeface="GHEA Grapalat" pitchFamily="50" charset="0"/>
                <a:ea typeface="Calibri"/>
                <a:cs typeface="Times New Roman"/>
              </a:rPr>
              <a:t>1072-1100</a:t>
            </a:r>
            <a:r>
              <a:rPr lang="ru-RU" sz="1400" b="1" u="sng" dirty="0" smtClean="0">
                <a:latin typeface="GHEA Grapalat" pitchFamily="50" charset="0"/>
                <a:ea typeface="Calibri"/>
                <a:cs typeface="Times New Roman"/>
              </a:rPr>
              <a:t>7</a:t>
            </a:r>
            <a:r>
              <a:rPr lang="hy-AM" sz="1400" b="1" dirty="0" smtClean="0">
                <a:latin typeface="GHEA Grapalat" pitchFamily="50" charset="0"/>
                <a:ea typeface="Calibri"/>
                <a:cs typeface="Times New Roman"/>
              </a:rPr>
              <a:t> </a:t>
            </a:r>
            <a:r>
              <a:rPr lang="en-US" sz="1400" b="1" dirty="0" smtClean="0">
                <a:latin typeface="GHEA Grapalat" pitchFamily="50" charset="0"/>
                <a:ea typeface="Calibri"/>
                <a:cs typeface="Times New Roman"/>
              </a:rPr>
              <a:t>4</a:t>
            </a:r>
            <a:r>
              <a:rPr lang="ru-RU" sz="1400" b="1" dirty="0" smtClean="0">
                <a:latin typeface="GHEA Grapalat" pitchFamily="50" charset="0"/>
                <a:ea typeface="Calibri"/>
                <a:cs typeface="Times New Roman"/>
              </a:rPr>
              <a:t>8</a:t>
            </a:r>
            <a:r>
              <a:rPr lang="en-US" sz="1400" b="1" dirty="0" smtClean="0">
                <a:latin typeface="GHEA Grapalat" pitchFamily="50" charset="0"/>
                <a:ea typeface="Calibri"/>
                <a:cs typeface="Times New Roman"/>
              </a:rPr>
              <a:t>.</a:t>
            </a:r>
            <a:r>
              <a:rPr lang="ru-RU" sz="1400" b="1" dirty="0" smtClean="0">
                <a:latin typeface="GHEA Grapalat" pitchFamily="50" charset="0"/>
                <a:ea typeface="Calibri"/>
                <a:cs typeface="Times New Roman"/>
              </a:rPr>
              <a:t>3</a:t>
            </a:r>
            <a:r>
              <a:rPr lang="en-US" sz="1400" b="1" dirty="0" smtClean="0">
                <a:latin typeface="GHEA Grapalat" pitchFamily="50" charset="0"/>
                <a:ea typeface="Calibri"/>
                <a:cs typeface="Times New Roman"/>
              </a:rPr>
              <a:t> </a:t>
            </a:r>
            <a:r>
              <a:rPr lang="en-US" sz="1400" b="1" dirty="0" err="1">
                <a:latin typeface="GHEA Grapalat" pitchFamily="50" charset="0"/>
                <a:ea typeface="Calibri"/>
                <a:cs typeface="Times New Roman"/>
              </a:rPr>
              <a:t>մլն</a:t>
            </a:r>
            <a:r>
              <a:rPr lang="en-US" sz="1400" b="1" dirty="0">
                <a:latin typeface="GHEA Grapalat" pitchFamily="50" charset="0"/>
                <a:ea typeface="Calibri"/>
                <a:cs typeface="Times New Roman"/>
              </a:rPr>
              <a:t> </a:t>
            </a:r>
            <a:r>
              <a:rPr lang="en-US" sz="1400" b="1" dirty="0" err="1">
                <a:latin typeface="GHEA Grapalat" pitchFamily="50" charset="0"/>
                <a:ea typeface="Calibri"/>
                <a:cs typeface="Times New Roman"/>
              </a:rPr>
              <a:t>դրամ</a:t>
            </a:r>
            <a:r>
              <a:rPr lang="en-US" sz="1400" b="1" dirty="0">
                <a:latin typeface="GHEA Grapalat" pitchFamily="50" charset="0"/>
                <a:ea typeface="Calibri"/>
                <a:cs typeface="Times New Roman"/>
              </a:rPr>
              <a:t> </a:t>
            </a:r>
            <a:r>
              <a:rPr lang="en-US" sz="1400" dirty="0" err="1">
                <a:latin typeface="GHEA Grapalat" pitchFamily="50" charset="0"/>
                <a:ea typeface="Calibri"/>
                <a:cs typeface="Times New Roman"/>
              </a:rPr>
              <a:t>գումարը</a:t>
            </a:r>
            <a:r>
              <a:rPr lang="en-US" sz="1400" dirty="0">
                <a:latin typeface="GHEA Grapalat" pitchFamily="50" charset="0"/>
                <a:ea typeface="Calibri"/>
                <a:cs typeface="Times New Roman"/>
              </a:rPr>
              <a:t> նախատեսվում է </a:t>
            </a:r>
            <a:r>
              <a:rPr lang="en-US" sz="1400" dirty="0" smtClean="0">
                <a:latin typeface="GHEA Grapalat" pitchFamily="50" charset="0"/>
                <a:ea typeface="Calibri"/>
                <a:cs typeface="Times New Roman"/>
              </a:rPr>
              <a:t>հատկացնել</a:t>
            </a:r>
            <a:r>
              <a:rPr lang="ru-RU" sz="1400" dirty="0" smtClean="0">
                <a:latin typeface="GHEA Grapalat" pitchFamily="50" charset="0"/>
                <a:ea typeface="Calibri"/>
                <a:cs typeface="Times New Roman"/>
              </a:rPr>
              <a:t> </a:t>
            </a:r>
            <a:r>
              <a:rPr lang="hy-AM" sz="1400" dirty="0" smtClean="0">
                <a:latin typeface="GHEA Grapalat" pitchFamily="50" charset="0"/>
                <a:ea typeface="Calibri"/>
                <a:cs typeface="Times New Roman"/>
              </a:rPr>
              <a:t>Գերմանիայի </a:t>
            </a:r>
            <a:r>
              <a:rPr lang="hy-AM" sz="1400" dirty="0">
                <a:latin typeface="GHEA Grapalat" pitchFamily="50" charset="0"/>
                <a:ea typeface="Calibri"/>
                <a:cs typeface="Times New Roman"/>
              </a:rPr>
              <a:t>զարգացման վարկերի բանկի աջակցությամբ իրականացվող ջրամատակարարման և ջրահեռացման ենթակառուցվածքների վերականգնման ծրագրի երրորդ </a:t>
            </a:r>
            <a:r>
              <a:rPr lang="hy-AM" sz="1400" dirty="0" smtClean="0">
                <a:latin typeface="GHEA Grapalat" pitchFamily="50" charset="0"/>
                <a:ea typeface="Calibri"/>
                <a:cs typeface="Times New Roman"/>
              </a:rPr>
              <a:t>փուլ</a:t>
            </a:r>
            <a:r>
              <a:rPr lang="ru-RU" sz="1400" dirty="0" smtClean="0">
                <a:latin typeface="GHEA Grapalat" pitchFamily="50" charset="0"/>
                <a:ea typeface="Calibri"/>
                <a:cs typeface="Times New Roman"/>
              </a:rPr>
              <a:t>ի </a:t>
            </a:r>
            <a:r>
              <a:rPr lang="ru-RU" sz="1400" dirty="0" err="1" smtClean="0">
                <a:latin typeface="GHEA Grapalat" pitchFamily="50" charset="0"/>
                <a:ea typeface="Calibri"/>
                <a:cs typeface="Times New Roman"/>
              </a:rPr>
              <a:t>նկարագրությունը</a:t>
            </a:r>
            <a:r>
              <a:rPr lang="ru-RU" sz="1400" dirty="0" smtClean="0">
                <a:latin typeface="GHEA Grapalat" pitchFamily="50" charset="0"/>
                <a:ea typeface="Calibri"/>
                <a:cs typeface="Times New Roman"/>
              </a:rPr>
              <a:t> </a:t>
            </a:r>
            <a:r>
              <a:rPr lang="ru-RU" sz="1400" dirty="0">
                <a:latin typeface="GHEA Grapalat" pitchFamily="50" charset="0"/>
                <a:ea typeface="Calibri"/>
                <a:cs typeface="Times New Roman"/>
              </a:rPr>
              <a:t>հ</a:t>
            </a:r>
            <a:r>
              <a:rPr lang="hy-AM" sz="1400" dirty="0" smtClean="0">
                <a:latin typeface="GHEA Grapalat" pitchFamily="50" charset="0"/>
                <a:ea typeface="Calibri"/>
                <a:cs typeface="Times New Roman"/>
              </a:rPr>
              <a:t>ամայնքային </a:t>
            </a:r>
            <a:r>
              <a:rPr lang="hy-AM" sz="1400" dirty="0">
                <a:latin typeface="GHEA Grapalat" pitchFamily="50" charset="0"/>
                <a:ea typeface="Calibri"/>
                <a:cs typeface="Times New Roman"/>
              </a:rPr>
              <a:t>ջրամատակարարման և ջրահեռացման ենթակառուցվածքների վերականգնման ծրագրի համակարգում և </a:t>
            </a:r>
            <a:r>
              <a:rPr lang="hy-AM" sz="1400" dirty="0" smtClean="0">
                <a:latin typeface="GHEA Grapalat" pitchFamily="50" charset="0"/>
                <a:ea typeface="Calibri"/>
                <a:cs typeface="Times New Roman"/>
              </a:rPr>
              <a:t>ղեկավարում</a:t>
            </a:r>
            <a:r>
              <a:rPr lang="ru-RU" sz="1400" dirty="0" smtClean="0">
                <a:latin typeface="GHEA Grapalat" pitchFamily="50" charset="0"/>
                <a:ea typeface="Calibri"/>
                <a:cs typeface="Times New Roman"/>
              </a:rPr>
              <a:t>,</a:t>
            </a:r>
            <a:endParaRPr lang="en-US" sz="1400" dirty="0">
              <a:latin typeface="GHEA Grapalat" pitchFamily="50" charset="0"/>
              <a:ea typeface="Calibri"/>
              <a:cs typeface="Times New Roman"/>
            </a:endParaRPr>
          </a:p>
          <a:p>
            <a:pPr marL="0" lvl="0" indent="0" algn="just">
              <a:spcBef>
                <a:spcPts val="0"/>
              </a:spcBef>
              <a:buFont typeface="+mj-lt"/>
              <a:buAutoNum type="arabicPeriod"/>
            </a:pPr>
            <a:r>
              <a:rPr lang="ru-RU" sz="1400" b="1" u="sng" dirty="0" smtClean="0">
                <a:latin typeface="GHEA Grapalat" pitchFamily="50" charset="0"/>
                <a:ea typeface="Calibri"/>
                <a:cs typeface="Times New Roman"/>
              </a:rPr>
              <a:t> </a:t>
            </a:r>
            <a:r>
              <a:rPr lang="hy-AM" sz="1400" b="1" u="sng" dirty="0" smtClean="0">
                <a:latin typeface="GHEA Grapalat" pitchFamily="50" charset="0"/>
                <a:ea typeface="Calibri"/>
                <a:cs typeface="Times New Roman"/>
              </a:rPr>
              <a:t>1072-31008</a:t>
            </a:r>
            <a:r>
              <a:rPr lang="hy-AM" sz="1400" b="1" dirty="0" smtClean="0">
                <a:latin typeface="GHEA Grapalat" pitchFamily="50" charset="0"/>
                <a:ea typeface="Calibri"/>
                <a:cs typeface="Times New Roman"/>
              </a:rPr>
              <a:t> </a:t>
            </a:r>
            <a:r>
              <a:rPr lang="en-US" sz="1400" b="1" dirty="0" smtClean="0">
                <a:latin typeface="GHEA Grapalat" pitchFamily="50" charset="0"/>
                <a:ea typeface="Calibri"/>
                <a:cs typeface="Times New Roman"/>
              </a:rPr>
              <a:t>182.6 </a:t>
            </a:r>
            <a:r>
              <a:rPr lang="en-US" sz="1400" b="1" dirty="0" err="1">
                <a:latin typeface="GHEA Grapalat" pitchFamily="50" charset="0"/>
                <a:ea typeface="Calibri"/>
                <a:cs typeface="Times New Roman"/>
              </a:rPr>
              <a:t>մլն</a:t>
            </a:r>
            <a:r>
              <a:rPr lang="en-US" sz="1400" b="1" dirty="0">
                <a:latin typeface="GHEA Grapalat" pitchFamily="50" charset="0"/>
                <a:ea typeface="Calibri"/>
                <a:cs typeface="Times New Roman"/>
              </a:rPr>
              <a:t> </a:t>
            </a:r>
            <a:r>
              <a:rPr lang="en-US" sz="1400" b="1" dirty="0" err="1">
                <a:latin typeface="GHEA Grapalat" pitchFamily="50" charset="0"/>
                <a:ea typeface="Calibri"/>
                <a:cs typeface="Times New Roman"/>
              </a:rPr>
              <a:t>դրամ</a:t>
            </a:r>
            <a:r>
              <a:rPr lang="en-US" sz="1400" b="1" dirty="0">
                <a:latin typeface="GHEA Grapalat" pitchFamily="50" charset="0"/>
                <a:ea typeface="Calibri"/>
                <a:cs typeface="Times New Roman"/>
              </a:rPr>
              <a:t> </a:t>
            </a:r>
            <a:r>
              <a:rPr lang="en-US" sz="1400" dirty="0" err="1">
                <a:latin typeface="GHEA Grapalat" pitchFamily="50" charset="0"/>
                <a:ea typeface="Calibri"/>
                <a:cs typeface="Times New Roman"/>
              </a:rPr>
              <a:t>գումարը</a:t>
            </a:r>
            <a:r>
              <a:rPr lang="en-US" sz="1400" dirty="0">
                <a:latin typeface="GHEA Grapalat" pitchFamily="50" charset="0"/>
                <a:ea typeface="Calibri"/>
                <a:cs typeface="Times New Roman"/>
              </a:rPr>
              <a:t> նախատեսվում է պարտադիր </a:t>
            </a:r>
            <a:r>
              <a:rPr lang="en-US" sz="1400" dirty="0" err="1">
                <a:latin typeface="GHEA Grapalat" pitchFamily="50" charset="0"/>
                <a:ea typeface="Calibri"/>
                <a:cs typeface="Times New Roman"/>
              </a:rPr>
              <a:t>կապիտալ</a:t>
            </a:r>
            <a:r>
              <a:rPr lang="en-US" sz="1400" dirty="0">
                <a:latin typeface="GHEA Grapalat" pitchFamily="50" charset="0"/>
                <a:ea typeface="Calibri"/>
                <a:cs typeface="Times New Roman"/>
              </a:rPr>
              <a:t> աշխատանքների </a:t>
            </a:r>
            <a:r>
              <a:rPr lang="en-US" sz="1400" dirty="0" err="1">
                <a:latin typeface="GHEA Grapalat" pitchFamily="50" charset="0"/>
                <a:ea typeface="Calibri"/>
                <a:cs typeface="Times New Roman"/>
              </a:rPr>
              <a:t>ծրագրի</a:t>
            </a:r>
            <a:r>
              <a:rPr lang="en-US" sz="1400" dirty="0">
                <a:latin typeface="GHEA Grapalat" pitchFamily="50" charset="0"/>
                <a:ea typeface="Calibri"/>
                <a:cs typeface="Times New Roman"/>
              </a:rPr>
              <a:t> շրջանակներում </a:t>
            </a:r>
            <a:r>
              <a:rPr lang="en-US" sz="1400" dirty="0" err="1">
                <a:latin typeface="GHEA Grapalat" pitchFamily="50" charset="0"/>
                <a:ea typeface="Calibri"/>
                <a:cs typeface="Times New Roman"/>
              </a:rPr>
              <a:t>չիրականացված</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ջրամատակարարման</a:t>
            </a:r>
            <a:r>
              <a:rPr lang="en-US" sz="1400" dirty="0">
                <a:latin typeface="GHEA Grapalat" pitchFamily="50" charset="0"/>
                <a:ea typeface="Calibri"/>
                <a:cs typeface="Times New Roman"/>
              </a:rPr>
              <a:t> և </a:t>
            </a:r>
            <a:r>
              <a:rPr lang="en-US" sz="1400" dirty="0" err="1">
                <a:latin typeface="GHEA Grapalat" pitchFamily="50" charset="0"/>
                <a:ea typeface="Calibri"/>
                <a:cs typeface="Times New Roman"/>
              </a:rPr>
              <a:t>ջրահեռացման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ենթակառուցվածքների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կառուցման</a:t>
            </a:r>
            <a:r>
              <a:rPr lang="en-US" sz="1400" dirty="0">
                <a:latin typeface="GHEA Grapalat" pitchFamily="50" charset="0"/>
                <a:ea typeface="Calibri"/>
                <a:cs typeface="Times New Roman"/>
              </a:rPr>
              <a:t> աշխատանքների համար: Այն </a:t>
            </a:r>
            <a:r>
              <a:rPr lang="en-US" sz="1400" dirty="0" err="1">
                <a:latin typeface="GHEA Grapalat" pitchFamily="50" charset="0"/>
                <a:ea typeface="Calibri"/>
                <a:cs typeface="Times New Roman"/>
              </a:rPr>
              <a:t>բխում</a:t>
            </a:r>
            <a:r>
              <a:rPr lang="en-US" sz="1400" dirty="0">
                <a:latin typeface="GHEA Grapalat" pitchFamily="50" charset="0"/>
                <a:ea typeface="Calibri"/>
                <a:cs typeface="Times New Roman"/>
              </a:rPr>
              <a:t> է </a:t>
            </a:r>
            <a:r>
              <a:rPr lang="en-US" sz="1400" dirty="0" smtClean="0">
                <a:latin typeface="GHEA Grapalat" pitchFamily="50" charset="0"/>
                <a:ea typeface="Calibri"/>
                <a:cs typeface="Times New Roman"/>
              </a:rPr>
              <a:t>«</a:t>
            </a:r>
            <a:r>
              <a:rPr lang="en-US" sz="1400" dirty="0" err="1" smtClean="0">
                <a:latin typeface="GHEA Grapalat" pitchFamily="50" charset="0"/>
                <a:ea typeface="Calibri"/>
                <a:cs typeface="Times New Roman"/>
              </a:rPr>
              <a:t>Հայջրմուղկոյուղի</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Լոռի-ջրմուղկոյուղի</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Շիրակ-ջրմուղկոյուղի</a:t>
            </a:r>
            <a:r>
              <a:rPr lang="en-US" sz="1400" dirty="0">
                <a:latin typeface="GHEA Grapalat" pitchFamily="50" charset="0"/>
                <a:ea typeface="Calibri"/>
                <a:cs typeface="Times New Roman"/>
              </a:rPr>
              <a:t>»</a:t>
            </a:r>
            <a:r>
              <a:rPr lang="en-US" sz="1400" dirty="0" smtClean="0">
                <a:latin typeface="GHEA Grapalat" pitchFamily="50" charset="0"/>
                <a:ea typeface="Calibri"/>
                <a:cs typeface="Times New Roman"/>
              </a:rPr>
              <a:t> </a:t>
            </a:r>
            <a:r>
              <a:rPr lang="en-US" sz="1400" dirty="0">
                <a:latin typeface="GHEA Grapalat" pitchFamily="50" charset="0"/>
                <a:ea typeface="Calibri"/>
                <a:cs typeface="Times New Roman"/>
              </a:rPr>
              <a:t>և «</a:t>
            </a:r>
            <a:r>
              <a:rPr lang="en-US" sz="1400" dirty="0" err="1" smtClean="0">
                <a:latin typeface="GHEA Grapalat" pitchFamily="50" charset="0"/>
                <a:ea typeface="Calibri"/>
                <a:cs typeface="Times New Roman"/>
              </a:rPr>
              <a:t>Նոր</a:t>
            </a:r>
            <a:r>
              <a:rPr lang="en-US" sz="1400" dirty="0" smtClean="0">
                <a:latin typeface="GHEA Grapalat" pitchFamily="50" charset="0"/>
                <a:ea typeface="Calibri"/>
                <a:cs typeface="Times New Roman"/>
              </a:rPr>
              <a:t> </a:t>
            </a:r>
            <a:r>
              <a:rPr lang="en-US" sz="1400" dirty="0" err="1" smtClean="0">
                <a:latin typeface="GHEA Grapalat" pitchFamily="50" charset="0"/>
                <a:ea typeface="Calibri"/>
                <a:cs typeface="Times New Roman"/>
              </a:rPr>
              <a:t>Ակունք</a:t>
            </a:r>
            <a:r>
              <a:rPr lang="en-US" sz="1400" dirty="0">
                <a:latin typeface="GHEA Grapalat" pitchFamily="50" charset="0"/>
                <a:ea typeface="Calibri"/>
                <a:cs typeface="Times New Roman"/>
              </a:rPr>
              <a:t>»</a:t>
            </a:r>
            <a:r>
              <a:rPr lang="en-US" sz="1400" dirty="0" smtClean="0">
                <a:latin typeface="GHEA Grapalat" pitchFamily="50" charset="0"/>
                <a:ea typeface="Calibri"/>
                <a:cs typeface="Times New Roman"/>
              </a:rPr>
              <a:t> </a:t>
            </a:r>
            <a:r>
              <a:rPr lang="en-US" sz="1400" dirty="0">
                <a:latin typeface="GHEA Grapalat" pitchFamily="50" charset="0"/>
                <a:ea typeface="Calibri"/>
                <a:cs typeface="Times New Roman"/>
              </a:rPr>
              <a:t>ՓԲԸ-</a:t>
            </a:r>
            <a:r>
              <a:rPr lang="en-US" sz="1400" dirty="0" err="1">
                <a:latin typeface="GHEA Grapalat" pitchFamily="50" charset="0"/>
                <a:ea typeface="Calibri"/>
                <a:cs typeface="Times New Roman"/>
              </a:rPr>
              <a:t>ների</a:t>
            </a:r>
            <a:r>
              <a:rPr lang="en-US" sz="1400" dirty="0">
                <a:latin typeface="GHEA Grapalat" pitchFamily="50" charset="0"/>
                <a:ea typeface="Calibri"/>
                <a:cs typeface="Times New Roman"/>
              </a:rPr>
              <a:t> կողմից </a:t>
            </a:r>
            <a:r>
              <a:rPr lang="en-US" sz="1400" dirty="0" err="1">
                <a:latin typeface="GHEA Grapalat" pitchFamily="50" charset="0"/>
                <a:ea typeface="Calibri"/>
                <a:cs typeface="Times New Roman"/>
              </a:rPr>
              <a:t>օգտագործվող</a:t>
            </a:r>
            <a:r>
              <a:rPr lang="en-US" sz="1400" dirty="0">
                <a:latin typeface="GHEA Grapalat" pitchFamily="50" charset="0"/>
                <a:ea typeface="Calibri"/>
                <a:cs typeface="Times New Roman"/>
              </a:rPr>
              <a:t> ու </a:t>
            </a:r>
            <a:r>
              <a:rPr lang="en-US" sz="1400" dirty="0" err="1">
                <a:latin typeface="GHEA Grapalat" pitchFamily="50" charset="0"/>
                <a:ea typeface="Calibri"/>
                <a:cs typeface="Times New Roman"/>
              </a:rPr>
              <a:t>պահպանվող</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ջրային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համակարգերը</a:t>
            </a:r>
            <a:r>
              <a:rPr lang="en-US" sz="1400" dirty="0">
                <a:latin typeface="GHEA Grapalat" pitchFamily="50" charset="0"/>
                <a:ea typeface="Calibri"/>
                <a:cs typeface="Times New Roman"/>
              </a:rPr>
              <a:t> և այլ </a:t>
            </a:r>
            <a:r>
              <a:rPr lang="en-US" sz="1400" dirty="0" err="1">
                <a:latin typeface="GHEA Grapalat" pitchFamily="50" charset="0"/>
                <a:ea typeface="Calibri"/>
                <a:cs typeface="Times New Roman"/>
              </a:rPr>
              <a:t>գույքը</a:t>
            </a:r>
            <a:r>
              <a:rPr lang="en-US" sz="1400" dirty="0">
                <a:latin typeface="GHEA Grapalat" pitchFamily="50" charset="0"/>
                <a:ea typeface="Calibri"/>
                <a:cs typeface="Times New Roman"/>
              </a:rPr>
              <a:t> 2017թ. հունվարի 1-ից </a:t>
            </a:r>
            <a:r>
              <a:rPr lang="en-US" sz="1400" dirty="0" err="1">
                <a:latin typeface="GHEA Grapalat" pitchFamily="50" charset="0"/>
                <a:ea typeface="Calibri"/>
                <a:cs typeface="Times New Roman"/>
              </a:rPr>
              <a:t>Վարձակալության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պայմանագրի</a:t>
            </a:r>
            <a:r>
              <a:rPr lang="en-US" sz="1400" dirty="0">
                <a:latin typeface="GHEA Grapalat" pitchFamily="50" charset="0"/>
                <a:ea typeface="Calibri"/>
                <a:cs typeface="Times New Roman"/>
              </a:rPr>
              <a:t> 2018 թվականի դեկտեմբերի 12-ին </a:t>
            </a:r>
            <a:r>
              <a:rPr lang="en-US" sz="1400" dirty="0" err="1">
                <a:latin typeface="GHEA Grapalat" pitchFamily="50" charset="0"/>
                <a:ea typeface="Calibri"/>
                <a:cs typeface="Times New Roman"/>
              </a:rPr>
              <a:t>կնքված</a:t>
            </a:r>
            <a:r>
              <a:rPr lang="en-US" sz="1400" dirty="0">
                <a:latin typeface="GHEA Grapalat" pitchFamily="50" charset="0"/>
                <a:ea typeface="Calibri"/>
                <a:cs typeface="Times New Roman"/>
              </a:rPr>
              <a:t> N 8 </a:t>
            </a:r>
            <a:r>
              <a:rPr lang="en-US" sz="1400" dirty="0" err="1" smtClean="0">
                <a:latin typeface="GHEA Grapalat" pitchFamily="50" charset="0"/>
                <a:ea typeface="Calibri"/>
                <a:cs typeface="Times New Roman"/>
              </a:rPr>
              <a:t>համաձայնագրով</a:t>
            </a:r>
            <a:r>
              <a:rPr lang="en-US" sz="1400" dirty="0" smtClean="0">
                <a:latin typeface="GHEA Grapalat" pitchFamily="50" charset="0"/>
                <a:ea typeface="Calibri"/>
                <a:cs typeface="Times New Roman"/>
              </a:rPr>
              <a:t> </a:t>
            </a:r>
            <a:r>
              <a:rPr lang="en-US" sz="1400" dirty="0" err="1">
                <a:latin typeface="GHEA Grapalat" pitchFamily="50" charset="0"/>
                <a:ea typeface="Calibri"/>
                <a:cs typeface="Times New Roman"/>
              </a:rPr>
              <a:t>Վարձատուի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ստանձնած</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պարտավորությամբ</a:t>
            </a:r>
            <a:r>
              <a:rPr lang="en-US" sz="1400" dirty="0">
                <a:latin typeface="GHEA Grapalat" pitchFamily="50" charset="0"/>
                <a:ea typeface="Calibri"/>
                <a:cs typeface="Times New Roman"/>
              </a:rPr>
              <a:t>: Նախորդ </a:t>
            </a:r>
            <a:r>
              <a:rPr lang="en-US" sz="1400" dirty="0" err="1">
                <a:latin typeface="GHEA Grapalat" pitchFamily="50" charset="0"/>
                <a:ea typeface="Calibri"/>
                <a:cs typeface="Times New Roman"/>
              </a:rPr>
              <a:t>տարիներին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փաստացի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ծախսը</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կազմել</a:t>
            </a:r>
            <a:r>
              <a:rPr lang="en-US" sz="1400" dirty="0">
                <a:latin typeface="GHEA Grapalat" pitchFamily="50" charset="0"/>
                <a:ea typeface="Calibri"/>
                <a:cs typeface="Times New Roman"/>
              </a:rPr>
              <a:t> է 2019թ. 128.6 </a:t>
            </a:r>
            <a:r>
              <a:rPr lang="en-US" sz="1400" dirty="0" err="1">
                <a:latin typeface="GHEA Grapalat" pitchFamily="50" charset="0"/>
                <a:ea typeface="Calibri"/>
                <a:cs typeface="Times New Roman"/>
              </a:rPr>
              <a:t>մլն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դրամ</a:t>
            </a:r>
            <a:r>
              <a:rPr lang="en-US" sz="1400" dirty="0">
                <a:latin typeface="GHEA Grapalat" pitchFamily="50" charset="0"/>
                <a:ea typeface="Calibri"/>
                <a:cs typeface="Times New Roman"/>
              </a:rPr>
              <a:t>, 2020թ.` 129.4 </a:t>
            </a:r>
            <a:r>
              <a:rPr lang="en-US" sz="1400" dirty="0" err="1">
                <a:latin typeface="GHEA Grapalat" pitchFamily="50" charset="0"/>
                <a:ea typeface="Calibri"/>
                <a:cs typeface="Times New Roman"/>
              </a:rPr>
              <a:t>մլն</a:t>
            </a:r>
            <a:r>
              <a:rPr lang="en-US" sz="1400" dirty="0">
                <a:latin typeface="GHEA Grapalat" pitchFamily="50" charset="0"/>
                <a:ea typeface="Calibri"/>
                <a:cs typeface="Times New Roman"/>
              </a:rPr>
              <a:t> </a:t>
            </a:r>
            <a:r>
              <a:rPr lang="en-US" sz="1400" dirty="0" err="1" smtClean="0">
                <a:latin typeface="GHEA Grapalat" pitchFamily="50" charset="0"/>
                <a:ea typeface="Calibri"/>
                <a:cs typeface="Times New Roman"/>
              </a:rPr>
              <a:t>դրամ</a:t>
            </a:r>
            <a:r>
              <a:rPr lang="ru-RU" sz="1400" dirty="0" smtClean="0">
                <a:latin typeface="GHEA Grapalat" pitchFamily="50" charset="0"/>
                <a:ea typeface="Calibri"/>
                <a:cs typeface="Times New Roman"/>
              </a:rPr>
              <a:t>,</a:t>
            </a:r>
          </a:p>
          <a:p>
            <a:pPr marL="0" lvl="0" indent="0" algn="just">
              <a:spcBef>
                <a:spcPts val="0"/>
              </a:spcBef>
              <a:buFont typeface="+mj-lt"/>
              <a:buAutoNum type="arabicPeriod"/>
            </a:pPr>
            <a:r>
              <a:rPr lang="ru-RU" sz="1400" u="sng" dirty="0">
                <a:latin typeface="GHEA Grapalat" pitchFamily="50" charset="0"/>
                <a:ea typeface="Calibri"/>
                <a:cs typeface="Times New Roman"/>
              </a:rPr>
              <a:t> </a:t>
            </a:r>
            <a:r>
              <a:rPr lang="hy-AM" sz="1400" b="1" u="sng" dirty="0" smtClean="0">
                <a:latin typeface="GHEA Grapalat" pitchFamily="50" charset="0"/>
                <a:ea typeface="Calibri"/>
                <a:cs typeface="Times New Roman"/>
              </a:rPr>
              <a:t>1072-31009</a:t>
            </a:r>
            <a:r>
              <a:rPr lang="hy-AM" sz="1400" b="1" dirty="0" smtClean="0">
                <a:latin typeface="GHEA Grapalat" pitchFamily="50" charset="0"/>
                <a:ea typeface="Calibri"/>
                <a:cs typeface="Times New Roman"/>
              </a:rPr>
              <a:t> </a:t>
            </a:r>
            <a:r>
              <a:rPr lang="en-US" sz="1400" b="1" dirty="0" smtClean="0">
                <a:latin typeface="GHEA Grapalat" pitchFamily="50" charset="0"/>
                <a:ea typeface="Calibri"/>
                <a:cs typeface="Times New Roman"/>
              </a:rPr>
              <a:t>195.0 </a:t>
            </a:r>
            <a:r>
              <a:rPr lang="en-US" sz="1400" b="1" dirty="0" err="1">
                <a:latin typeface="GHEA Grapalat" pitchFamily="50" charset="0"/>
                <a:ea typeface="Calibri"/>
                <a:cs typeface="Times New Roman"/>
              </a:rPr>
              <a:t>մլն</a:t>
            </a:r>
            <a:r>
              <a:rPr lang="en-US" sz="1400" b="1" dirty="0">
                <a:latin typeface="GHEA Grapalat" pitchFamily="50" charset="0"/>
                <a:ea typeface="Calibri"/>
                <a:cs typeface="Times New Roman"/>
              </a:rPr>
              <a:t> </a:t>
            </a:r>
            <a:r>
              <a:rPr lang="en-US" sz="1400" b="1" dirty="0" err="1">
                <a:latin typeface="GHEA Grapalat" pitchFamily="50" charset="0"/>
                <a:ea typeface="Calibri"/>
                <a:cs typeface="Times New Roman"/>
              </a:rPr>
              <a:t>դրամ</a:t>
            </a:r>
            <a:r>
              <a:rPr lang="en-US" sz="1400" b="1" dirty="0">
                <a:latin typeface="GHEA Grapalat" pitchFamily="50" charset="0"/>
                <a:ea typeface="Calibri"/>
                <a:cs typeface="Times New Roman"/>
              </a:rPr>
              <a:t> </a:t>
            </a:r>
            <a:r>
              <a:rPr lang="en-US" sz="1400" dirty="0" err="1">
                <a:latin typeface="GHEA Grapalat" pitchFamily="50" charset="0"/>
                <a:ea typeface="Calibri"/>
                <a:cs typeface="Times New Roman"/>
              </a:rPr>
              <a:t>գումարը</a:t>
            </a:r>
            <a:r>
              <a:rPr lang="en-US" sz="1400" dirty="0">
                <a:latin typeface="GHEA Grapalat" pitchFamily="50" charset="0"/>
                <a:ea typeface="Calibri"/>
                <a:cs typeface="Times New Roman"/>
              </a:rPr>
              <a:t> նախատեսվում է հատկացնել ՀՀ տարածքում </a:t>
            </a:r>
            <a:r>
              <a:rPr lang="en-US" sz="1400" dirty="0" err="1">
                <a:latin typeface="GHEA Grapalat" pitchFamily="50" charset="0"/>
                <a:ea typeface="Calibri"/>
                <a:cs typeface="Times New Roman"/>
              </a:rPr>
              <a:t>վարձակալի</a:t>
            </a:r>
            <a:r>
              <a:rPr lang="en-US" sz="1400" dirty="0">
                <a:latin typeface="GHEA Grapalat" pitchFamily="50" charset="0"/>
                <a:ea typeface="Calibri"/>
                <a:cs typeface="Times New Roman"/>
              </a:rPr>
              <a:t> կողմից </a:t>
            </a:r>
            <a:r>
              <a:rPr lang="en-US" sz="1400" dirty="0" err="1">
                <a:latin typeface="GHEA Grapalat" pitchFamily="50" charset="0"/>
                <a:ea typeface="Calibri"/>
                <a:cs typeface="Times New Roman"/>
              </a:rPr>
              <a:t>չսպասարկվող</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որոշ</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բնակավայրերի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ջրամատակարարման</a:t>
            </a:r>
            <a:r>
              <a:rPr lang="en-US" sz="1400" dirty="0">
                <a:latin typeface="GHEA Grapalat" pitchFamily="50" charset="0"/>
                <a:ea typeface="Calibri"/>
                <a:cs typeface="Times New Roman"/>
              </a:rPr>
              <a:t> և </a:t>
            </a:r>
            <a:r>
              <a:rPr lang="en-US" sz="1400" dirty="0" err="1">
                <a:latin typeface="GHEA Grapalat" pitchFamily="50" charset="0"/>
                <a:ea typeface="Calibri"/>
                <a:cs typeface="Times New Roman"/>
              </a:rPr>
              <a:t>ջրահեռացման</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համակարգերի</a:t>
            </a:r>
            <a:r>
              <a:rPr lang="en-US" sz="1400" dirty="0">
                <a:latin typeface="GHEA Grapalat" pitchFamily="50" charset="0"/>
                <a:ea typeface="Calibri"/>
                <a:cs typeface="Times New Roman"/>
              </a:rPr>
              <a:t> </a:t>
            </a:r>
            <a:r>
              <a:rPr lang="en-US" sz="1400" dirty="0" err="1">
                <a:latin typeface="GHEA Grapalat" pitchFamily="50" charset="0"/>
                <a:ea typeface="Calibri"/>
                <a:cs typeface="Times New Roman"/>
              </a:rPr>
              <a:t>կառուցման</a:t>
            </a:r>
            <a:r>
              <a:rPr lang="en-US" sz="1400" dirty="0">
                <a:latin typeface="GHEA Grapalat" pitchFamily="50" charset="0"/>
                <a:ea typeface="Calibri"/>
                <a:cs typeface="Times New Roman"/>
              </a:rPr>
              <a:t> </a:t>
            </a:r>
            <a:r>
              <a:rPr lang="en-US" sz="1400" dirty="0" smtClean="0">
                <a:latin typeface="GHEA Grapalat" pitchFamily="50" charset="0"/>
                <a:ea typeface="Calibri"/>
                <a:cs typeface="Times New Roman"/>
              </a:rPr>
              <a:t>համար</a:t>
            </a:r>
            <a:r>
              <a:rPr lang="en-US" sz="1400" dirty="0">
                <a:latin typeface="GHEA Grapalat" pitchFamily="50" charset="0"/>
                <a:ea typeface="Calibri"/>
                <a:cs typeface="Times New Roman"/>
              </a:rPr>
              <a:t>,</a:t>
            </a:r>
            <a:endParaRPr lang="en-US" sz="1400" dirty="0" smtClean="0">
              <a:latin typeface="GHEA Grapalat" pitchFamily="50" charset="0"/>
              <a:ea typeface="Calibri"/>
              <a:cs typeface="Times New Roman"/>
            </a:endParaRPr>
          </a:p>
          <a:p>
            <a:pPr marL="0" indent="0" algn="just">
              <a:spcBef>
                <a:spcPts val="0"/>
              </a:spcBef>
              <a:buFont typeface="+mj-lt"/>
              <a:buAutoNum type="arabicPeriod"/>
            </a:pPr>
            <a:r>
              <a:rPr lang="hy-AM" sz="1400" b="1" u="sng" dirty="0" smtClean="0">
                <a:latin typeface="GHEA Grapalat" pitchFamily="50" charset="0"/>
                <a:ea typeface="Calibri"/>
                <a:cs typeface="Times New Roman"/>
              </a:rPr>
              <a:t>1072-310</a:t>
            </a:r>
            <a:r>
              <a:rPr lang="en-US" sz="1400" b="1" u="sng" dirty="0" smtClean="0">
                <a:latin typeface="GHEA Grapalat" pitchFamily="50" charset="0"/>
                <a:ea typeface="Calibri"/>
                <a:cs typeface="Times New Roman"/>
              </a:rPr>
              <a:t>11</a:t>
            </a:r>
            <a:r>
              <a:rPr lang="hy-AM" sz="1400" b="1" dirty="0" smtClean="0">
                <a:latin typeface="GHEA Grapalat" pitchFamily="50" charset="0"/>
                <a:ea typeface="Calibri"/>
                <a:cs typeface="Times New Roman"/>
              </a:rPr>
              <a:t> </a:t>
            </a:r>
            <a:r>
              <a:rPr lang="en-US" sz="1400" b="1" dirty="0" smtClean="0">
                <a:latin typeface="GHEA Grapalat" pitchFamily="50" charset="0"/>
                <a:ea typeface="Calibri"/>
                <a:cs typeface="Times New Roman"/>
              </a:rPr>
              <a:t>871.0 </a:t>
            </a:r>
            <a:r>
              <a:rPr lang="en-US" sz="1400" b="1" dirty="0" err="1">
                <a:latin typeface="GHEA Grapalat" pitchFamily="50" charset="0"/>
                <a:ea typeface="Calibri"/>
                <a:cs typeface="Times New Roman"/>
              </a:rPr>
              <a:t>մլն</a:t>
            </a:r>
            <a:r>
              <a:rPr lang="en-US" sz="1400" b="1" dirty="0">
                <a:latin typeface="GHEA Grapalat" pitchFamily="50" charset="0"/>
                <a:ea typeface="Calibri"/>
                <a:cs typeface="Times New Roman"/>
              </a:rPr>
              <a:t> </a:t>
            </a:r>
            <a:r>
              <a:rPr lang="en-US" sz="1400" b="1" dirty="0" err="1">
                <a:latin typeface="GHEA Grapalat" pitchFamily="50" charset="0"/>
                <a:ea typeface="Calibri"/>
                <a:cs typeface="Times New Roman"/>
              </a:rPr>
              <a:t>դրամ</a:t>
            </a:r>
            <a:r>
              <a:rPr lang="en-US" sz="1400" b="1" dirty="0">
                <a:latin typeface="GHEA Grapalat" pitchFamily="50" charset="0"/>
                <a:ea typeface="Calibri"/>
                <a:cs typeface="Times New Roman"/>
              </a:rPr>
              <a:t> </a:t>
            </a:r>
            <a:r>
              <a:rPr lang="en-US" sz="1400" dirty="0" err="1">
                <a:latin typeface="GHEA Grapalat" pitchFamily="50" charset="0"/>
                <a:ea typeface="Calibri"/>
                <a:cs typeface="Times New Roman"/>
              </a:rPr>
              <a:t>գումարը</a:t>
            </a:r>
            <a:r>
              <a:rPr lang="en-US" sz="1400" dirty="0">
                <a:latin typeface="GHEA Grapalat" pitchFamily="50" charset="0"/>
                <a:ea typeface="Calibri"/>
                <a:cs typeface="Times New Roman"/>
              </a:rPr>
              <a:t> նախատեսվում է հատկացնել </a:t>
            </a:r>
            <a:r>
              <a:rPr lang="hy-AM" sz="1400" dirty="0" smtClean="0">
                <a:latin typeface="GHEA Grapalat" pitchFamily="50" charset="0"/>
                <a:ea typeface="Calibri"/>
                <a:cs typeface="Times New Roman"/>
              </a:rPr>
              <a:t>Եմ </a:t>
            </a:r>
            <a:r>
              <a:rPr lang="hy-AM" sz="1400" dirty="0">
                <a:latin typeface="GHEA Grapalat" pitchFamily="50" charset="0"/>
                <a:ea typeface="Calibri"/>
                <a:cs typeface="Times New Roman"/>
              </a:rPr>
              <a:t>աջակցությամբ իրականացվող վարկային ծրագրի շրջանակներում խմելու ջրի մատակարարման համակարգի </a:t>
            </a:r>
            <a:r>
              <a:rPr lang="hy-AM" sz="1400" dirty="0" smtClean="0">
                <a:latin typeface="GHEA Grapalat" pitchFamily="50" charset="0"/>
                <a:ea typeface="Calibri"/>
                <a:cs typeface="Times New Roman"/>
              </a:rPr>
              <a:t>կառուցմ</a:t>
            </a:r>
            <a:r>
              <a:rPr lang="en-US" sz="1400" dirty="0" err="1" smtClean="0">
                <a:latin typeface="GHEA Grapalat" pitchFamily="50" charset="0"/>
                <a:ea typeface="Calibri"/>
                <a:cs typeface="Times New Roman"/>
              </a:rPr>
              <a:t>անը</a:t>
            </a:r>
            <a:r>
              <a:rPr lang="en-US" sz="1400" dirty="0" smtClean="0">
                <a:latin typeface="GHEA Grapalat" pitchFamily="50" charset="0"/>
                <a:ea typeface="Calibri"/>
                <a:cs typeface="Times New Roman"/>
              </a:rPr>
              <a:t>` </a:t>
            </a:r>
            <a:r>
              <a:rPr lang="hy-AM" sz="1400" dirty="0" smtClean="0">
                <a:latin typeface="GHEA Grapalat" pitchFamily="50" charset="0"/>
                <a:ea typeface="Calibri"/>
                <a:cs typeface="Times New Roman"/>
              </a:rPr>
              <a:t>80 </a:t>
            </a:r>
            <a:r>
              <a:rPr lang="hy-AM" sz="1400" dirty="0">
                <a:latin typeface="GHEA Grapalat" pitchFamily="50" charset="0"/>
                <a:ea typeface="Calibri"/>
                <a:cs typeface="Times New Roman"/>
              </a:rPr>
              <a:t>բնակավայրերում ջրամատակարարման ներքին ցանց, ջրամաքրման կայաններ, </a:t>
            </a:r>
            <a:r>
              <a:rPr lang="hy-AM" sz="1400" dirty="0" smtClean="0">
                <a:latin typeface="GHEA Grapalat" pitchFamily="50" charset="0"/>
                <a:ea typeface="Calibri"/>
                <a:cs typeface="Times New Roman"/>
              </a:rPr>
              <a:t>խողովակաշարեր</a:t>
            </a:r>
            <a:r>
              <a:rPr lang="en-US" sz="1400" dirty="0" smtClean="0">
                <a:latin typeface="GHEA Grapalat" pitchFamily="50" charset="0"/>
                <a:ea typeface="Calibri"/>
                <a:cs typeface="Times New Roman"/>
              </a:rPr>
              <a:t>:</a:t>
            </a:r>
            <a:endParaRPr lang="en-US" sz="1400" dirty="0">
              <a:latin typeface="GHEA Grapalat" pitchFamily="50" charset="0"/>
              <a:ea typeface="Calibri"/>
              <a:cs typeface="Times New Roman"/>
            </a:endParaRPr>
          </a:p>
          <a:p>
            <a:pPr marL="0" lvl="0" indent="0" algn="just">
              <a:spcBef>
                <a:spcPts val="0"/>
              </a:spcBef>
              <a:buFont typeface="+mj-lt"/>
              <a:buAutoNum type="arabicPeriod"/>
            </a:pPr>
            <a:endParaRPr lang="en-US" sz="1400" dirty="0">
              <a:latin typeface="GHEA Grapalat"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65</a:t>
            </a:fld>
            <a:endParaRPr lang="en-US" dirty="0"/>
          </a:p>
        </p:txBody>
      </p:sp>
      <p:sp>
        <p:nvSpPr>
          <p:cNvPr id="4" name="Заголовок 3"/>
          <p:cNvSpPr>
            <a:spLocks noGrp="1"/>
          </p:cNvSpPr>
          <p:nvPr>
            <p:ph type="title"/>
          </p:nvPr>
        </p:nvSpPr>
        <p:spPr>
          <a:xfrm>
            <a:off x="457200" y="274638"/>
            <a:ext cx="8153400" cy="487362"/>
          </a:xfrm>
        </p:spPr>
        <p:txBody>
          <a:bodyPr>
            <a:normAutofit/>
          </a:bodyPr>
          <a:lstStyle/>
          <a:p>
            <a:r>
              <a:rPr lang="hy-AM" sz="1600" dirty="0" smtClean="0">
                <a:effectLst/>
                <a:latin typeface="GHEA Grapalat" pitchFamily="50" charset="0"/>
              </a:rPr>
              <a:t>1072 Ջրամատակարարաման </a:t>
            </a:r>
            <a:r>
              <a:rPr lang="hy-AM" sz="1600" dirty="0">
                <a:effectLst/>
                <a:latin typeface="GHEA Grapalat" pitchFamily="50" charset="0"/>
              </a:rPr>
              <a:t>և ջրահեռացման </a:t>
            </a:r>
            <a:r>
              <a:rPr lang="hy-AM" sz="1600" dirty="0" smtClean="0">
                <a:effectLst/>
                <a:latin typeface="GHEA Grapalat" pitchFamily="50" charset="0"/>
              </a:rPr>
              <a:t>բարելավում</a:t>
            </a:r>
            <a:endParaRPr lang="en-US" sz="1600" dirty="0">
              <a:latin typeface="GHEA Grapalat" pitchFamily="50" charset="0"/>
            </a:endParaRPr>
          </a:p>
        </p:txBody>
      </p:sp>
    </p:spTree>
    <p:extLst>
      <p:ext uri="{BB962C8B-B14F-4D97-AF65-F5344CB8AC3E}">
        <p14:creationId xmlns:p14="http://schemas.microsoft.com/office/powerpoint/2010/main" val="4079445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257800"/>
          </a:xfrm>
        </p:spPr>
        <p:txBody>
          <a:bodyPr>
            <a:normAutofit fontScale="92500"/>
          </a:bodyPr>
          <a:lstStyle/>
          <a:p>
            <a:pPr algn="just"/>
            <a:r>
              <a:rPr lang="hy-AM" sz="1400" b="1" dirty="0" smtClean="0">
                <a:latin typeface="GHEA Grapalat" panose="02000506050000020003" pitchFamily="50" charset="0"/>
              </a:rPr>
              <a:t>Ծրագիրն իրականացվում է Վերակառուցման վարկերի և Եվրոպական ներդրումային բանկերի վարկային, Եվրամիության հարևանության ներդրումային գործիքի դրամաշնորհային և ՀՀ կառավարության համաֆինանսավորման միջոցներով։ 2022 թվականի ՀՀ </a:t>
            </a:r>
            <a:r>
              <a:rPr lang="hy-AM" sz="1400" b="1" dirty="0">
                <a:latin typeface="GHEA Grapalat" panose="02000506050000020003" pitchFamily="50" charset="0"/>
              </a:rPr>
              <a:t>պետական բյուջեում ներկայացված է հետևյալ միջոցառումների միջոցով</a:t>
            </a:r>
            <a:r>
              <a:rPr lang="hy-AM" sz="1400" b="1" dirty="0" smtClean="0">
                <a:latin typeface="GHEA Grapalat" panose="02000506050000020003" pitchFamily="50" charset="0"/>
              </a:rPr>
              <a:t>.</a:t>
            </a:r>
          </a:p>
          <a:p>
            <a:pPr marL="0" indent="0" algn="just">
              <a:buNone/>
            </a:pPr>
            <a:r>
              <a:rPr lang="hy-AM" sz="1300" dirty="0" smtClean="0">
                <a:latin typeface="GHEA Grapalat" panose="02000506050000020003" pitchFamily="50" charset="0"/>
              </a:rPr>
              <a:t> </a:t>
            </a:r>
            <a:r>
              <a:rPr lang="hy-AM" sz="1400" b="1" dirty="0" smtClean="0">
                <a:latin typeface="GHEA Grapalat" panose="02000506050000020003" pitchFamily="50" charset="0"/>
              </a:rPr>
              <a:t>31001</a:t>
            </a:r>
            <a:r>
              <a:rPr lang="hy-AM" sz="1400" dirty="0" smtClean="0">
                <a:latin typeface="GHEA Grapalat" panose="02000506050000020003" pitchFamily="50" charset="0"/>
              </a:rPr>
              <a:t> </a:t>
            </a:r>
            <a:r>
              <a:rPr lang="hy-AM" sz="1400" dirty="0">
                <a:latin typeface="GHEA Grapalat" panose="02000506050000020003" pitchFamily="50" charset="0"/>
              </a:rPr>
              <a:t>- </a:t>
            </a:r>
            <a:r>
              <a:rPr lang="hy-AM" sz="1400" dirty="0" smtClean="0">
                <a:latin typeface="GHEA Grapalat" panose="02000506050000020003" pitchFamily="50" charset="0"/>
              </a:rPr>
              <a:t>Գերմանիայի զարգացման վարկերի բանկի աջակցությամբ իրականացվող ջրամատակարարման և ջրահեռացման ենթակառուցվածքների վերականգնման ծրագրի երրորդ փուլի շրջանակներում Ջրամատակարարման և ջրահեռացման ենթակառուցվածքների հիմնանորոգում՝ </a:t>
            </a:r>
            <a:r>
              <a:rPr lang="hy-AM" sz="1400" b="1" dirty="0" smtClean="0">
                <a:latin typeface="GHEA Grapalat" panose="02000506050000020003" pitchFamily="50" charset="0"/>
              </a:rPr>
              <a:t>3,508</a:t>
            </a:r>
            <a:r>
              <a:rPr lang="en-US" sz="1400" b="1" dirty="0" smtClean="0">
                <a:latin typeface="GHEA Grapalat" panose="02000506050000020003" pitchFamily="50" charset="0"/>
              </a:rPr>
              <a:t>.9</a:t>
            </a:r>
            <a:r>
              <a:rPr lang="hy-AM" sz="1400" b="1" dirty="0" smtClean="0">
                <a:latin typeface="GHEA Grapalat" panose="02000506050000020003" pitchFamily="50" charset="0"/>
              </a:rPr>
              <a:t> մլն դրամ</a:t>
            </a:r>
            <a:r>
              <a:rPr lang="hy-AM" sz="1400" dirty="0" smtClean="0">
                <a:latin typeface="GHEA Grapalat" panose="02000506050000020003" pitchFamily="50" charset="0"/>
              </a:rPr>
              <a:t>, </a:t>
            </a:r>
            <a:endParaRPr lang="en-US" sz="1400" dirty="0">
              <a:latin typeface="GHEA Grapalat" panose="02000506050000020003" pitchFamily="50" charset="0"/>
            </a:endParaRPr>
          </a:p>
          <a:p>
            <a:pPr marL="0" indent="0" algn="just">
              <a:buNone/>
            </a:pPr>
            <a:r>
              <a:rPr lang="hy-AM" sz="1400" b="1" dirty="0" smtClean="0">
                <a:latin typeface="GHEA Grapalat" panose="02000506050000020003" pitchFamily="50" charset="0"/>
              </a:rPr>
              <a:t>31002</a:t>
            </a:r>
            <a:r>
              <a:rPr lang="hy-AM" sz="1400" dirty="0" smtClean="0">
                <a:latin typeface="GHEA Grapalat" panose="02000506050000020003" pitchFamily="50" charset="0"/>
              </a:rPr>
              <a:t> </a:t>
            </a:r>
            <a:r>
              <a:rPr lang="hy-AM" sz="1400" dirty="0">
                <a:latin typeface="GHEA Grapalat" panose="02000506050000020003" pitchFamily="50" charset="0"/>
              </a:rPr>
              <a:t>- </a:t>
            </a:r>
            <a:r>
              <a:rPr lang="hy-AM" sz="1400" dirty="0" smtClean="0">
                <a:latin typeface="GHEA Grapalat" panose="02000506050000020003" pitchFamily="50" charset="0"/>
              </a:rPr>
              <a:t>Եվրոպական ներդրումային բանկի աջակցությամբ իրականացվող ջրամատակարարման և ջրահեռացման ենթակառուցվածքների վերականգնման ծրագրի երրորդ փուլի շրջանակներում Ջրամատակարարման և ջրահեռացման ենթակառուցվածքների </a:t>
            </a:r>
            <a:r>
              <a:rPr lang="hy-AM" sz="1400" dirty="0">
                <a:latin typeface="GHEA Grapalat" panose="02000506050000020003" pitchFamily="50" charset="0"/>
              </a:rPr>
              <a:t>հիմնանորոգում՝ </a:t>
            </a:r>
            <a:r>
              <a:rPr lang="hy-AM" sz="1400" b="1" dirty="0" smtClean="0">
                <a:latin typeface="GHEA Grapalat" panose="02000506050000020003" pitchFamily="50" charset="0"/>
              </a:rPr>
              <a:t>3,516</a:t>
            </a:r>
            <a:r>
              <a:rPr lang="en-US" sz="1400" b="1" dirty="0" smtClean="0">
                <a:latin typeface="GHEA Grapalat" panose="02000506050000020003" pitchFamily="50" charset="0"/>
              </a:rPr>
              <a:t>.</a:t>
            </a:r>
            <a:r>
              <a:rPr lang="hy-AM" sz="1400" b="1" dirty="0" smtClean="0">
                <a:latin typeface="GHEA Grapalat" panose="02000506050000020003" pitchFamily="50" charset="0"/>
              </a:rPr>
              <a:t>0 </a:t>
            </a:r>
            <a:r>
              <a:rPr lang="hy-AM" sz="1400" b="1" dirty="0">
                <a:latin typeface="GHEA Grapalat" panose="02000506050000020003" pitchFamily="50" charset="0"/>
              </a:rPr>
              <a:t>մլն դրամ</a:t>
            </a:r>
            <a:r>
              <a:rPr lang="hy-AM" sz="1400" dirty="0">
                <a:latin typeface="GHEA Grapalat" panose="02000506050000020003" pitchFamily="50" charset="0"/>
              </a:rPr>
              <a:t>,</a:t>
            </a:r>
            <a:endParaRPr lang="hy-AM" sz="1400" dirty="0" smtClean="0">
              <a:latin typeface="GHEA Grapalat" panose="02000506050000020003" pitchFamily="50" charset="0"/>
            </a:endParaRPr>
          </a:p>
          <a:p>
            <a:pPr marL="0" indent="0" algn="just">
              <a:buNone/>
            </a:pPr>
            <a:r>
              <a:rPr lang="hy-AM" sz="1400" b="1" dirty="0" smtClean="0">
                <a:latin typeface="GHEA Grapalat" panose="02000506050000020003" pitchFamily="50" charset="0"/>
              </a:rPr>
              <a:t>31005</a:t>
            </a:r>
            <a:r>
              <a:rPr lang="hy-AM" sz="1400" dirty="0" smtClean="0">
                <a:latin typeface="GHEA Grapalat" panose="02000506050000020003" pitchFamily="50" charset="0"/>
              </a:rPr>
              <a:t> - Գերմանիայի զարգացման վարկերի բանկի աջակցությամբ իրականացվող ՀՀ Լոռու (Վանաձորի) մարզի ջրամատակարարման և ջրահեռացման համակարգերի վերականգնման ծրագիր՝ երկրորդ </a:t>
            </a:r>
            <a:r>
              <a:rPr lang="hy-AM" sz="1400" dirty="0">
                <a:latin typeface="GHEA Grapalat" panose="02000506050000020003" pitchFamily="50" charset="0"/>
              </a:rPr>
              <a:t>փուլ՝ </a:t>
            </a:r>
            <a:r>
              <a:rPr lang="hy-AM" sz="1400" b="1" dirty="0" smtClean="0">
                <a:latin typeface="GHEA Grapalat" panose="02000506050000020003" pitchFamily="50" charset="0"/>
              </a:rPr>
              <a:t>129</a:t>
            </a:r>
            <a:r>
              <a:rPr lang="en-US" sz="1400" b="1" dirty="0" smtClean="0">
                <a:latin typeface="GHEA Grapalat" panose="02000506050000020003" pitchFamily="50" charset="0"/>
              </a:rPr>
              <a:t>.9</a:t>
            </a:r>
            <a:r>
              <a:rPr lang="hy-AM" sz="1400" b="1" dirty="0" smtClean="0">
                <a:latin typeface="GHEA Grapalat" panose="02000506050000020003" pitchFamily="50" charset="0"/>
              </a:rPr>
              <a:t> </a:t>
            </a:r>
            <a:r>
              <a:rPr lang="hy-AM" sz="1400" b="1" dirty="0">
                <a:latin typeface="GHEA Grapalat" panose="02000506050000020003" pitchFamily="50" charset="0"/>
              </a:rPr>
              <a:t>մլն դրամ</a:t>
            </a:r>
            <a:r>
              <a:rPr lang="hy-AM" sz="1400" dirty="0">
                <a:latin typeface="GHEA Grapalat" panose="02000506050000020003" pitchFamily="50" charset="0"/>
              </a:rPr>
              <a:t>,</a:t>
            </a:r>
            <a:endParaRPr lang="hy-AM" sz="1400" dirty="0" smtClean="0">
              <a:latin typeface="GHEA Grapalat" panose="02000506050000020003" pitchFamily="50" charset="0"/>
            </a:endParaRPr>
          </a:p>
          <a:p>
            <a:pPr marL="0" indent="0" algn="just">
              <a:buNone/>
            </a:pPr>
            <a:r>
              <a:rPr lang="hy-AM" sz="1400" b="1" dirty="0" smtClean="0">
                <a:latin typeface="GHEA Grapalat" panose="02000506050000020003" pitchFamily="50" charset="0"/>
              </a:rPr>
              <a:t>12001</a:t>
            </a:r>
            <a:r>
              <a:rPr lang="hy-AM" sz="1400" dirty="0" smtClean="0">
                <a:latin typeface="GHEA Grapalat" panose="02000506050000020003" pitchFamily="50" charset="0"/>
              </a:rPr>
              <a:t> - Գերմանիայի զարգացման և Եվրոպական միության հարևանության ներդրումային բանկի աջակցությամբ իրականացվող ջրամատակարարման և ջրահեռացման ենթակառուցվածքների դրամաշնորհային ծրագիր` երրորդ </a:t>
            </a:r>
            <a:r>
              <a:rPr lang="hy-AM" sz="1400" dirty="0">
                <a:latin typeface="GHEA Grapalat" panose="02000506050000020003" pitchFamily="50" charset="0"/>
              </a:rPr>
              <a:t>փուլ՝ </a:t>
            </a:r>
            <a:r>
              <a:rPr lang="hy-AM" sz="1400" b="1" dirty="0" smtClean="0">
                <a:latin typeface="GHEA Grapalat" panose="02000506050000020003" pitchFamily="50" charset="0"/>
              </a:rPr>
              <a:t>1,574</a:t>
            </a:r>
            <a:r>
              <a:rPr lang="en-US" sz="1400" b="1" dirty="0" smtClean="0">
                <a:latin typeface="GHEA Grapalat" panose="02000506050000020003" pitchFamily="50" charset="0"/>
              </a:rPr>
              <a:t>.</a:t>
            </a:r>
            <a:r>
              <a:rPr lang="hy-AM" sz="1400" b="1" dirty="0" smtClean="0">
                <a:latin typeface="GHEA Grapalat" panose="02000506050000020003" pitchFamily="50" charset="0"/>
              </a:rPr>
              <a:t>2 </a:t>
            </a:r>
            <a:r>
              <a:rPr lang="hy-AM" sz="1400" b="1" dirty="0">
                <a:latin typeface="GHEA Grapalat" panose="02000506050000020003" pitchFamily="50" charset="0"/>
              </a:rPr>
              <a:t>մլն </a:t>
            </a:r>
            <a:r>
              <a:rPr lang="hy-AM" sz="1400" b="1" dirty="0" smtClean="0">
                <a:latin typeface="GHEA Grapalat" panose="02000506050000020003" pitchFamily="50" charset="0"/>
              </a:rPr>
              <a:t>դրամ</a:t>
            </a:r>
          </a:p>
          <a:p>
            <a:pPr marL="109728" indent="0" algn="just">
              <a:lnSpc>
                <a:spcPct val="110000"/>
              </a:lnSpc>
              <a:buNone/>
            </a:pPr>
            <a:r>
              <a:rPr lang="hy-AM" sz="1400" b="1" dirty="0">
                <a:latin typeface="GHEA Grapalat" panose="02000506050000020003" pitchFamily="50" charset="0"/>
              </a:rPr>
              <a:t>Ծրագրի նպատակը, նկարագրությունը և իրականացումից ակնկալվող հիմնական արդյունքները</a:t>
            </a:r>
            <a:r>
              <a:rPr lang="en-US" sz="1400" b="1" dirty="0">
                <a:latin typeface="GHEA Grapalat" panose="02000506050000020003" pitchFamily="50" charset="0"/>
              </a:rPr>
              <a:t>.</a:t>
            </a:r>
            <a:endParaRPr lang="hy-AM" sz="1400" b="1" dirty="0">
              <a:latin typeface="GHEA Grapalat" panose="02000506050000020003" pitchFamily="50" charset="0"/>
            </a:endParaRPr>
          </a:p>
          <a:p>
            <a:pPr lvl="0" algn="just">
              <a:lnSpc>
                <a:spcPct val="110000"/>
              </a:lnSpc>
            </a:pPr>
            <a:r>
              <a:rPr lang="hy-AM" sz="1400" dirty="0">
                <a:latin typeface="GHEA Grapalat" panose="02000506050000020003" pitchFamily="50" charset="0"/>
              </a:rPr>
              <a:t> Ծրագրի նպատակն է ՀՀ 6 մարզերի (Շիրակի, Լոռու, Արմավիրի, Գեղարքունիքի, Վայոց Ձորի և Սյունիքի մարզերի) 11 քաղաքների և 41 (խնայողությունների հաշվին նախատեսվում է քաղաքների քանակը դարձնել 12, իսկ գյուղական համայնքներինը՝ 59 - այս նախագիծը քննարկումների և դոնորի կողմից հաստատման փուլում է) համայնքներում ջրամատակարարման և ջրահեռացման համակարգերի բարելավումը</a:t>
            </a:r>
            <a:r>
              <a:rPr lang="hy-AM" sz="1400" dirty="0" smtClean="0">
                <a:latin typeface="GHEA Grapalat" panose="02000506050000020003" pitchFamily="50" charset="0"/>
              </a:rPr>
              <a:t>։</a:t>
            </a:r>
            <a:endParaRPr lang="hy-AM" sz="1300" dirty="0" smtClean="0">
              <a:latin typeface="GHEA Grapalat" panose="02000506050000020003" pitchFamily="50" charset="0"/>
            </a:endParaRPr>
          </a:p>
        </p:txBody>
      </p:sp>
      <p:sp>
        <p:nvSpPr>
          <p:cNvPr id="2" name="Title 1"/>
          <p:cNvSpPr>
            <a:spLocks noGrp="1"/>
          </p:cNvSpPr>
          <p:nvPr>
            <p:ph type="title"/>
          </p:nvPr>
        </p:nvSpPr>
        <p:spPr>
          <a:xfrm>
            <a:off x="609600" y="365125"/>
            <a:ext cx="7905750" cy="625475"/>
          </a:xfrm>
        </p:spPr>
        <p:txBody>
          <a:bodyPr>
            <a:normAutofit/>
          </a:bodyPr>
          <a:lstStyle/>
          <a:p>
            <a:pPr algn="ctr"/>
            <a:r>
              <a:rPr lang="hy-AM" sz="1400" b="1" i="1" dirty="0" smtClean="0">
                <a:solidFill>
                  <a:srgbClr val="0070C0"/>
                </a:solidFill>
                <a:latin typeface="GHEA Grapalat" panose="02000506050000020003" pitchFamily="50" charset="0"/>
              </a:rPr>
              <a:t>1</a:t>
            </a:r>
            <a:r>
              <a:rPr lang="ru-RU" sz="1400" b="1" i="1" dirty="0" smtClean="0">
                <a:solidFill>
                  <a:srgbClr val="0070C0"/>
                </a:solidFill>
                <a:latin typeface="GHEA Grapalat" panose="02000506050000020003" pitchFamily="50" charset="0"/>
              </a:rPr>
              <a:t>. </a:t>
            </a:r>
            <a:r>
              <a:rPr lang="hy-AM" sz="1400" b="1" i="1" dirty="0" smtClean="0">
                <a:solidFill>
                  <a:srgbClr val="0070C0"/>
                </a:solidFill>
                <a:latin typeface="GHEA Grapalat" panose="02000506050000020003" pitchFamily="50" charset="0"/>
              </a:rPr>
              <a:t>«Համայնքային </a:t>
            </a:r>
            <a:r>
              <a:rPr lang="hy-AM" sz="1400" i="1" dirty="0">
                <a:solidFill>
                  <a:srgbClr val="0070C0"/>
                </a:solidFill>
                <a:latin typeface="GHEA Grapalat" panose="02000506050000020003" pitchFamily="50" charset="0"/>
              </a:rPr>
              <a:t>ենթակառուցվածքների </a:t>
            </a:r>
            <a:r>
              <a:rPr lang="en-US" sz="1400" i="1" dirty="0">
                <a:solidFill>
                  <a:srgbClr val="0070C0"/>
                </a:solidFill>
                <a:latin typeface="GHEA Grapalat" panose="02000506050000020003" pitchFamily="50" charset="0"/>
              </a:rPr>
              <a:t>II </a:t>
            </a:r>
            <a:r>
              <a:rPr lang="hy-AM" sz="1400" i="1" dirty="0">
                <a:solidFill>
                  <a:srgbClr val="0070C0"/>
                </a:solidFill>
                <a:latin typeface="GHEA Grapalat" panose="02000506050000020003" pitchFamily="50" charset="0"/>
              </a:rPr>
              <a:t>ծրագիր, փուլ 3 - Հայաստանի ջրամատակարարման և ջրահեռացման ենթակառուցվածք» ծրագիր</a:t>
            </a:r>
            <a:endParaRPr lang="en-US" sz="1400" i="1" dirty="0">
              <a:solidFill>
                <a:srgbClr val="0070C0"/>
              </a:solidFill>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66</a:t>
            </a:fld>
            <a:endParaRPr lang="en-US" dirty="0"/>
          </a:p>
        </p:txBody>
      </p:sp>
    </p:spTree>
    <p:extLst>
      <p:ext uri="{BB962C8B-B14F-4D97-AF65-F5344CB8AC3E}">
        <p14:creationId xmlns:p14="http://schemas.microsoft.com/office/powerpoint/2010/main" val="8262997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299206" cy="6026944"/>
          </a:xfrm>
        </p:spPr>
        <p:txBody>
          <a:bodyPr>
            <a:normAutofit fontScale="70000" lnSpcReduction="20000"/>
          </a:bodyPr>
          <a:lstStyle/>
          <a:p>
            <a:pPr marL="0" lvl="0" indent="0" algn="just">
              <a:lnSpc>
                <a:spcPct val="110000"/>
              </a:lnSpc>
              <a:buNone/>
            </a:pPr>
            <a:r>
              <a:rPr lang="hy-AM" sz="1700" b="1" dirty="0" smtClean="0">
                <a:latin typeface="GHEA Grapalat" panose="02000506050000020003" pitchFamily="50" charset="0"/>
              </a:rPr>
              <a:t> Ծրագրի </a:t>
            </a:r>
            <a:r>
              <a:rPr lang="hy-AM" sz="1700" b="1" dirty="0">
                <a:latin typeface="GHEA Grapalat" panose="02000506050000020003" pitchFamily="50" charset="0"/>
              </a:rPr>
              <a:t>իրականացումից ակնկալվող հիմնական արդյունքներն են.</a:t>
            </a:r>
          </a:p>
          <a:p>
            <a:pPr marL="0" lvl="0" indent="0" algn="just">
              <a:lnSpc>
                <a:spcPct val="110000"/>
              </a:lnSpc>
              <a:buNone/>
            </a:pPr>
            <a:r>
              <a:rPr lang="hy-AM" sz="1700" dirty="0">
                <a:latin typeface="GHEA Grapalat" panose="02000506050000020003" pitchFamily="50" charset="0"/>
              </a:rPr>
              <a:t> • Բաշխիչ ցանցերում առկա հոսակորուստների (ինչպես տեխնիկական, այնպես էլ կոմերցիոն) բարձր մակարդակի նվազեցումը,</a:t>
            </a:r>
          </a:p>
          <a:p>
            <a:pPr marL="0" indent="0" algn="just">
              <a:lnSpc>
                <a:spcPct val="110000"/>
              </a:lnSpc>
              <a:buNone/>
            </a:pPr>
            <a:r>
              <a:rPr lang="hy-AM" sz="1700" dirty="0">
                <a:latin typeface="GHEA Grapalat" panose="02000506050000020003" pitchFamily="50" charset="0"/>
              </a:rPr>
              <a:t> • Ջրի բաշխման համակարգի կառավարելիության մակարդակի բարձրացումը, </a:t>
            </a:r>
          </a:p>
          <a:p>
            <a:pPr marL="0" indent="0" algn="just">
              <a:lnSpc>
                <a:spcPct val="110000"/>
              </a:lnSpc>
              <a:buNone/>
            </a:pPr>
            <a:r>
              <a:rPr lang="hy-AM" sz="1700" dirty="0">
                <a:latin typeface="GHEA Grapalat" panose="02000506050000020003" pitchFamily="50" charset="0"/>
              </a:rPr>
              <a:t> • Հավաքագրման մակարդակի բարձրացումը, </a:t>
            </a:r>
          </a:p>
          <a:p>
            <a:pPr marL="0" indent="0" algn="just">
              <a:lnSpc>
                <a:spcPct val="110000"/>
              </a:lnSpc>
              <a:buNone/>
            </a:pPr>
            <a:r>
              <a:rPr lang="hy-AM" sz="1700" dirty="0">
                <a:latin typeface="GHEA Grapalat" panose="02000506050000020003" pitchFamily="50" charset="0"/>
              </a:rPr>
              <a:t> • Ջրամատակարարման անընդհատության ապահովումը,</a:t>
            </a:r>
          </a:p>
          <a:p>
            <a:pPr marL="0" lvl="0" indent="0" algn="just">
              <a:lnSpc>
                <a:spcPct val="110000"/>
              </a:lnSpc>
              <a:buNone/>
            </a:pPr>
            <a:r>
              <a:rPr lang="hy-AM" sz="1700" dirty="0">
                <a:latin typeface="GHEA Grapalat" panose="02000506050000020003" pitchFamily="50" charset="0"/>
              </a:rPr>
              <a:t> •Վերակառուցվող կապտաժների, օրվա կարգավորման ջրամբարների, քլորակայանների և պոմպակայանների շահագործման ծախսերի նվազեցումը,</a:t>
            </a:r>
          </a:p>
          <a:p>
            <a:pPr marL="0" indent="0">
              <a:buNone/>
            </a:pPr>
            <a:r>
              <a:rPr lang="hy-AM" sz="1700" dirty="0">
                <a:latin typeface="GHEA Grapalat" panose="02000506050000020003" pitchFamily="50" charset="0"/>
              </a:rPr>
              <a:t> • Շահառուների քանակ – շուրջ 250,000 մարդ։</a:t>
            </a:r>
          </a:p>
          <a:p>
            <a:pPr marL="0" indent="0">
              <a:buNone/>
            </a:pPr>
            <a:r>
              <a:rPr lang="hy-AM" sz="1900" b="1" i="1" dirty="0">
                <a:latin typeface="GHEA Grapalat" panose="02000506050000020003" pitchFamily="50" charset="0"/>
              </a:rPr>
              <a:t>Ոչ ֆինանսական ցուցանիշներ**</a:t>
            </a:r>
          </a:p>
          <a:p>
            <a:pPr marL="0" indent="0">
              <a:buNone/>
            </a:pPr>
            <a:r>
              <a:rPr lang="hy-AM" sz="1900" b="1" i="1" dirty="0">
                <a:latin typeface="GHEA Grapalat" panose="02000506050000020003" pitchFamily="50" charset="0"/>
              </a:rPr>
              <a:t>2020 թվական</a:t>
            </a:r>
          </a:p>
          <a:p>
            <a:pPr marL="0" indent="0">
              <a:buNone/>
            </a:pPr>
            <a:r>
              <a:rPr lang="hy-AM" sz="1900" i="1" dirty="0">
                <a:latin typeface="GHEA Grapalat" panose="02000506050000020003" pitchFamily="50" charset="0"/>
              </a:rPr>
              <a:t>Կնքված մեկ շինարարական աշխատանքների կատարման պայմանագրով տրվել է կանխավճար՝ ոչ ֆինանսական ցուցանիշներ չեն արձանագրվել։</a:t>
            </a:r>
          </a:p>
          <a:p>
            <a:pPr marL="0" indent="0">
              <a:buNone/>
            </a:pPr>
            <a:r>
              <a:rPr lang="hy-AM" sz="1900" b="1" i="1" dirty="0">
                <a:latin typeface="GHEA Grapalat" panose="02000506050000020003" pitchFamily="50" charset="0"/>
              </a:rPr>
              <a:t>2021 թվական</a:t>
            </a:r>
          </a:p>
          <a:p>
            <a:pPr marL="0" indent="0">
              <a:buNone/>
            </a:pPr>
            <a:r>
              <a:rPr lang="hy-AM" sz="1900" i="1" dirty="0">
                <a:latin typeface="GHEA Grapalat" panose="02000506050000020003" pitchFamily="50" charset="0"/>
              </a:rPr>
              <a:t> Նորոգվող ջրագծերի երկարություն, կմ – 73</a:t>
            </a:r>
            <a:r>
              <a:rPr lang="en-US" sz="1900" i="1" dirty="0">
                <a:latin typeface="GHEA Grapalat" panose="02000506050000020003" pitchFamily="50" charset="0"/>
              </a:rPr>
              <a:t>.4 </a:t>
            </a:r>
            <a:endParaRPr lang="hy-AM" sz="1900" i="1" dirty="0">
              <a:latin typeface="GHEA Grapalat" panose="02000506050000020003" pitchFamily="50" charset="0"/>
            </a:endParaRPr>
          </a:p>
          <a:p>
            <a:pPr marL="0" indent="0">
              <a:buNone/>
            </a:pPr>
            <a:r>
              <a:rPr lang="hy-AM" sz="1900" i="1" dirty="0">
                <a:latin typeface="GHEA Grapalat" panose="02000506050000020003" pitchFamily="50" charset="0"/>
              </a:rPr>
              <a:t> Նորոգվող կոյուղագծերի երկարություն, կմ - 4</a:t>
            </a:r>
            <a:r>
              <a:rPr lang="en-US" sz="1900" i="1" dirty="0">
                <a:latin typeface="GHEA Grapalat" panose="02000506050000020003" pitchFamily="50" charset="0"/>
              </a:rPr>
              <a:t>.8 </a:t>
            </a:r>
            <a:r>
              <a:rPr lang="hy-AM" sz="1900" i="1" dirty="0">
                <a:latin typeface="GHEA Grapalat" panose="02000506050000020003" pitchFamily="50" charset="0"/>
              </a:rPr>
              <a:t>	</a:t>
            </a:r>
          </a:p>
          <a:p>
            <a:pPr marL="0" indent="0">
              <a:buNone/>
            </a:pPr>
            <a:r>
              <a:rPr lang="hy-AM" sz="1900" i="1" dirty="0">
                <a:latin typeface="GHEA Grapalat" panose="02000506050000020003" pitchFamily="50" charset="0"/>
              </a:rPr>
              <a:t> Նորոգվող տնային միացումներ, հատ - 3,641 </a:t>
            </a:r>
          </a:p>
          <a:p>
            <a:pPr marL="0" indent="0">
              <a:buNone/>
            </a:pPr>
            <a:r>
              <a:rPr lang="hy-AM" sz="1900" b="1" i="1" dirty="0">
                <a:latin typeface="GHEA Grapalat" panose="02000506050000020003" pitchFamily="50" charset="0"/>
              </a:rPr>
              <a:t>2022 թվական</a:t>
            </a:r>
          </a:p>
          <a:p>
            <a:pPr marL="0" indent="0">
              <a:buNone/>
            </a:pPr>
            <a:r>
              <a:rPr lang="hy-AM" sz="1900" i="1" dirty="0">
                <a:latin typeface="GHEA Grapalat" panose="02000506050000020003" pitchFamily="50" charset="0"/>
              </a:rPr>
              <a:t>Նորոգվող ջրագծերի երկարություն, կմ – 1</a:t>
            </a:r>
            <a:r>
              <a:rPr lang="en-US" sz="1900" i="1" dirty="0">
                <a:latin typeface="GHEA Grapalat" panose="02000506050000020003" pitchFamily="50" charset="0"/>
              </a:rPr>
              <a:t>15.6 </a:t>
            </a:r>
            <a:endParaRPr lang="hy-AM" sz="1900" i="1" dirty="0">
              <a:latin typeface="GHEA Grapalat" panose="02000506050000020003" pitchFamily="50" charset="0"/>
            </a:endParaRPr>
          </a:p>
          <a:p>
            <a:pPr marL="0" indent="0">
              <a:buNone/>
            </a:pPr>
            <a:r>
              <a:rPr lang="hy-AM" sz="1900" i="1" dirty="0">
                <a:latin typeface="GHEA Grapalat" panose="02000506050000020003" pitchFamily="50" charset="0"/>
              </a:rPr>
              <a:t> Նորոգվող կոյուղագծերի երկարություն, կմ - 6</a:t>
            </a:r>
            <a:r>
              <a:rPr lang="en-US" sz="1900" i="1" dirty="0">
                <a:latin typeface="GHEA Grapalat" panose="02000506050000020003" pitchFamily="50" charset="0"/>
              </a:rPr>
              <a:t>.1 </a:t>
            </a:r>
            <a:r>
              <a:rPr lang="hy-AM" sz="1900" i="1" dirty="0">
                <a:latin typeface="GHEA Grapalat" panose="02000506050000020003" pitchFamily="50" charset="0"/>
              </a:rPr>
              <a:t>	</a:t>
            </a:r>
          </a:p>
          <a:p>
            <a:pPr marL="0" indent="0">
              <a:buNone/>
            </a:pPr>
            <a:r>
              <a:rPr lang="hy-AM" sz="1900" i="1" dirty="0">
                <a:latin typeface="GHEA Grapalat" panose="02000506050000020003" pitchFamily="50" charset="0"/>
              </a:rPr>
              <a:t> Նորոգվող տնային միացումներ, հատ - </a:t>
            </a:r>
            <a:r>
              <a:rPr lang="en-US" sz="1900" i="1" dirty="0">
                <a:latin typeface="GHEA Grapalat" panose="02000506050000020003" pitchFamily="50" charset="0"/>
              </a:rPr>
              <a:t>5329</a:t>
            </a:r>
            <a:endParaRPr lang="hy-AM" sz="1900" i="1" dirty="0">
              <a:latin typeface="GHEA Grapalat" panose="02000506050000020003" pitchFamily="50" charset="0"/>
            </a:endParaRPr>
          </a:p>
          <a:p>
            <a:pPr marL="0" indent="0">
              <a:buNone/>
            </a:pPr>
            <a:r>
              <a:rPr lang="hy-AM" sz="1900" b="1" i="1" u="sng" dirty="0">
                <a:solidFill>
                  <a:srgbClr val="006699"/>
                </a:solidFill>
                <a:latin typeface="GHEA Grapalat" panose="02000506050000020003" pitchFamily="50" charset="0"/>
              </a:rPr>
              <a:t>Ֆինանսական ցուցանիշներ</a:t>
            </a:r>
          </a:p>
          <a:p>
            <a:pPr marL="0" indent="0">
              <a:buNone/>
            </a:pPr>
            <a:r>
              <a:rPr lang="hy-AM" sz="1900" b="1" i="1" dirty="0">
                <a:latin typeface="GHEA Grapalat" panose="02000506050000020003" pitchFamily="50" charset="0"/>
              </a:rPr>
              <a:t>2020 թվական – 1,271</a:t>
            </a:r>
            <a:r>
              <a:rPr lang="en-US" sz="1900" b="1" i="1" dirty="0">
                <a:latin typeface="GHEA Grapalat" panose="02000506050000020003" pitchFamily="50" charset="0"/>
              </a:rPr>
              <a:t>.</a:t>
            </a:r>
            <a:r>
              <a:rPr lang="hy-AM" sz="1900" b="1" i="1" dirty="0">
                <a:latin typeface="GHEA Grapalat" panose="02000506050000020003" pitchFamily="50" charset="0"/>
              </a:rPr>
              <a:t>9</a:t>
            </a:r>
            <a:r>
              <a:rPr lang="en-US" sz="1900" b="1" i="1" dirty="0">
                <a:latin typeface="GHEA Grapalat" panose="02000506050000020003" pitchFamily="50" charset="0"/>
              </a:rPr>
              <a:t> </a:t>
            </a:r>
            <a:r>
              <a:rPr lang="hy-AM" sz="1900" b="1" i="1" dirty="0">
                <a:latin typeface="GHEA Grapalat" panose="02000506050000020003" pitchFamily="50" charset="0"/>
              </a:rPr>
              <a:t>մլն</a:t>
            </a:r>
            <a:r>
              <a:rPr lang="en-US" sz="1900" b="1" i="1" dirty="0">
                <a:latin typeface="GHEA Grapalat" panose="02000506050000020003" pitchFamily="50" charset="0"/>
              </a:rPr>
              <a:t> </a:t>
            </a:r>
            <a:r>
              <a:rPr lang="hy-AM" sz="1900" b="1" i="1" dirty="0">
                <a:latin typeface="GHEA Grapalat" panose="02000506050000020003" pitchFamily="50" charset="0"/>
              </a:rPr>
              <a:t>դրամ,</a:t>
            </a:r>
          </a:p>
          <a:p>
            <a:pPr marL="0" indent="0">
              <a:buNone/>
            </a:pPr>
            <a:r>
              <a:rPr lang="hy-AM" sz="1900" b="1" i="1" dirty="0">
                <a:latin typeface="GHEA Grapalat" panose="02000506050000020003" pitchFamily="50" charset="0"/>
              </a:rPr>
              <a:t>2021 թվական - 6,269</a:t>
            </a:r>
            <a:r>
              <a:rPr lang="en-US" sz="1900" b="1" i="1" dirty="0">
                <a:latin typeface="GHEA Grapalat" panose="02000506050000020003" pitchFamily="50" charset="0"/>
              </a:rPr>
              <a:t>.</a:t>
            </a:r>
            <a:r>
              <a:rPr lang="hy-AM" sz="1900" b="1" i="1" dirty="0">
                <a:latin typeface="GHEA Grapalat" panose="02000506050000020003" pitchFamily="50" charset="0"/>
              </a:rPr>
              <a:t>4</a:t>
            </a:r>
            <a:r>
              <a:rPr lang="en-US" sz="1900" b="1" i="1" dirty="0">
                <a:latin typeface="GHEA Grapalat" panose="02000506050000020003" pitchFamily="50" charset="0"/>
              </a:rPr>
              <a:t> </a:t>
            </a:r>
            <a:r>
              <a:rPr lang="hy-AM" sz="1900" b="1" i="1" dirty="0">
                <a:latin typeface="GHEA Grapalat" panose="02000506050000020003" pitchFamily="50" charset="0"/>
              </a:rPr>
              <a:t>մլն</a:t>
            </a:r>
            <a:r>
              <a:rPr lang="en-US" sz="1900" b="1" i="1" dirty="0">
                <a:latin typeface="GHEA Grapalat" panose="02000506050000020003" pitchFamily="50" charset="0"/>
              </a:rPr>
              <a:t> </a:t>
            </a:r>
            <a:r>
              <a:rPr lang="hy-AM" sz="1900" b="1" i="1" dirty="0">
                <a:latin typeface="GHEA Grapalat" panose="02000506050000020003" pitchFamily="50" charset="0"/>
              </a:rPr>
              <a:t>դրամ,</a:t>
            </a:r>
          </a:p>
          <a:p>
            <a:pPr marL="0" indent="0">
              <a:buNone/>
            </a:pPr>
            <a:r>
              <a:rPr lang="hy-AM" sz="1900" b="1" i="1" dirty="0">
                <a:latin typeface="GHEA Grapalat" panose="02000506050000020003" pitchFamily="50" charset="0"/>
              </a:rPr>
              <a:t>2022 թվական - 8,729</a:t>
            </a:r>
            <a:r>
              <a:rPr lang="en-US" sz="1900" b="1" i="1" dirty="0">
                <a:latin typeface="GHEA Grapalat" panose="02000506050000020003" pitchFamily="50" charset="0"/>
              </a:rPr>
              <a:t>.</a:t>
            </a:r>
            <a:r>
              <a:rPr lang="hy-AM" sz="1900" b="1" i="1" dirty="0">
                <a:latin typeface="GHEA Grapalat" panose="02000506050000020003" pitchFamily="50" charset="0"/>
              </a:rPr>
              <a:t>0</a:t>
            </a:r>
            <a:r>
              <a:rPr lang="en-US" sz="1900" b="1" i="1" dirty="0">
                <a:latin typeface="GHEA Grapalat" panose="02000506050000020003" pitchFamily="50" charset="0"/>
              </a:rPr>
              <a:t> </a:t>
            </a:r>
            <a:r>
              <a:rPr lang="hy-AM" sz="1900" b="1" i="1" dirty="0">
                <a:latin typeface="GHEA Grapalat" panose="02000506050000020003" pitchFamily="50" charset="0"/>
              </a:rPr>
              <a:t>մլն</a:t>
            </a:r>
            <a:r>
              <a:rPr lang="en-US" sz="1900" b="1" i="1" dirty="0">
                <a:latin typeface="GHEA Grapalat" panose="02000506050000020003" pitchFamily="50" charset="0"/>
              </a:rPr>
              <a:t> </a:t>
            </a:r>
            <a:r>
              <a:rPr lang="hy-AM" sz="1900" b="1" i="1" dirty="0">
                <a:latin typeface="GHEA Grapalat" panose="02000506050000020003" pitchFamily="50" charset="0"/>
              </a:rPr>
              <a:t>դրամ։</a:t>
            </a:r>
          </a:p>
          <a:p>
            <a:pPr marL="0" indent="0">
              <a:buNone/>
            </a:pPr>
            <a:endParaRPr lang="hy-AM" sz="1400" dirty="0">
              <a:latin typeface="GHEA Grapalat" panose="02000506050000020003" pitchFamily="50" charset="0"/>
            </a:endParaRPr>
          </a:p>
          <a:p>
            <a:pPr marL="0" indent="0">
              <a:buNone/>
            </a:pPr>
            <a:r>
              <a:rPr lang="hy-AM" sz="1100" i="1" dirty="0">
                <a:latin typeface="GHEA Grapalat" panose="02000506050000020003" pitchFamily="50" charset="0"/>
              </a:rPr>
              <a:t>* Ծրագրի համար ՀՀ 2021 թվականի պետական բյուջեով նախատեսված ֆինանսական և ոչ ֆինանսական ցուցանիշները ենթակա են վերանայման՝ կախված ծրագրի/միջոցառումների ընթացքից։</a:t>
            </a:r>
          </a:p>
          <a:p>
            <a:pPr marL="0" lvl="0" indent="0">
              <a:buNone/>
            </a:pPr>
            <a:r>
              <a:rPr lang="en-US" sz="1100" i="1" dirty="0">
                <a:latin typeface="GHEA Grapalat" panose="02000506050000020003" pitchFamily="50" charset="0"/>
              </a:rPr>
              <a:t>** </a:t>
            </a:r>
            <a:r>
              <a:rPr lang="hy-AM" sz="1100" i="1" dirty="0">
                <a:latin typeface="GHEA Grapalat" panose="02000506050000020003" pitchFamily="50" charset="0"/>
              </a:rPr>
              <a:t>Ծրագրով նախատեսված աշխատանքները ֆինանսավորվում են մի քանի ֆինանսական աղբյուրներից և արդյունքային ցուցանիշները ներկայացված են համատեղ։</a:t>
            </a:r>
          </a:p>
        </p:txBody>
      </p:sp>
      <p:sp>
        <p:nvSpPr>
          <p:cNvPr id="2" name="Номер слайда 1"/>
          <p:cNvSpPr>
            <a:spLocks noGrp="1"/>
          </p:cNvSpPr>
          <p:nvPr>
            <p:ph type="sldNum" sz="quarter" idx="12"/>
          </p:nvPr>
        </p:nvSpPr>
        <p:spPr/>
        <p:txBody>
          <a:bodyPr/>
          <a:lstStyle/>
          <a:p>
            <a:fld id="{B6F15528-21DE-4FAA-801E-634DDDAF4B2B}" type="slidenum">
              <a:rPr lang="en-US" smtClean="0"/>
              <a:pPr/>
              <a:t>67</a:t>
            </a:fld>
            <a:endParaRPr lang="en-US" dirty="0"/>
          </a:p>
        </p:txBody>
      </p:sp>
    </p:spTree>
    <p:extLst>
      <p:ext uri="{BB962C8B-B14F-4D97-AF65-F5344CB8AC3E}">
        <p14:creationId xmlns:p14="http://schemas.microsoft.com/office/powerpoint/2010/main" val="5169752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914400"/>
            <a:ext cx="7886700" cy="5262563"/>
          </a:xfrm>
        </p:spPr>
        <p:txBody>
          <a:bodyPr>
            <a:normAutofit fontScale="92500" lnSpcReduction="20000"/>
          </a:bodyPr>
          <a:lstStyle/>
          <a:p>
            <a:pPr algn="just"/>
            <a:r>
              <a:rPr lang="hy-AM" sz="1500" b="1" dirty="0" smtClean="0">
                <a:latin typeface="GHEA Grapalat" panose="02000506050000020003" pitchFamily="50" charset="0"/>
              </a:rPr>
              <a:t>Ծրագիրն իրականացվում է Վերակառուցման և զարգացման եվրոպական բանկի վարկային և դրամաշնորհային, Եվրոպական ներդրումային բանկի վարկային, Եվրամիության հարևանության ներդրումային ծրագրի դրամաշորհային և ՀՀ կառավարության համաֆինանսավորման միջոցներով։ ՀՀ 2022թ</a:t>
            </a:r>
            <a:r>
              <a:rPr lang="en-US" sz="1500" b="1" dirty="0" smtClean="0">
                <a:latin typeface="GHEA Grapalat" panose="02000506050000020003" pitchFamily="50" charset="0"/>
              </a:rPr>
              <a:t>.</a:t>
            </a:r>
            <a:r>
              <a:rPr lang="hy-AM" sz="1500" b="1" dirty="0" smtClean="0">
                <a:latin typeface="GHEA Grapalat" panose="02000506050000020003" pitchFamily="50" charset="0"/>
              </a:rPr>
              <a:t> պետական </a:t>
            </a:r>
            <a:r>
              <a:rPr lang="hy-AM" sz="1500" b="1" dirty="0">
                <a:latin typeface="GHEA Grapalat" panose="02000506050000020003" pitchFamily="50" charset="0"/>
              </a:rPr>
              <a:t>բյուջեում ներկայացված է հետևյալ միջոցառումների միջոցով</a:t>
            </a:r>
            <a:r>
              <a:rPr lang="hy-AM" sz="1500" b="1" dirty="0" smtClean="0">
                <a:latin typeface="GHEA Grapalat" panose="02000506050000020003" pitchFamily="50" charset="0"/>
              </a:rPr>
              <a:t>.</a:t>
            </a:r>
          </a:p>
          <a:p>
            <a:pPr marL="0" indent="0" algn="just">
              <a:buNone/>
            </a:pPr>
            <a:r>
              <a:rPr lang="hy-AM" sz="1500" dirty="0" smtClean="0">
                <a:latin typeface="GHEA Grapalat" panose="02000506050000020003" pitchFamily="50" charset="0"/>
              </a:rPr>
              <a:t> </a:t>
            </a:r>
            <a:r>
              <a:rPr lang="hy-AM" sz="1500" b="1" dirty="0" smtClean="0">
                <a:latin typeface="GHEA Grapalat" panose="02000506050000020003" pitchFamily="50" charset="0"/>
              </a:rPr>
              <a:t>11004</a:t>
            </a:r>
            <a:r>
              <a:rPr lang="hy-AM" sz="1500" dirty="0" smtClean="0">
                <a:latin typeface="GHEA Grapalat" panose="02000506050000020003" pitchFamily="50" charset="0"/>
              </a:rPr>
              <a:t> </a:t>
            </a:r>
            <a:r>
              <a:rPr lang="hy-AM" sz="1500" dirty="0">
                <a:latin typeface="GHEA Grapalat" panose="02000506050000020003" pitchFamily="50" charset="0"/>
              </a:rPr>
              <a:t>- </a:t>
            </a:r>
            <a:r>
              <a:rPr lang="hy-AM" sz="1500" dirty="0" smtClean="0">
                <a:latin typeface="GHEA Grapalat" panose="02000506050000020003" pitchFamily="50" charset="0"/>
              </a:rPr>
              <a:t>Եվրոպական միության հարևանության ներդրումային ծրագրի աջակցությամբ իրականացվող Երևանի ջրամատակարարման բարելավման դրամաշնորհային ծրագիր՝ </a:t>
            </a:r>
            <a:r>
              <a:rPr lang="hy-AM" sz="1500" b="1" dirty="0" smtClean="0">
                <a:latin typeface="GHEA Grapalat" panose="02000506050000020003" pitchFamily="50" charset="0"/>
              </a:rPr>
              <a:t>7</a:t>
            </a:r>
            <a:r>
              <a:rPr lang="en-US" sz="1500" b="1" dirty="0" smtClean="0">
                <a:latin typeface="GHEA Grapalat" panose="02000506050000020003" pitchFamily="50" charset="0"/>
              </a:rPr>
              <a:t>.</a:t>
            </a:r>
            <a:r>
              <a:rPr lang="hy-AM" sz="1500" b="1" dirty="0" smtClean="0">
                <a:latin typeface="GHEA Grapalat" panose="02000506050000020003" pitchFamily="50" charset="0"/>
              </a:rPr>
              <a:t>2 մլն դրամ</a:t>
            </a:r>
            <a:r>
              <a:rPr lang="hy-AM" sz="1500" dirty="0" smtClean="0">
                <a:latin typeface="GHEA Grapalat" panose="02000506050000020003" pitchFamily="50" charset="0"/>
              </a:rPr>
              <a:t>, </a:t>
            </a:r>
          </a:p>
          <a:p>
            <a:pPr marL="0" indent="0" algn="just">
              <a:buNone/>
            </a:pPr>
            <a:r>
              <a:rPr lang="hy-AM" sz="1500" b="1" dirty="0">
                <a:latin typeface="GHEA Grapalat" panose="02000506050000020003" pitchFamily="50" charset="0"/>
              </a:rPr>
              <a:t>11005 </a:t>
            </a:r>
            <a:r>
              <a:rPr lang="hy-AM" sz="1500" dirty="0" smtClean="0">
                <a:latin typeface="GHEA Grapalat" panose="02000506050000020003" pitchFamily="50" charset="0"/>
              </a:rPr>
              <a:t>- Եվրոպական ներդրումային բանկի աջակցությամբ իրականացվող Երևանի ջրամատակարարման բարելավման ծրագիր՝ </a:t>
            </a:r>
            <a:r>
              <a:rPr lang="hy-AM" sz="1500" b="1" dirty="0" smtClean="0">
                <a:latin typeface="GHEA Grapalat" panose="02000506050000020003" pitchFamily="50" charset="0"/>
              </a:rPr>
              <a:t>278</a:t>
            </a:r>
            <a:r>
              <a:rPr lang="en-US" sz="1500" b="1" dirty="0" smtClean="0">
                <a:latin typeface="GHEA Grapalat" panose="02000506050000020003" pitchFamily="50" charset="0"/>
              </a:rPr>
              <a:t>.</a:t>
            </a:r>
            <a:r>
              <a:rPr lang="hy-AM" sz="1500" b="1" dirty="0" smtClean="0">
                <a:latin typeface="GHEA Grapalat" panose="02000506050000020003" pitchFamily="50" charset="0"/>
              </a:rPr>
              <a:t>5 </a:t>
            </a:r>
            <a:r>
              <a:rPr lang="hy-AM" sz="1500" b="1" dirty="0">
                <a:latin typeface="GHEA Grapalat" panose="02000506050000020003" pitchFamily="50" charset="0"/>
              </a:rPr>
              <a:t>մլն </a:t>
            </a:r>
            <a:r>
              <a:rPr lang="hy-AM" sz="1500" b="1" dirty="0" smtClean="0">
                <a:latin typeface="GHEA Grapalat" panose="02000506050000020003" pitchFamily="50" charset="0"/>
              </a:rPr>
              <a:t>դրամ,</a:t>
            </a:r>
            <a:endParaRPr lang="hy-AM" sz="1500" dirty="0" smtClean="0">
              <a:latin typeface="GHEA Grapalat" panose="02000506050000020003" pitchFamily="50" charset="0"/>
            </a:endParaRPr>
          </a:p>
          <a:p>
            <a:pPr marL="0" indent="0" algn="just">
              <a:buNone/>
            </a:pPr>
            <a:r>
              <a:rPr lang="hy-AM" sz="1500" b="1" dirty="0" smtClean="0">
                <a:latin typeface="GHEA Grapalat" panose="02000506050000020003" pitchFamily="50" charset="0"/>
              </a:rPr>
              <a:t>31003</a:t>
            </a:r>
            <a:r>
              <a:rPr lang="hy-AM" sz="1500" dirty="0" smtClean="0">
                <a:latin typeface="GHEA Grapalat" panose="02000506050000020003" pitchFamily="50" charset="0"/>
              </a:rPr>
              <a:t> </a:t>
            </a:r>
            <a:r>
              <a:rPr lang="hy-AM" sz="1500" dirty="0">
                <a:latin typeface="GHEA Grapalat" panose="02000506050000020003" pitchFamily="50" charset="0"/>
              </a:rPr>
              <a:t>- </a:t>
            </a:r>
            <a:r>
              <a:rPr lang="hy-AM" sz="1500" dirty="0" smtClean="0">
                <a:latin typeface="GHEA Grapalat" panose="02000506050000020003" pitchFamily="50" charset="0"/>
              </a:rPr>
              <a:t>Եվրոպական ներդրումային բանկի աջակցությամբ իրականացվող Երևանի ջրամատակարարման բարելավման ծրագրի շրջանակներում ջրամատակարարման և ջրահեռացման ենթակառուցվածքների հիմնանորոգում՝ </a:t>
            </a:r>
            <a:r>
              <a:rPr lang="hy-AM" sz="1500" b="1" dirty="0" smtClean="0">
                <a:latin typeface="GHEA Grapalat" panose="02000506050000020003" pitchFamily="50" charset="0"/>
              </a:rPr>
              <a:t>783</a:t>
            </a:r>
            <a:r>
              <a:rPr lang="en-US" sz="1500" b="1" dirty="0" smtClean="0">
                <a:latin typeface="GHEA Grapalat" panose="02000506050000020003" pitchFamily="50" charset="0"/>
              </a:rPr>
              <a:t>.</a:t>
            </a:r>
            <a:r>
              <a:rPr lang="hy-AM" sz="1500" b="1" dirty="0" smtClean="0">
                <a:latin typeface="GHEA Grapalat" panose="02000506050000020003" pitchFamily="50" charset="0"/>
              </a:rPr>
              <a:t>0 </a:t>
            </a:r>
            <a:r>
              <a:rPr lang="hy-AM" sz="1500" b="1" dirty="0">
                <a:latin typeface="GHEA Grapalat" panose="02000506050000020003" pitchFamily="50" charset="0"/>
              </a:rPr>
              <a:t>մլն դրամ</a:t>
            </a:r>
            <a:r>
              <a:rPr lang="hy-AM" sz="1500" dirty="0" smtClean="0">
                <a:latin typeface="GHEA Grapalat" panose="02000506050000020003" pitchFamily="50" charset="0"/>
              </a:rPr>
              <a:t>,</a:t>
            </a:r>
          </a:p>
          <a:p>
            <a:pPr marL="0" indent="0" algn="just">
              <a:buNone/>
            </a:pPr>
            <a:r>
              <a:rPr lang="hy-AM" sz="1500" b="1" dirty="0" smtClean="0">
                <a:latin typeface="GHEA Grapalat" panose="02000506050000020003" pitchFamily="50" charset="0"/>
              </a:rPr>
              <a:t>31004</a:t>
            </a:r>
            <a:r>
              <a:rPr lang="hy-AM" sz="1500" dirty="0" smtClean="0">
                <a:latin typeface="GHEA Grapalat" panose="02000506050000020003" pitchFamily="50" charset="0"/>
              </a:rPr>
              <a:t> - Եվրոպական միության հարևանության ներդրումային ծրագրի աջակցությամբ իրականացվող Երևանի ջրամատակարարման բարելավման դրամաշնորհային ծրագրի շրջանակներում Ջրամատակարարման և ջրահեռացման ենթակառուցվածքների հիմնանորոգում՝ </a:t>
            </a:r>
            <a:r>
              <a:rPr lang="hy-AM" sz="1500" b="1" dirty="0">
                <a:latin typeface="GHEA Grapalat" panose="02000506050000020003" pitchFamily="50" charset="0"/>
              </a:rPr>
              <a:t>783</a:t>
            </a:r>
            <a:r>
              <a:rPr lang="en-US" sz="1500" b="1" dirty="0">
                <a:latin typeface="GHEA Grapalat" panose="02000506050000020003" pitchFamily="50" charset="0"/>
              </a:rPr>
              <a:t>.</a:t>
            </a:r>
            <a:r>
              <a:rPr lang="hy-AM" sz="1500" b="1" dirty="0">
                <a:latin typeface="GHEA Grapalat" panose="02000506050000020003" pitchFamily="50" charset="0"/>
              </a:rPr>
              <a:t>0 մլն </a:t>
            </a:r>
            <a:r>
              <a:rPr lang="hy-AM" sz="1500" b="1" dirty="0" smtClean="0">
                <a:latin typeface="GHEA Grapalat" panose="02000506050000020003" pitchFamily="50" charset="0"/>
              </a:rPr>
              <a:t>դրամ</a:t>
            </a:r>
            <a:r>
              <a:rPr lang="hy-AM" sz="1500" dirty="0" smtClean="0">
                <a:latin typeface="GHEA Grapalat" panose="02000506050000020003" pitchFamily="50" charset="0"/>
              </a:rPr>
              <a:t>։</a:t>
            </a:r>
          </a:p>
          <a:p>
            <a:pPr marL="0" indent="0" algn="just">
              <a:buNone/>
            </a:pPr>
            <a:endParaRPr lang="hy-AM" sz="1500" dirty="0" smtClean="0">
              <a:latin typeface="GHEA Grapalat" panose="02000506050000020003" pitchFamily="50" charset="0"/>
            </a:endParaRPr>
          </a:p>
          <a:p>
            <a:pPr algn="just">
              <a:lnSpc>
                <a:spcPct val="100000"/>
              </a:lnSpc>
            </a:pPr>
            <a:r>
              <a:rPr lang="hy-AM" sz="1500" b="1" i="1" dirty="0">
                <a:latin typeface="GHEA Grapalat" panose="02000506050000020003" pitchFamily="50" charset="0"/>
              </a:rPr>
              <a:t>Ծրագրի նպատակը, նկարագրությունը և իրականացումից ակնկալվող հիմնական արդյունքները</a:t>
            </a:r>
            <a:r>
              <a:rPr lang="en-US" sz="1500" b="1" i="1" dirty="0">
                <a:latin typeface="GHEA Grapalat" panose="02000506050000020003" pitchFamily="50" charset="0"/>
              </a:rPr>
              <a:t>.</a:t>
            </a:r>
            <a:endParaRPr lang="hy-AM" sz="1500" b="1" i="1" dirty="0">
              <a:latin typeface="GHEA Grapalat" panose="02000506050000020003" pitchFamily="50" charset="0"/>
            </a:endParaRPr>
          </a:p>
          <a:p>
            <a:pPr marL="0" indent="0" algn="just">
              <a:lnSpc>
                <a:spcPct val="120000"/>
              </a:lnSpc>
              <a:buNone/>
            </a:pPr>
            <a:r>
              <a:rPr lang="hy-AM" sz="1500" i="1" dirty="0">
                <a:solidFill>
                  <a:srgbClr val="002060"/>
                </a:solidFill>
                <a:latin typeface="GHEA Grapalat" panose="02000506050000020003" pitchFamily="50" charset="0"/>
              </a:rPr>
              <a:t>• </a:t>
            </a:r>
            <a:r>
              <a:rPr lang="hy-AM" sz="1500" b="1" dirty="0">
                <a:latin typeface="GHEA Grapalat" panose="02000506050000020003" pitchFamily="50" charset="0"/>
              </a:rPr>
              <a:t>Ծրագրի նպատակներն են. </a:t>
            </a:r>
          </a:p>
          <a:p>
            <a:pPr lvl="0" algn="just">
              <a:lnSpc>
                <a:spcPct val="120000"/>
              </a:lnSpc>
            </a:pPr>
            <a:r>
              <a:rPr lang="hy-AM" sz="1500" dirty="0">
                <a:latin typeface="GHEA Grapalat" panose="02000506050000020003" pitchFamily="50" charset="0"/>
              </a:rPr>
              <a:t>1.Երևան քաղաքի տարբեր համայնքներում գտնվող անհատական տներով կառուցապատված տարածքների գոյություն ունեցող ջրամատակարարման բաշխիչ ցանցերի վերակառուցումը, </a:t>
            </a:r>
          </a:p>
          <a:p>
            <a:pPr marL="0" indent="0">
              <a:buNone/>
            </a:pPr>
            <a:endParaRPr lang="hy-AM" sz="1500" i="1" dirty="0" smtClean="0">
              <a:latin typeface="GHEA Grapalat" panose="02000506050000020003" pitchFamily="50" charset="0"/>
            </a:endParaRPr>
          </a:p>
          <a:p>
            <a:pPr marL="0" indent="0">
              <a:buNone/>
            </a:pPr>
            <a:endParaRPr lang="en-US" sz="1800" dirty="0" smtClean="0">
              <a:latin typeface="GHEA Grapalat" panose="02000506050000020003" pitchFamily="50" charset="0"/>
            </a:endParaRPr>
          </a:p>
        </p:txBody>
      </p:sp>
      <p:sp>
        <p:nvSpPr>
          <p:cNvPr id="2" name="Title 1"/>
          <p:cNvSpPr>
            <a:spLocks noGrp="1"/>
          </p:cNvSpPr>
          <p:nvPr>
            <p:ph type="title"/>
          </p:nvPr>
        </p:nvSpPr>
        <p:spPr>
          <a:xfrm>
            <a:off x="609600" y="228601"/>
            <a:ext cx="7905750" cy="380999"/>
          </a:xfrm>
        </p:spPr>
        <p:txBody>
          <a:bodyPr>
            <a:normAutofit/>
          </a:bodyPr>
          <a:lstStyle/>
          <a:p>
            <a:pPr algn="ctr"/>
            <a:r>
              <a:rPr lang="hy-AM" sz="1400" b="1" i="1" dirty="0" smtClean="0">
                <a:solidFill>
                  <a:srgbClr val="0070C0"/>
                </a:solidFill>
                <a:latin typeface="GHEA Grapalat" panose="02000506050000020003" pitchFamily="50" charset="0"/>
              </a:rPr>
              <a:t>2</a:t>
            </a:r>
            <a:r>
              <a:rPr lang="ru-RU" sz="1400" b="1" i="1" dirty="0" smtClean="0">
                <a:solidFill>
                  <a:srgbClr val="0070C0"/>
                </a:solidFill>
                <a:latin typeface="GHEA Grapalat" panose="02000506050000020003" pitchFamily="50" charset="0"/>
              </a:rPr>
              <a:t>. </a:t>
            </a:r>
            <a:r>
              <a:rPr lang="hy-AM" sz="1400" b="1" i="1" dirty="0" smtClean="0">
                <a:solidFill>
                  <a:srgbClr val="0070C0"/>
                </a:solidFill>
                <a:latin typeface="GHEA Grapalat" panose="02000506050000020003" pitchFamily="50" charset="0"/>
              </a:rPr>
              <a:t>Երևանի ջրամատակարարման բարելավման ծրագիր</a:t>
            </a:r>
            <a:endParaRPr lang="en-US" sz="1400" b="1" i="1" dirty="0">
              <a:solidFill>
                <a:srgbClr val="0070C0"/>
              </a:solidFill>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68</a:t>
            </a:fld>
            <a:endParaRPr lang="en-US" dirty="0"/>
          </a:p>
        </p:txBody>
      </p:sp>
    </p:spTree>
    <p:extLst>
      <p:ext uri="{BB962C8B-B14F-4D97-AF65-F5344CB8AC3E}">
        <p14:creationId xmlns:p14="http://schemas.microsoft.com/office/powerpoint/2010/main" val="98853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
            <a:ext cx="8686800" cy="6172199"/>
          </a:xfrm>
        </p:spPr>
        <p:txBody>
          <a:bodyPr>
            <a:normAutofit fontScale="25000" lnSpcReduction="20000"/>
          </a:bodyPr>
          <a:lstStyle/>
          <a:p>
            <a:pPr algn="ctr"/>
            <a:endParaRPr lang="hy-AM" sz="1800" b="1" i="1" dirty="0" smtClean="0">
              <a:latin typeface="GHEA Grapalat" panose="02000506050000020003" pitchFamily="50" charset="0"/>
            </a:endParaRPr>
          </a:p>
          <a:p>
            <a:pPr lvl="0" algn="just">
              <a:lnSpc>
                <a:spcPct val="120000"/>
              </a:lnSpc>
            </a:pPr>
            <a:r>
              <a:rPr lang="hy-AM" sz="4400" dirty="0">
                <a:latin typeface="GHEA Grapalat" panose="02000506050000020003" pitchFamily="50" charset="0"/>
              </a:rPr>
              <a:t>2.առանձնատներով բնակեցված թաղամասերի բաշխիչ ցանցի փոխարինումը/ վերակառուցումը և ջրաչափերի դուրս բերումը առանձնատներից կամ բնակիչների սեփականությունը հանդիսացող տարածքներից՝ բաշխիչ ցանցի սահմանազատման կետ, </a:t>
            </a:r>
          </a:p>
          <a:p>
            <a:pPr lvl="0" algn="just">
              <a:lnSpc>
                <a:spcPct val="120000"/>
              </a:lnSpc>
            </a:pPr>
            <a:r>
              <a:rPr lang="hy-AM" sz="4400" dirty="0">
                <a:latin typeface="GHEA Grapalat" panose="02000506050000020003" pitchFamily="50" charset="0"/>
              </a:rPr>
              <a:t>3.բազմաբնակարան շենքերի հատվածներում քայքայված և անմխիթար վիճակում գտնվող բակային պոմպակայանների վերակառուցումը և արդիականացումը:</a:t>
            </a:r>
          </a:p>
          <a:p>
            <a:pPr marL="0" lvl="0" indent="0" algn="just">
              <a:lnSpc>
                <a:spcPct val="120000"/>
              </a:lnSpc>
              <a:buNone/>
            </a:pPr>
            <a:r>
              <a:rPr lang="hy-AM" sz="4400" b="1" dirty="0">
                <a:latin typeface="GHEA Grapalat" panose="02000506050000020003" pitchFamily="50" charset="0"/>
              </a:rPr>
              <a:t> Ծրագրի իրականացումից ակնկալվող հիմնական արդյունքներն են.</a:t>
            </a:r>
          </a:p>
          <a:p>
            <a:pPr marL="0" lvl="0" indent="0" algn="just">
              <a:lnSpc>
                <a:spcPct val="120000"/>
              </a:lnSpc>
              <a:buNone/>
            </a:pPr>
            <a:r>
              <a:rPr lang="hy-AM" sz="4400" dirty="0">
                <a:latin typeface="GHEA Grapalat" panose="02000506050000020003" pitchFamily="50" charset="0"/>
              </a:rPr>
              <a:t> • Բաշխիչ ցանցերում առկա հոսակորուստների (ինչպես տեխնիկական, այնպես էլ կոմերցիոն) բարձր մակարդակի նվազեցումը,</a:t>
            </a:r>
          </a:p>
          <a:p>
            <a:pPr marL="0" indent="0" algn="just">
              <a:lnSpc>
                <a:spcPct val="120000"/>
              </a:lnSpc>
              <a:buNone/>
            </a:pPr>
            <a:r>
              <a:rPr lang="hy-AM" sz="4400" dirty="0">
                <a:latin typeface="GHEA Grapalat" panose="02000506050000020003" pitchFamily="50" charset="0"/>
              </a:rPr>
              <a:t> • Ջրի բաշխման համակարգի կառավարելիության մակարդակի բարձրացումը, </a:t>
            </a:r>
          </a:p>
          <a:p>
            <a:pPr marL="0" indent="0" algn="just">
              <a:lnSpc>
                <a:spcPct val="120000"/>
              </a:lnSpc>
              <a:buNone/>
            </a:pPr>
            <a:r>
              <a:rPr lang="hy-AM" sz="4400" dirty="0">
                <a:latin typeface="GHEA Grapalat" panose="02000506050000020003" pitchFamily="50" charset="0"/>
              </a:rPr>
              <a:t> • Հավաքագրման մակարդակի բարձրացումը, </a:t>
            </a:r>
          </a:p>
          <a:p>
            <a:pPr marL="0" indent="0" algn="just">
              <a:lnSpc>
                <a:spcPct val="120000"/>
              </a:lnSpc>
              <a:buNone/>
            </a:pPr>
            <a:r>
              <a:rPr lang="hy-AM" sz="4400" dirty="0">
                <a:latin typeface="GHEA Grapalat" panose="02000506050000020003" pitchFamily="50" charset="0"/>
              </a:rPr>
              <a:t> • Ջրամատակարարման անընդհատության ապահովումը,</a:t>
            </a:r>
          </a:p>
          <a:p>
            <a:pPr marL="0" lvl="0" indent="0" algn="just">
              <a:lnSpc>
                <a:spcPct val="120000"/>
              </a:lnSpc>
              <a:buNone/>
            </a:pPr>
            <a:r>
              <a:rPr lang="hy-AM" sz="4400" dirty="0">
                <a:latin typeface="GHEA Grapalat" panose="02000506050000020003" pitchFamily="50" charset="0"/>
              </a:rPr>
              <a:t> •Վերակառուցվող կապտաժների, օրվա կարգավորման ջրամբարների, քլորակայանների և պոմպակայանների շահագործման ծախսերի նվազեցումը։</a:t>
            </a:r>
          </a:p>
          <a:p>
            <a:pPr marL="0" indent="0">
              <a:buNone/>
            </a:pPr>
            <a:r>
              <a:rPr lang="hy-AM" sz="4400" b="1" i="1" u="sng" dirty="0">
                <a:solidFill>
                  <a:srgbClr val="006699"/>
                </a:solidFill>
                <a:latin typeface="GHEA Grapalat" panose="02000506050000020003" pitchFamily="50" charset="0"/>
              </a:rPr>
              <a:t>Ոչ ֆինանսական ցուցանիշներ</a:t>
            </a:r>
          </a:p>
          <a:p>
            <a:pPr marL="0" indent="0">
              <a:buNone/>
            </a:pPr>
            <a:r>
              <a:rPr lang="hy-AM" sz="4400" b="1" i="1" dirty="0">
                <a:latin typeface="GHEA Grapalat" panose="02000506050000020003" pitchFamily="50" charset="0"/>
              </a:rPr>
              <a:t>2020 թվական </a:t>
            </a:r>
            <a:r>
              <a:rPr lang="hy-AM" sz="4400" i="1" dirty="0">
                <a:latin typeface="GHEA Grapalat" panose="02000506050000020003" pitchFamily="50" charset="0"/>
              </a:rPr>
              <a:t>Շինարարության վերահսկողության խորհրդատուի բացակայության պայմաններում ծրագրի երեք շինարարական աշխատանքների պայմանագրերով նախատեսված Արաբկիր, Քանաքեռ-Զեյթուն, Էրեբունի, Կենտրոն, Նորք-Մարաշ, Շենգավիթ, Ավան համայնքներում նախատեսված աշխատանքները դադարեցված են եղել՝ ոչ ֆինանսական ցուցանիշներ չեն արձանագրվել։</a:t>
            </a:r>
            <a:endParaRPr lang="hy-AM" sz="4400" b="1" i="1" dirty="0">
              <a:latin typeface="GHEA Grapalat" panose="02000506050000020003" pitchFamily="50" charset="0"/>
            </a:endParaRPr>
          </a:p>
          <a:p>
            <a:pPr marL="0" indent="0">
              <a:lnSpc>
                <a:spcPct val="120000"/>
              </a:lnSpc>
              <a:buNone/>
            </a:pPr>
            <a:r>
              <a:rPr lang="hy-AM" sz="4400" i="1" dirty="0">
                <a:latin typeface="GHEA Grapalat" panose="02000506050000020003" pitchFamily="50" charset="0"/>
              </a:rPr>
              <a:t> </a:t>
            </a:r>
            <a:r>
              <a:rPr lang="hy-AM" sz="4400" b="1" i="1" dirty="0">
                <a:latin typeface="GHEA Grapalat" panose="02000506050000020003" pitchFamily="50" charset="0"/>
              </a:rPr>
              <a:t>2021 թվական </a:t>
            </a:r>
            <a:r>
              <a:rPr lang="hy-AM" sz="4400" i="1" dirty="0">
                <a:latin typeface="GHEA Grapalat" panose="02000506050000020003" pitchFamily="50" charset="0"/>
              </a:rPr>
              <a:t>Նորոգվող ջրագծերի երկարություն, կմ - 10</a:t>
            </a:r>
            <a:r>
              <a:rPr lang="ru-RU" sz="4400" i="1" dirty="0">
                <a:latin typeface="GHEA Grapalat" panose="02000506050000020003" pitchFamily="50" charset="0"/>
              </a:rPr>
              <a:t>.9</a:t>
            </a:r>
            <a:endParaRPr lang="hy-AM" sz="4400" i="1" dirty="0">
              <a:latin typeface="GHEA Grapalat" panose="02000506050000020003" pitchFamily="50" charset="0"/>
            </a:endParaRPr>
          </a:p>
          <a:p>
            <a:pPr marL="0" indent="0">
              <a:buNone/>
            </a:pPr>
            <a:r>
              <a:rPr lang="hy-AM" sz="4400" i="1" dirty="0">
                <a:latin typeface="GHEA Grapalat" panose="02000506050000020003" pitchFamily="50" charset="0"/>
              </a:rPr>
              <a:t> Նորոգվող մուտքագծի երկարություն, կմ -</a:t>
            </a:r>
            <a:r>
              <a:rPr lang="ru-RU" sz="4400" i="1" dirty="0">
                <a:latin typeface="GHEA Grapalat" panose="02000506050000020003" pitchFamily="50" charset="0"/>
              </a:rPr>
              <a:t> 1</a:t>
            </a:r>
            <a:r>
              <a:rPr lang="hy-AM" sz="4400" i="1" dirty="0">
                <a:latin typeface="GHEA Grapalat" panose="02000506050000020003" pitchFamily="50" charset="0"/>
              </a:rPr>
              <a:t>0</a:t>
            </a:r>
            <a:r>
              <a:rPr lang="ru-RU" sz="4400" i="1" dirty="0">
                <a:latin typeface="GHEA Grapalat" panose="02000506050000020003" pitchFamily="50" charset="0"/>
              </a:rPr>
              <a:t>.7</a:t>
            </a:r>
            <a:endParaRPr lang="hy-AM" sz="4400" i="1" dirty="0">
              <a:latin typeface="GHEA Grapalat" panose="02000506050000020003" pitchFamily="50" charset="0"/>
            </a:endParaRPr>
          </a:p>
          <a:p>
            <a:pPr marL="0" indent="0">
              <a:buNone/>
            </a:pPr>
            <a:r>
              <a:rPr lang="hy-AM" sz="4400" i="1" dirty="0">
                <a:latin typeface="GHEA Grapalat" panose="02000506050000020003" pitchFamily="50" charset="0"/>
              </a:rPr>
              <a:t> Նորոգվող տնային միացումներ, հատ –</a:t>
            </a:r>
            <a:r>
              <a:rPr lang="ru-RU" sz="4400" i="1" dirty="0">
                <a:latin typeface="GHEA Grapalat" panose="02000506050000020003" pitchFamily="50" charset="0"/>
              </a:rPr>
              <a:t> 806</a:t>
            </a:r>
            <a:endParaRPr lang="hy-AM" sz="4400" i="1" dirty="0">
              <a:latin typeface="GHEA Grapalat" panose="02000506050000020003" pitchFamily="50" charset="0"/>
            </a:endParaRPr>
          </a:p>
          <a:p>
            <a:pPr marL="0" indent="0">
              <a:lnSpc>
                <a:spcPct val="120000"/>
              </a:lnSpc>
              <a:buNone/>
            </a:pPr>
            <a:r>
              <a:rPr lang="hy-AM" sz="4400" b="1" i="1" dirty="0">
                <a:latin typeface="GHEA Grapalat" panose="02000506050000020003" pitchFamily="50" charset="0"/>
              </a:rPr>
              <a:t>2022 թվական </a:t>
            </a:r>
          </a:p>
          <a:p>
            <a:pPr marL="0" indent="0">
              <a:lnSpc>
                <a:spcPct val="120000"/>
              </a:lnSpc>
              <a:buNone/>
            </a:pPr>
            <a:r>
              <a:rPr lang="hy-AM" sz="4400" i="1" dirty="0">
                <a:latin typeface="GHEA Grapalat" panose="02000506050000020003" pitchFamily="50" charset="0"/>
              </a:rPr>
              <a:t>Նորոգվող ջրագծերի երկարություն, կմ - 20</a:t>
            </a:r>
            <a:r>
              <a:rPr lang="ru-RU" sz="4400" i="1" dirty="0">
                <a:latin typeface="GHEA Grapalat" panose="02000506050000020003" pitchFamily="50" charset="0"/>
              </a:rPr>
              <a:t>.</a:t>
            </a:r>
            <a:r>
              <a:rPr lang="hy-AM" sz="4400" i="1" dirty="0">
                <a:latin typeface="GHEA Grapalat" panose="02000506050000020003" pitchFamily="50" charset="0"/>
              </a:rPr>
              <a:t>2</a:t>
            </a:r>
          </a:p>
          <a:p>
            <a:pPr marL="0" indent="0">
              <a:buNone/>
            </a:pPr>
            <a:r>
              <a:rPr lang="hy-AM" sz="4400" i="1" dirty="0">
                <a:latin typeface="GHEA Grapalat" panose="02000506050000020003" pitchFamily="50" charset="0"/>
              </a:rPr>
              <a:t> Նորոգվող մուտքագծի երկարություն, կմ -</a:t>
            </a:r>
            <a:r>
              <a:rPr lang="ru-RU" sz="4400" i="1" dirty="0">
                <a:latin typeface="GHEA Grapalat" panose="02000506050000020003" pitchFamily="50" charset="0"/>
              </a:rPr>
              <a:t> 1</a:t>
            </a:r>
            <a:r>
              <a:rPr lang="hy-AM" sz="4400" i="1" dirty="0">
                <a:latin typeface="GHEA Grapalat" panose="02000506050000020003" pitchFamily="50" charset="0"/>
              </a:rPr>
              <a:t>3</a:t>
            </a:r>
            <a:r>
              <a:rPr lang="ru-RU" sz="4400" i="1" dirty="0">
                <a:latin typeface="GHEA Grapalat" panose="02000506050000020003" pitchFamily="50" charset="0"/>
              </a:rPr>
              <a:t>.</a:t>
            </a:r>
            <a:r>
              <a:rPr lang="hy-AM" sz="4400" i="1" dirty="0">
                <a:latin typeface="GHEA Grapalat" panose="02000506050000020003" pitchFamily="50" charset="0"/>
              </a:rPr>
              <a:t>2</a:t>
            </a:r>
          </a:p>
          <a:p>
            <a:pPr marL="0" indent="0">
              <a:buNone/>
            </a:pPr>
            <a:r>
              <a:rPr lang="hy-AM" sz="4400" i="1" dirty="0">
                <a:latin typeface="GHEA Grapalat" panose="02000506050000020003" pitchFamily="50" charset="0"/>
              </a:rPr>
              <a:t> Նորոգվող տնային միացումներ, հատ -</a:t>
            </a:r>
            <a:r>
              <a:rPr lang="ru-RU" sz="4400" i="1" dirty="0">
                <a:latin typeface="GHEA Grapalat" panose="02000506050000020003" pitchFamily="50" charset="0"/>
              </a:rPr>
              <a:t> </a:t>
            </a:r>
            <a:r>
              <a:rPr lang="hy-AM" sz="4400" i="1" dirty="0">
                <a:latin typeface="GHEA Grapalat" panose="02000506050000020003" pitchFamily="50" charset="0"/>
              </a:rPr>
              <a:t>1580</a:t>
            </a:r>
          </a:p>
          <a:p>
            <a:pPr marL="0" indent="0">
              <a:buNone/>
            </a:pPr>
            <a:r>
              <a:rPr lang="hy-AM" sz="4400" b="1" i="1" u="sng" dirty="0">
                <a:solidFill>
                  <a:srgbClr val="006699"/>
                </a:solidFill>
                <a:latin typeface="GHEA Grapalat" panose="02000506050000020003" pitchFamily="50" charset="0"/>
              </a:rPr>
              <a:t>Ֆինանսական ցուցանիշներ</a:t>
            </a:r>
          </a:p>
          <a:p>
            <a:pPr marL="0" indent="0">
              <a:buNone/>
            </a:pPr>
            <a:r>
              <a:rPr lang="hy-AM" sz="4400" b="1" i="1" dirty="0">
                <a:latin typeface="GHEA Grapalat" panose="02000506050000020003" pitchFamily="50" charset="0"/>
              </a:rPr>
              <a:t>2020 թվական – 54</a:t>
            </a:r>
            <a:r>
              <a:rPr lang="en-US" sz="4400" b="1" i="1" dirty="0">
                <a:latin typeface="GHEA Grapalat" panose="02000506050000020003" pitchFamily="50" charset="0"/>
              </a:rPr>
              <a:t>.</a:t>
            </a:r>
            <a:r>
              <a:rPr lang="hy-AM" sz="4400" b="1" i="1" dirty="0">
                <a:latin typeface="GHEA Grapalat" panose="02000506050000020003" pitchFamily="50" charset="0"/>
              </a:rPr>
              <a:t>4</a:t>
            </a:r>
            <a:r>
              <a:rPr lang="en-US" sz="4400" b="1" i="1" dirty="0">
                <a:latin typeface="GHEA Grapalat" panose="02000506050000020003" pitchFamily="50" charset="0"/>
              </a:rPr>
              <a:t> </a:t>
            </a:r>
            <a:r>
              <a:rPr lang="hy-AM" sz="4400" b="1" i="1" dirty="0">
                <a:latin typeface="GHEA Grapalat" panose="02000506050000020003" pitchFamily="50" charset="0"/>
              </a:rPr>
              <a:t>մլն</a:t>
            </a:r>
            <a:r>
              <a:rPr lang="en-US" sz="4400" b="1" i="1" dirty="0">
                <a:latin typeface="GHEA Grapalat" panose="02000506050000020003" pitchFamily="50" charset="0"/>
              </a:rPr>
              <a:t> </a:t>
            </a:r>
            <a:r>
              <a:rPr lang="hy-AM" sz="4400" b="1" i="1" dirty="0">
                <a:latin typeface="GHEA Grapalat" panose="02000506050000020003" pitchFamily="50" charset="0"/>
              </a:rPr>
              <a:t>դրամ,</a:t>
            </a:r>
          </a:p>
          <a:p>
            <a:pPr marL="0" indent="0">
              <a:buNone/>
            </a:pPr>
            <a:r>
              <a:rPr lang="hy-AM" sz="4400" b="1" i="1" dirty="0">
                <a:latin typeface="GHEA Grapalat" panose="02000506050000020003" pitchFamily="50" charset="0"/>
              </a:rPr>
              <a:t>2021 թվական - 2,185</a:t>
            </a:r>
            <a:r>
              <a:rPr lang="en-US" sz="4400" b="1" i="1" dirty="0">
                <a:latin typeface="GHEA Grapalat" panose="02000506050000020003" pitchFamily="50" charset="0"/>
              </a:rPr>
              <a:t>.</a:t>
            </a:r>
            <a:r>
              <a:rPr lang="hy-AM" sz="4400" b="1" i="1" dirty="0">
                <a:latin typeface="GHEA Grapalat" panose="02000506050000020003" pitchFamily="50" charset="0"/>
              </a:rPr>
              <a:t>9</a:t>
            </a:r>
            <a:r>
              <a:rPr lang="en-US" sz="4400" b="1" i="1" dirty="0">
                <a:latin typeface="GHEA Grapalat" panose="02000506050000020003" pitchFamily="50" charset="0"/>
              </a:rPr>
              <a:t> </a:t>
            </a:r>
            <a:r>
              <a:rPr lang="hy-AM" sz="4400" b="1" i="1" dirty="0">
                <a:latin typeface="GHEA Grapalat" panose="02000506050000020003" pitchFamily="50" charset="0"/>
              </a:rPr>
              <a:t>մլն</a:t>
            </a:r>
            <a:r>
              <a:rPr lang="en-US" sz="4400" b="1" i="1" dirty="0">
                <a:latin typeface="GHEA Grapalat" panose="02000506050000020003" pitchFamily="50" charset="0"/>
              </a:rPr>
              <a:t> </a:t>
            </a:r>
            <a:r>
              <a:rPr lang="hy-AM" sz="4400" b="1" i="1" dirty="0">
                <a:latin typeface="GHEA Grapalat" panose="02000506050000020003" pitchFamily="50" charset="0"/>
              </a:rPr>
              <a:t>դրամ,</a:t>
            </a:r>
          </a:p>
          <a:p>
            <a:pPr marL="0" indent="0">
              <a:buNone/>
            </a:pPr>
            <a:r>
              <a:rPr lang="hy-AM" sz="4400" b="1" i="1" dirty="0">
                <a:latin typeface="GHEA Grapalat" panose="02000506050000020003" pitchFamily="50" charset="0"/>
              </a:rPr>
              <a:t>2022 թվական - 1,851</a:t>
            </a:r>
            <a:r>
              <a:rPr lang="en-US" sz="4400" b="1" i="1" dirty="0">
                <a:latin typeface="GHEA Grapalat" panose="02000506050000020003" pitchFamily="50" charset="0"/>
              </a:rPr>
              <a:t>.</a:t>
            </a:r>
            <a:r>
              <a:rPr lang="hy-AM" sz="4400" b="1" i="1" dirty="0">
                <a:latin typeface="GHEA Grapalat" panose="02000506050000020003" pitchFamily="50" charset="0"/>
              </a:rPr>
              <a:t>7</a:t>
            </a:r>
            <a:r>
              <a:rPr lang="en-US" sz="4400" b="1" i="1" dirty="0">
                <a:latin typeface="GHEA Grapalat" panose="02000506050000020003" pitchFamily="50" charset="0"/>
              </a:rPr>
              <a:t> </a:t>
            </a:r>
            <a:r>
              <a:rPr lang="hy-AM" sz="4400" b="1" i="1" dirty="0">
                <a:latin typeface="GHEA Grapalat" panose="02000506050000020003" pitchFamily="50" charset="0"/>
              </a:rPr>
              <a:t>մլն</a:t>
            </a:r>
            <a:r>
              <a:rPr lang="en-US" sz="4400" b="1" i="1" dirty="0">
                <a:latin typeface="GHEA Grapalat" panose="02000506050000020003" pitchFamily="50" charset="0"/>
              </a:rPr>
              <a:t> </a:t>
            </a:r>
            <a:r>
              <a:rPr lang="hy-AM" sz="4400" b="1" i="1" dirty="0">
                <a:latin typeface="GHEA Grapalat" panose="02000506050000020003" pitchFamily="50" charset="0"/>
              </a:rPr>
              <a:t>դրամ</a:t>
            </a:r>
            <a:r>
              <a:rPr lang="hy-AM" sz="4400" b="1" i="1" dirty="0" smtClean="0">
                <a:latin typeface="GHEA Grapalat" panose="02000506050000020003" pitchFamily="50" charset="0"/>
              </a:rPr>
              <a:t>։</a:t>
            </a:r>
            <a:endParaRPr lang="hy-AM" sz="4400" b="1" i="1" dirty="0">
              <a:latin typeface="GHEA Grapalat" panose="02000506050000020003" pitchFamily="50" charset="0"/>
            </a:endParaRPr>
          </a:p>
          <a:p>
            <a:pPr marL="0" indent="0">
              <a:buNone/>
            </a:pPr>
            <a:r>
              <a:rPr lang="hy-AM" sz="3200" i="1" dirty="0">
                <a:latin typeface="GHEA Grapalat" panose="02000506050000020003" pitchFamily="50" charset="0"/>
              </a:rPr>
              <a:t>* Ծրագրի համար ՀՀ 2021 թվականի պետական բյուջեով նախատեսված ֆինանսական և ոչ ֆինանսական ցուցանիշները ենթակա են վերանայման՝ կախված ծրագրի/միջոցառումների ընթացքից։</a:t>
            </a:r>
          </a:p>
          <a:p>
            <a:pPr marL="0" lvl="0" indent="0">
              <a:buNone/>
            </a:pPr>
            <a:r>
              <a:rPr lang="en-US" sz="3200" i="1" dirty="0">
                <a:latin typeface="GHEA Grapalat" panose="02000506050000020003" pitchFamily="50" charset="0"/>
              </a:rPr>
              <a:t>** </a:t>
            </a:r>
            <a:r>
              <a:rPr lang="hy-AM" sz="3200" i="1" dirty="0">
                <a:latin typeface="GHEA Grapalat" panose="02000506050000020003" pitchFamily="50" charset="0"/>
              </a:rPr>
              <a:t>Ծրագրով նախատեսված աշխատանքները ֆինանսավորվում են մի քանի ֆինանսական աղբյուրներից և արդյունքային ցուցանիշները ներկայացված են համատեղ</a:t>
            </a:r>
            <a:r>
              <a:rPr lang="hy-AM" sz="3200" i="1" dirty="0" smtClean="0">
                <a:latin typeface="GHEA Grapalat" panose="02000506050000020003" pitchFamily="50" charset="0"/>
              </a:rPr>
              <a:t>։</a:t>
            </a:r>
            <a:endParaRPr lang="hy-AM" sz="5200" b="1" i="1" dirty="0">
              <a:solidFill>
                <a:srgbClr val="002060"/>
              </a:solidFill>
              <a:latin typeface="GHEA Grapalat" panose="02000506050000020003" pitchFamily="50" charset="0"/>
            </a:endParaRPr>
          </a:p>
        </p:txBody>
      </p:sp>
      <p:sp>
        <p:nvSpPr>
          <p:cNvPr id="2" name="Номер слайда 1"/>
          <p:cNvSpPr>
            <a:spLocks noGrp="1"/>
          </p:cNvSpPr>
          <p:nvPr>
            <p:ph type="sldNum" sz="quarter" idx="12"/>
          </p:nvPr>
        </p:nvSpPr>
        <p:spPr/>
        <p:txBody>
          <a:bodyPr/>
          <a:lstStyle/>
          <a:p>
            <a:fld id="{B6F15528-21DE-4FAA-801E-634DDDAF4B2B}" type="slidenum">
              <a:rPr lang="en-US" smtClean="0"/>
              <a:pPr/>
              <a:t>69</a:t>
            </a:fld>
            <a:endParaRPr lang="en-US" dirty="0"/>
          </a:p>
        </p:txBody>
      </p:sp>
    </p:spTree>
    <p:extLst>
      <p:ext uri="{BB962C8B-B14F-4D97-AF65-F5344CB8AC3E}">
        <p14:creationId xmlns:p14="http://schemas.microsoft.com/office/powerpoint/2010/main" val="548075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28600"/>
            <a:ext cx="8229600" cy="5943600"/>
          </a:xfrm>
        </p:spPr>
        <p:txBody>
          <a:bodyPr>
            <a:normAutofit fontScale="77500" lnSpcReduction="20000"/>
          </a:bodyPr>
          <a:lstStyle/>
          <a:p>
            <a:pPr marL="0" lvl="0" indent="0" algn="just">
              <a:lnSpc>
                <a:spcPct val="115000"/>
              </a:lnSpc>
              <a:spcAft>
                <a:spcPts val="600"/>
              </a:spcAft>
              <a:buNone/>
              <a:tabLst>
                <a:tab pos="457200" algn="l"/>
              </a:tabLst>
            </a:pPr>
            <a:r>
              <a:rPr lang="en-US" sz="1700" dirty="0" smtClean="0">
                <a:latin typeface="GHEA Grapalat"/>
                <a:ea typeface="Calibri"/>
                <a:cs typeface="Times New Roman"/>
              </a:rPr>
              <a:t>6</a:t>
            </a:r>
            <a:r>
              <a:rPr lang="en-US" sz="1700" dirty="0">
                <a:latin typeface="GHEA Grapalat"/>
                <a:ea typeface="Calibri"/>
                <a:cs typeface="Times New Roman"/>
              </a:rPr>
              <a:t>. </a:t>
            </a:r>
            <a:r>
              <a:rPr lang="hy-AM" sz="1700" u="sng" dirty="0" smtClean="0">
                <a:latin typeface="GHEA Grapalat"/>
                <a:ea typeface="Calibri"/>
                <a:cs typeface="Times New Roman"/>
              </a:rPr>
              <a:t>1004-31009</a:t>
            </a:r>
            <a:r>
              <a:rPr lang="hy-AM" sz="1700" dirty="0" smtClean="0">
                <a:latin typeface="GHEA Grapalat"/>
                <a:ea typeface="Calibri"/>
                <a:cs typeface="Times New Roman"/>
              </a:rPr>
              <a:t> </a:t>
            </a:r>
            <a:r>
              <a:rPr lang="en-US" sz="1700" b="1" dirty="0" smtClean="0">
                <a:latin typeface="GHEA Grapalat"/>
                <a:ea typeface="Calibri"/>
                <a:cs typeface="Times New Roman"/>
              </a:rPr>
              <a:t>492.9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a:latin typeface="GHEA Grapalat"/>
                <a:ea typeface="Calibri"/>
                <a:cs typeface="Times New Roman"/>
              </a:rPr>
              <a:t>նախատեսվում է հատկացնել 31 </a:t>
            </a:r>
            <a:r>
              <a:rPr lang="en-US" sz="1700" dirty="0" err="1">
                <a:latin typeface="GHEA Grapalat"/>
                <a:ea typeface="Calibri"/>
                <a:cs typeface="Times New Roman"/>
              </a:rPr>
              <a:t>հատ</a:t>
            </a:r>
            <a:r>
              <a:rPr lang="en-US" sz="1700" dirty="0">
                <a:latin typeface="GHEA Grapalat"/>
                <a:ea typeface="Calibri"/>
                <a:cs typeface="Times New Roman"/>
              </a:rPr>
              <a:t> </a:t>
            </a:r>
            <a:r>
              <a:rPr lang="en-US" sz="1700" dirty="0" err="1">
                <a:latin typeface="GHEA Grapalat"/>
                <a:ea typeface="Calibri"/>
                <a:cs typeface="Times New Roman"/>
              </a:rPr>
              <a:t>օրվա</a:t>
            </a:r>
            <a:r>
              <a:rPr lang="en-US" sz="1700" dirty="0">
                <a:latin typeface="GHEA Grapalat"/>
                <a:ea typeface="Calibri"/>
                <a:cs typeface="Times New Roman"/>
              </a:rPr>
              <a:t> </a:t>
            </a:r>
            <a:r>
              <a:rPr lang="en-US" sz="1700" dirty="0" err="1">
                <a:latin typeface="GHEA Grapalat"/>
                <a:ea typeface="Calibri"/>
                <a:cs typeface="Times New Roman"/>
              </a:rPr>
              <a:t>կարգավորման</a:t>
            </a:r>
            <a:r>
              <a:rPr lang="en-US" sz="1700" dirty="0">
                <a:latin typeface="GHEA Grapalat"/>
                <a:ea typeface="Calibri"/>
                <a:cs typeface="Times New Roman"/>
              </a:rPr>
              <a:t> </a:t>
            </a:r>
            <a:r>
              <a:rPr lang="en-US" sz="1700" dirty="0" err="1">
                <a:latin typeface="GHEA Grapalat"/>
                <a:ea typeface="Calibri"/>
                <a:cs typeface="Times New Roman"/>
              </a:rPr>
              <a:t>ջրավազանների</a:t>
            </a:r>
            <a:r>
              <a:rPr lang="en-US" sz="1700" dirty="0">
                <a:latin typeface="GHEA Grapalat"/>
                <a:ea typeface="Calibri"/>
                <a:cs typeface="Times New Roman"/>
              </a:rPr>
              <a:t> </a:t>
            </a:r>
            <a:r>
              <a:rPr lang="en-US" sz="1700" dirty="0" err="1">
                <a:latin typeface="GHEA Grapalat"/>
                <a:ea typeface="Calibri"/>
                <a:cs typeface="Times New Roman"/>
              </a:rPr>
              <a:t>կառուցման</a:t>
            </a:r>
            <a:r>
              <a:rPr lang="en-US" sz="1700" dirty="0">
                <a:latin typeface="GHEA Grapalat"/>
                <a:ea typeface="Calibri"/>
                <a:cs typeface="Times New Roman"/>
              </a:rPr>
              <a:t> և </a:t>
            </a:r>
            <a:r>
              <a:rPr lang="en-US" sz="1700" dirty="0" err="1">
                <a:latin typeface="GHEA Grapalat"/>
                <a:ea typeface="Calibri"/>
                <a:cs typeface="Times New Roman"/>
              </a:rPr>
              <a:t>վերակառուցման</a:t>
            </a:r>
            <a:r>
              <a:rPr lang="en-US" sz="1700" dirty="0">
                <a:latin typeface="GHEA Grapalat"/>
                <a:ea typeface="Calibri"/>
                <a:cs typeface="Times New Roman"/>
              </a:rPr>
              <a:t> </a:t>
            </a:r>
            <a:r>
              <a:rPr lang="en-US" sz="1700" dirty="0" err="1">
                <a:latin typeface="GHEA Grapalat"/>
                <a:ea typeface="Calibri"/>
                <a:cs typeface="Times New Roman"/>
              </a:rPr>
              <a:t>նախագծանախահաշվային</a:t>
            </a:r>
            <a:r>
              <a:rPr lang="en-US" sz="1700" dirty="0">
                <a:latin typeface="GHEA Grapalat"/>
                <a:ea typeface="Calibri"/>
                <a:cs typeface="Times New Roman"/>
              </a:rPr>
              <a:t> փաստաթղթերի ձեռքբերման </a:t>
            </a:r>
            <a:r>
              <a:rPr lang="en-US" sz="1700" dirty="0" err="1">
                <a:latin typeface="GHEA Grapalat"/>
                <a:ea typeface="Calibri"/>
                <a:cs typeface="Times New Roman"/>
              </a:rPr>
              <a:t>համար</a:t>
            </a:r>
            <a:r>
              <a:rPr lang="en-US" sz="1700" dirty="0" smtClean="0">
                <a:latin typeface="GHEA Grapalat"/>
                <a:ea typeface="Calibri"/>
                <a:cs typeface="Times New Roman"/>
              </a:rPr>
              <a:t>:</a:t>
            </a:r>
          </a:p>
          <a:p>
            <a:pPr marL="0" lvl="0" indent="0" algn="just">
              <a:lnSpc>
                <a:spcPct val="115000"/>
              </a:lnSpc>
              <a:spcAft>
                <a:spcPts val="600"/>
              </a:spcAft>
              <a:buNone/>
              <a:tabLst>
                <a:tab pos="457200" algn="l"/>
              </a:tabLst>
            </a:pPr>
            <a:r>
              <a:rPr lang="en-US" sz="1700" dirty="0" smtClean="0">
                <a:latin typeface="GHEA Grapalat"/>
                <a:ea typeface="Calibri"/>
                <a:cs typeface="Times New Roman"/>
              </a:rPr>
              <a:t>7. </a:t>
            </a:r>
            <a:r>
              <a:rPr lang="hy-AM" sz="1700" u="sng" dirty="0" smtClean="0">
                <a:latin typeface="GHEA Grapalat"/>
                <a:ea typeface="Calibri"/>
                <a:cs typeface="Times New Roman"/>
              </a:rPr>
              <a:t>1004-31010</a:t>
            </a:r>
            <a:r>
              <a:rPr lang="hy-AM" sz="1700" dirty="0" smtClean="0">
                <a:latin typeface="GHEA Grapalat"/>
                <a:ea typeface="Calibri"/>
                <a:cs typeface="Times New Roman"/>
              </a:rPr>
              <a:t> </a:t>
            </a:r>
            <a:r>
              <a:rPr lang="en-US" sz="1700" b="1" dirty="0" smtClean="0">
                <a:latin typeface="GHEA Grapalat"/>
                <a:ea typeface="Calibri"/>
                <a:cs typeface="Times New Roman"/>
              </a:rPr>
              <a:t>900.0 </a:t>
            </a:r>
            <a:r>
              <a:rPr lang="en-US" sz="1700" b="1" dirty="0" err="1" smtClean="0">
                <a:latin typeface="GHEA Grapalat"/>
                <a:ea typeface="Calibri"/>
                <a:cs typeface="Times New Roman"/>
              </a:rPr>
              <a:t>մլն</a:t>
            </a:r>
            <a:r>
              <a:rPr lang="en-US" sz="1700" b="1" dirty="0" smtClean="0">
                <a:latin typeface="GHEA Grapalat"/>
                <a:ea typeface="Calibri"/>
                <a:cs typeface="Times New Roman"/>
              </a:rPr>
              <a:t> </a:t>
            </a:r>
            <a:r>
              <a:rPr lang="en-US" sz="1700" b="1" dirty="0" err="1" smtClean="0">
                <a:latin typeface="GHEA Grapalat"/>
                <a:ea typeface="Calibri"/>
                <a:cs typeface="Times New Roman"/>
              </a:rPr>
              <a:t>դրամը</a:t>
            </a:r>
            <a:r>
              <a:rPr lang="en-US" sz="1700" b="1" dirty="0" smtClean="0">
                <a:latin typeface="GHEA Grapalat"/>
                <a:ea typeface="Calibri"/>
                <a:cs typeface="Times New Roman"/>
              </a:rPr>
              <a:t> </a:t>
            </a:r>
            <a:r>
              <a:rPr lang="en-US" sz="1700" dirty="0" err="1" smtClean="0">
                <a:latin typeface="GHEA Grapalat"/>
                <a:ea typeface="Calibri"/>
                <a:cs typeface="Times New Roman"/>
              </a:rPr>
              <a:t>նախատեսվում</a:t>
            </a:r>
            <a:r>
              <a:rPr lang="en-US" sz="1700" dirty="0" smtClean="0">
                <a:latin typeface="GHEA Grapalat"/>
                <a:ea typeface="Calibri"/>
                <a:cs typeface="Times New Roman"/>
              </a:rPr>
              <a:t> է </a:t>
            </a:r>
            <a:r>
              <a:rPr lang="en-US" sz="1700" dirty="0" err="1" smtClean="0">
                <a:latin typeface="GHEA Grapalat"/>
                <a:ea typeface="Calibri"/>
                <a:cs typeface="Times New Roman"/>
              </a:rPr>
              <a:t>հատկացնել</a:t>
            </a:r>
            <a:r>
              <a:rPr lang="en-US" sz="1700" dirty="0" smtClean="0">
                <a:latin typeface="GHEA Grapalat"/>
                <a:ea typeface="Calibri"/>
                <a:cs typeface="Times New Roman"/>
              </a:rPr>
              <a:t> </a:t>
            </a:r>
            <a:r>
              <a:rPr lang="en-US" sz="1700" dirty="0" err="1" smtClean="0">
                <a:latin typeface="GHEA Grapalat"/>
                <a:ea typeface="Calibri"/>
                <a:cs typeface="Times New Roman"/>
              </a:rPr>
              <a:t>Հեր-Հերի</a:t>
            </a:r>
            <a:r>
              <a:rPr lang="en-US" sz="1700" dirty="0" smtClean="0">
                <a:latin typeface="GHEA Grapalat"/>
                <a:ea typeface="Calibri"/>
                <a:cs typeface="Times New Roman"/>
              </a:rPr>
              <a:t> </a:t>
            </a:r>
            <a:r>
              <a:rPr lang="en-US" sz="1700" dirty="0" err="1" smtClean="0">
                <a:latin typeface="GHEA Grapalat"/>
                <a:ea typeface="Calibri"/>
                <a:cs typeface="Times New Roman"/>
              </a:rPr>
              <a:t>ջրամբարից</a:t>
            </a:r>
            <a:r>
              <a:rPr lang="en-US" sz="1700" dirty="0" smtClean="0">
                <a:latin typeface="GHEA Grapalat"/>
                <a:ea typeface="Calibri"/>
                <a:cs typeface="Times New Roman"/>
              </a:rPr>
              <a:t> </a:t>
            </a:r>
            <a:r>
              <a:rPr lang="en-US" sz="1700" dirty="0" err="1" smtClean="0">
                <a:latin typeface="GHEA Grapalat"/>
                <a:ea typeface="Calibri"/>
                <a:cs typeface="Times New Roman"/>
              </a:rPr>
              <a:t>շուրջ</a:t>
            </a:r>
            <a:r>
              <a:rPr lang="en-US" sz="1700" dirty="0" smtClean="0">
                <a:latin typeface="GHEA Grapalat"/>
                <a:ea typeface="Calibri"/>
                <a:cs typeface="Times New Roman"/>
              </a:rPr>
              <a:t> 3 </a:t>
            </a:r>
            <a:r>
              <a:rPr lang="en-US" sz="1700" dirty="0" err="1" smtClean="0">
                <a:latin typeface="GHEA Grapalat"/>
                <a:ea typeface="Calibri"/>
                <a:cs typeface="Times New Roman"/>
              </a:rPr>
              <a:t>կմ</a:t>
            </a:r>
            <a:r>
              <a:rPr lang="en-US" sz="1700" dirty="0" smtClean="0">
                <a:latin typeface="GHEA Grapalat"/>
                <a:ea typeface="Calibri"/>
                <a:cs typeface="Times New Roman"/>
              </a:rPr>
              <a:t> </a:t>
            </a:r>
            <a:r>
              <a:rPr lang="en-US" sz="1700" dirty="0" err="1" smtClean="0">
                <a:latin typeface="GHEA Grapalat"/>
                <a:ea typeface="Calibri"/>
                <a:cs typeface="Times New Roman"/>
              </a:rPr>
              <a:t>ինքնահոս</a:t>
            </a:r>
            <a:r>
              <a:rPr lang="en-US" sz="1700" dirty="0" smtClean="0">
                <a:latin typeface="GHEA Grapalat"/>
                <a:ea typeface="Calibri"/>
                <a:cs typeface="Times New Roman"/>
              </a:rPr>
              <a:t> </a:t>
            </a:r>
            <a:r>
              <a:rPr lang="en-US" sz="1700" dirty="0" err="1" smtClean="0">
                <a:latin typeface="GHEA Grapalat"/>
                <a:ea typeface="Calibri"/>
                <a:cs typeface="Times New Roman"/>
              </a:rPr>
              <a:t>ջրատարի</a:t>
            </a:r>
            <a:r>
              <a:rPr lang="en-US" sz="1700" dirty="0" smtClean="0">
                <a:latin typeface="GHEA Grapalat"/>
                <a:ea typeface="Calibri"/>
                <a:cs typeface="Times New Roman"/>
              </a:rPr>
              <a:t> </a:t>
            </a:r>
            <a:r>
              <a:rPr lang="en-US" sz="1700" dirty="0" err="1" smtClean="0">
                <a:latin typeface="GHEA Grapalat"/>
                <a:ea typeface="Calibri"/>
                <a:cs typeface="Times New Roman"/>
              </a:rPr>
              <a:t>կառուցման</a:t>
            </a:r>
            <a:r>
              <a:rPr lang="en-US" sz="1700" dirty="0" smtClean="0">
                <a:latin typeface="GHEA Grapalat"/>
                <a:ea typeface="Calibri"/>
                <a:cs typeface="Times New Roman"/>
              </a:rPr>
              <a:t> </a:t>
            </a:r>
            <a:r>
              <a:rPr lang="en-US" sz="1700" dirty="0" err="1" smtClean="0">
                <a:latin typeface="GHEA Grapalat"/>
                <a:ea typeface="Calibri"/>
                <a:cs typeface="Times New Roman"/>
              </a:rPr>
              <a:t>համար</a:t>
            </a:r>
            <a:r>
              <a:rPr lang="en-US" sz="1700" dirty="0" smtClean="0">
                <a:latin typeface="GHEA Grapalat"/>
                <a:ea typeface="Calibri"/>
                <a:cs typeface="Times New Roman"/>
              </a:rPr>
              <a:t>: </a:t>
            </a:r>
            <a:r>
              <a:rPr lang="en-US" sz="1700" dirty="0" err="1" smtClean="0">
                <a:latin typeface="GHEA Grapalat"/>
                <a:ea typeface="Calibri"/>
                <a:cs typeface="Times New Roman"/>
              </a:rPr>
              <a:t>Նախորդ</a:t>
            </a:r>
            <a:r>
              <a:rPr lang="en-US" sz="1700" dirty="0" smtClean="0">
                <a:latin typeface="GHEA Grapalat"/>
                <a:ea typeface="Calibri"/>
                <a:cs typeface="Times New Roman"/>
              </a:rPr>
              <a:t> </a:t>
            </a:r>
            <a:r>
              <a:rPr lang="en-US" sz="1700" dirty="0" err="1" smtClean="0">
                <a:latin typeface="GHEA Grapalat"/>
                <a:ea typeface="Calibri"/>
                <a:cs typeface="Times New Roman"/>
              </a:rPr>
              <a:t>տարիներին</a:t>
            </a:r>
            <a:r>
              <a:rPr lang="en-US" sz="1700" dirty="0" smtClean="0">
                <a:latin typeface="GHEA Grapalat"/>
                <a:ea typeface="Calibri"/>
                <a:cs typeface="Times New Roman"/>
              </a:rPr>
              <a:t> </a:t>
            </a:r>
            <a:r>
              <a:rPr lang="en-US" sz="1700" dirty="0" err="1" smtClean="0">
                <a:latin typeface="GHEA Grapalat"/>
                <a:ea typeface="Calibri"/>
                <a:cs typeface="Times New Roman"/>
              </a:rPr>
              <a:t>փաստացի</a:t>
            </a:r>
            <a:r>
              <a:rPr lang="en-US" sz="1700" dirty="0" smtClean="0">
                <a:latin typeface="GHEA Grapalat"/>
                <a:ea typeface="Calibri"/>
                <a:cs typeface="Times New Roman"/>
              </a:rPr>
              <a:t> </a:t>
            </a:r>
            <a:r>
              <a:rPr lang="en-US" sz="1700" dirty="0" err="1" smtClean="0">
                <a:latin typeface="GHEA Grapalat"/>
                <a:ea typeface="Calibri"/>
                <a:cs typeface="Times New Roman"/>
              </a:rPr>
              <a:t>ծախսը</a:t>
            </a:r>
            <a:r>
              <a:rPr lang="en-US" sz="1700" dirty="0" smtClean="0">
                <a:latin typeface="GHEA Grapalat"/>
                <a:ea typeface="Calibri"/>
                <a:cs typeface="Times New Roman"/>
              </a:rPr>
              <a:t> </a:t>
            </a:r>
            <a:r>
              <a:rPr lang="en-US" sz="1700" dirty="0" err="1" smtClean="0">
                <a:latin typeface="GHEA Grapalat"/>
                <a:ea typeface="Calibri"/>
                <a:cs typeface="Times New Roman"/>
              </a:rPr>
              <a:t>կազմել</a:t>
            </a:r>
            <a:r>
              <a:rPr lang="en-US" sz="1700" dirty="0" smtClean="0">
                <a:latin typeface="GHEA Grapalat"/>
                <a:ea typeface="Calibri"/>
                <a:cs typeface="Times New Roman"/>
              </a:rPr>
              <a:t> է 2019թ. 8.2 </a:t>
            </a:r>
            <a:r>
              <a:rPr lang="en-US" sz="1700" dirty="0" err="1" smtClean="0">
                <a:latin typeface="GHEA Grapalat"/>
                <a:ea typeface="Calibri"/>
                <a:cs typeface="Times New Roman"/>
              </a:rPr>
              <a:t>մլն</a:t>
            </a:r>
            <a:r>
              <a:rPr lang="en-US" sz="1700" dirty="0" smtClean="0">
                <a:latin typeface="GHEA Grapalat"/>
                <a:ea typeface="Calibri"/>
                <a:cs typeface="Times New Roman"/>
              </a:rPr>
              <a:t> </a:t>
            </a:r>
            <a:r>
              <a:rPr lang="en-US" sz="1700" dirty="0" err="1" smtClean="0">
                <a:latin typeface="GHEA Grapalat"/>
                <a:ea typeface="Calibri"/>
                <a:cs typeface="Times New Roman"/>
              </a:rPr>
              <a:t>դրամ</a:t>
            </a:r>
            <a:r>
              <a:rPr lang="en-US" sz="1700" dirty="0" smtClean="0">
                <a:latin typeface="GHEA Grapalat"/>
                <a:ea typeface="Calibri"/>
                <a:cs typeface="Times New Roman"/>
              </a:rPr>
              <a:t>, 2020թ.` 24.7 </a:t>
            </a:r>
            <a:r>
              <a:rPr lang="en-US" sz="1700" dirty="0" err="1" smtClean="0">
                <a:latin typeface="GHEA Grapalat"/>
                <a:ea typeface="Calibri"/>
                <a:cs typeface="Times New Roman"/>
              </a:rPr>
              <a:t>մլն</a:t>
            </a:r>
            <a:r>
              <a:rPr lang="en-US" sz="1700" dirty="0" smtClean="0">
                <a:latin typeface="GHEA Grapalat"/>
                <a:ea typeface="Calibri"/>
                <a:cs typeface="Times New Roman"/>
              </a:rPr>
              <a:t> </a:t>
            </a:r>
            <a:r>
              <a:rPr lang="en-US" sz="1700" dirty="0" err="1" smtClean="0">
                <a:latin typeface="GHEA Grapalat"/>
                <a:ea typeface="Calibri"/>
                <a:cs typeface="Times New Roman"/>
              </a:rPr>
              <a:t>դրամ</a:t>
            </a:r>
            <a:r>
              <a:rPr lang="en-US" sz="1700" dirty="0" smtClean="0">
                <a:latin typeface="GHEA Grapalat"/>
                <a:ea typeface="Calibri"/>
                <a:cs typeface="Times New Roman"/>
              </a:rPr>
              <a:t> </a:t>
            </a:r>
            <a:r>
              <a:rPr lang="en-US" sz="1700" dirty="0" err="1" smtClean="0">
                <a:latin typeface="GHEA Grapalat"/>
                <a:ea typeface="Calibri"/>
                <a:cs typeface="Times New Roman"/>
              </a:rPr>
              <a:t>իսկ</a:t>
            </a:r>
            <a:r>
              <a:rPr lang="en-US" sz="1700" dirty="0" smtClean="0">
                <a:latin typeface="GHEA Grapalat"/>
                <a:ea typeface="Calibri"/>
                <a:cs typeface="Times New Roman"/>
              </a:rPr>
              <a:t> 2021թ. </a:t>
            </a:r>
            <a:r>
              <a:rPr lang="en-US" sz="1700" dirty="0" err="1" smtClean="0">
                <a:latin typeface="GHEA Grapalat"/>
                <a:ea typeface="Calibri"/>
                <a:cs typeface="Times New Roman"/>
              </a:rPr>
              <a:t>սպասվող</a:t>
            </a:r>
            <a:r>
              <a:rPr lang="en-US" sz="1700" dirty="0" smtClean="0">
                <a:latin typeface="GHEA Grapalat"/>
                <a:ea typeface="Calibri"/>
                <a:cs typeface="Times New Roman"/>
              </a:rPr>
              <a:t> </a:t>
            </a:r>
            <a:r>
              <a:rPr lang="en-US" sz="1700" dirty="0" err="1" smtClean="0">
                <a:latin typeface="GHEA Grapalat"/>
                <a:ea typeface="Calibri"/>
                <a:cs typeface="Times New Roman"/>
              </a:rPr>
              <a:t>ծախսը</a:t>
            </a:r>
            <a:r>
              <a:rPr lang="en-US" sz="1700" dirty="0" smtClean="0">
                <a:latin typeface="GHEA Grapalat"/>
                <a:ea typeface="Calibri"/>
                <a:cs typeface="Times New Roman"/>
              </a:rPr>
              <a:t> </a:t>
            </a:r>
            <a:r>
              <a:rPr lang="en-US" sz="1700" dirty="0" err="1" smtClean="0">
                <a:latin typeface="GHEA Grapalat"/>
                <a:ea typeface="Calibri"/>
                <a:cs typeface="Times New Roman"/>
              </a:rPr>
              <a:t>կազմում</a:t>
            </a:r>
            <a:r>
              <a:rPr lang="en-US" sz="1700" dirty="0" smtClean="0">
                <a:latin typeface="GHEA Grapalat"/>
                <a:ea typeface="Calibri"/>
                <a:cs typeface="Times New Roman"/>
              </a:rPr>
              <a:t> է 404.8 </a:t>
            </a:r>
            <a:r>
              <a:rPr lang="en-US" sz="1700" dirty="0" err="1" smtClean="0">
                <a:latin typeface="GHEA Grapalat"/>
                <a:ea typeface="Calibri"/>
                <a:cs typeface="Times New Roman"/>
              </a:rPr>
              <a:t>մլն</a:t>
            </a:r>
            <a:r>
              <a:rPr lang="en-US" sz="1700" dirty="0" smtClean="0">
                <a:latin typeface="GHEA Grapalat"/>
                <a:ea typeface="Calibri"/>
                <a:cs typeface="Times New Roman"/>
              </a:rPr>
              <a:t> </a:t>
            </a:r>
            <a:r>
              <a:rPr lang="en-US" sz="1700" dirty="0" err="1" smtClean="0">
                <a:latin typeface="GHEA Grapalat"/>
                <a:ea typeface="Calibri"/>
                <a:cs typeface="Times New Roman"/>
              </a:rPr>
              <a:t>դրամ</a:t>
            </a:r>
            <a:r>
              <a:rPr lang="en-US" sz="1700" dirty="0" smtClean="0">
                <a:latin typeface="GHEA Grapalat"/>
                <a:ea typeface="Calibri"/>
                <a:cs typeface="Times New Roman"/>
              </a:rPr>
              <a:t>:</a:t>
            </a:r>
          </a:p>
          <a:p>
            <a:pPr marL="0" lvl="0" indent="0" algn="just">
              <a:lnSpc>
                <a:spcPct val="115000"/>
              </a:lnSpc>
              <a:spcAft>
                <a:spcPts val="600"/>
              </a:spcAft>
              <a:buNone/>
              <a:tabLst>
                <a:tab pos="457200" algn="l"/>
              </a:tabLst>
            </a:pPr>
            <a:r>
              <a:rPr lang="en-US" sz="1700" dirty="0" smtClean="0">
                <a:latin typeface="GHEA Grapalat"/>
                <a:ea typeface="Calibri"/>
                <a:cs typeface="Times New Roman"/>
              </a:rPr>
              <a:t>8</a:t>
            </a:r>
            <a:r>
              <a:rPr lang="en-US" sz="1700" dirty="0">
                <a:latin typeface="GHEA Grapalat"/>
                <a:ea typeface="Calibri"/>
                <a:cs typeface="Times New Roman"/>
              </a:rPr>
              <a:t>. </a:t>
            </a:r>
            <a:r>
              <a:rPr lang="hy-AM" sz="1700" u="sng" dirty="0" smtClean="0">
                <a:latin typeface="GHEA Grapalat"/>
                <a:ea typeface="Calibri"/>
                <a:cs typeface="Times New Roman"/>
              </a:rPr>
              <a:t>1004-31011</a:t>
            </a:r>
            <a:r>
              <a:rPr lang="hy-AM" sz="1700" dirty="0" smtClean="0">
                <a:latin typeface="GHEA Grapalat"/>
                <a:ea typeface="Calibri"/>
                <a:cs typeface="Times New Roman"/>
              </a:rPr>
              <a:t> </a:t>
            </a:r>
            <a:r>
              <a:rPr lang="en-US" sz="1700" b="1" dirty="0" smtClean="0">
                <a:latin typeface="GHEA Grapalat"/>
                <a:ea typeface="Calibri"/>
                <a:cs typeface="Times New Roman"/>
              </a:rPr>
              <a:t>49.5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a:latin typeface="GHEA Grapalat"/>
                <a:ea typeface="Calibri"/>
                <a:cs typeface="Times New Roman"/>
              </a:rPr>
              <a:t>նախատեսվում է հատկացնել 4 </a:t>
            </a:r>
            <a:r>
              <a:rPr lang="en-US" sz="1700" dirty="0" err="1">
                <a:latin typeface="GHEA Grapalat"/>
                <a:ea typeface="Calibri"/>
                <a:cs typeface="Times New Roman"/>
              </a:rPr>
              <a:t>հատ</a:t>
            </a:r>
            <a:r>
              <a:rPr lang="en-US" sz="1700" dirty="0">
                <a:latin typeface="GHEA Grapalat"/>
                <a:ea typeface="Calibri"/>
                <a:cs typeface="Times New Roman"/>
              </a:rPr>
              <a:t> </a:t>
            </a:r>
            <a:r>
              <a:rPr lang="en-US" sz="1700" dirty="0" err="1">
                <a:latin typeface="GHEA Grapalat"/>
                <a:ea typeface="Calibri"/>
                <a:cs typeface="Times New Roman"/>
              </a:rPr>
              <a:t>խորքային</a:t>
            </a:r>
            <a:r>
              <a:rPr lang="en-US" sz="1700" dirty="0">
                <a:latin typeface="GHEA Grapalat"/>
                <a:ea typeface="Calibri"/>
                <a:cs typeface="Times New Roman"/>
              </a:rPr>
              <a:t> </a:t>
            </a:r>
            <a:r>
              <a:rPr lang="en-US" sz="1700" dirty="0" err="1">
                <a:latin typeface="GHEA Grapalat"/>
                <a:ea typeface="Calibri"/>
                <a:cs typeface="Times New Roman"/>
              </a:rPr>
              <a:t>հորերի</a:t>
            </a:r>
            <a:r>
              <a:rPr lang="en-US" sz="1700" dirty="0">
                <a:latin typeface="GHEA Grapalat"/>
                <a:ea typeface="Calibri"/>
                <a:cs typeface="Times New Roman"/>
              </a:rPr>
              <a:t> </a:t>
            </a:r>
            <a:r>
              <a:rPr lang="en-US" sz="1700" dirty="0" err="1">
                <a:latin typeface="GHEA Grapalat"/>
                <a:ea typeface="Calibri"/>
                <a:cs typeface="Times New Roman"/>
              </a:rPr>
              <a:t>վերականգնման</a:t>
            </a:r>
            <a:r>
              <a:rPr lang="en-US" sz="1700" dirty="0">
                <a:latin typeface="GHEA Grapalat"/>
                <a:ea typeface="Calibri"/>
                <a:cs typeface="Times New Roman"/>
              </a:rPr>
              <a:t> </a:t>
            </a:r>
            <a:r>
              <a:rPr lang="en-US" sz="1700" dirty="0" err="1">
                <a:latin typeface="GHEA Grapalat"/>
                <a:ea typeface="Calibri"/>
                <a:cs typeface="Times New Roman"/>
              </a:rPr>
              <a:t>համար</a:t>
            </a:r>
            <a:r>
              <a:rPr lang="en-US" sz="1700" dirty="0" smtClean="0">
                <a:latin typeface="GHEA Grapalat"/>
                <a:ea typeface="Calibri"/>
                <a:cs typeface="Times New Roman"/>
              </a:rPr>
              <a:t>:</a:t>
            </a:r>
            <a:endParaRPr lang="en-US" sz="1700" dirty="0">
              <a:latin typeface="GHEA Grapalat"/>
              <a:ea typeface="Calibri"/>
              <a:cs typeface="Times New Roman"/>
            </a:endParaRPr>
          </a:p>
          <a:p>
            <a:pPr marL="0" lvl="0" indent="0" algn="just">
              <a:lnSpc>
                <a:spcPct val="115000"/>
              </a:lnSpc>
              <a:spcAft>
                <a:spcPts val="600"/>
              </a:spcAft>
              <a:buNone/>
              <a:tabLst>
                <a:tab pos="457200" algn="l"/>
              </a:tabLst>
            </a:pPr>
            <a:r>
              <a:rPr lang="en-US" sz="1700" dirty="0">
                <a:latin typeface="GHEA Grapalat"/>
                <a:ea typeface="Calibri"/>
                <a:cs typeface="Times New Roman"/>
              </a:rPr>
              <a:t>9. </a:t>
            </a:r>
            <a:r>
              <a:rPr lang="hy-AM" sz="1700" u="sng" dirty="0" smtClean="0">
                <a:latin typeface="GHEA Grapalat"/>
                <a:ea typeface="Calibri"/>
                <a:cs typeface="Times New Roman"/>
              </a:rPr>
              <a:t>1004-31012</a:t>
            </a:r>
            <a:r>
              <a:rPr lang="hy-AM" sz="1700" dirty="0" smtClean="0">
                <a:latin typeface="GHEA Grapalat"/>
                <a:ea typeface="Calibri"/>
                <a:cs typeface="Times New Roman"/>
              </a:rPr>
              <a:t> </a:t>
            </a:r>
            <a:r>
              <a:rPr lang="en-US" sz="1700" b="1" dirty="0" smtClean="0">
                <a:latin typeface="GHEA Grapalat"/>
                <a:ea typeface="Calibri"/>
                <a:cs typeface="Times New Roman"/>
              </a:rPr>
              <a:t>923.5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a:latin typeface="GHEA Grapalat"/>
                <a:ea typeface="Calibri"/>
                <a:cs typeface="Times New Roman"/>
              </a:rPr>
              <a:t>նախատեսվում է հատկացնել </a:t>
            </a:r>
            <a:r>
              <a:rPr lang="en-US" sz="1700" dirty="0" err="1">
                <a:latin typeface="GHEA Grapalat"/>
                <a:ea typeface="Calibri"/>
                <a:cs typeface="Times New Roman"/>
              </a:rPr>
              <a:t>գետերի</a:t>
            </a:r>
            <a:r>
              <a:rPr lang="en-US" sz="1700" dirty="0">
                <a:latin typeface="GHEA Grapalat"/>
                <a:ea typeface="Calibri"/>
                <a:cs typeface="Times New Roman"/>
              </a:rPr>
              <a:t> և </a:t>
            </a:r>
            <a:r>
              <a:rPr lang="en-US" sz="1700" dirty="0" err="1">
                <a:latin typeface="GHEA Grapalat"/>
                <a:ea typeface="Calibri"/>
                <a:cs typeface="Times New Roman"/>
              </a:rPr>
              <a:t>հեղեղատարների</a:t>
            </a:r>
            <a:r>
              <a:rPr lang="en-US" sz="1700" dirty="0">
                <a:latin typeface="GHEA Grapalat"/>
                <a:ea typeface="Calibri"/>
                <a:cs typeface="Times New Roman"/>
              </a:rPr>
              <a:t> </a:t>
            </a:r>
            <a:r>
              <a:rPr lang="en-US" sz="1700" dirty="0" err="1">
                <a:latin typeface="GHEA Grapalat"/>
                <a:ea typeface="Calibri"/>
                <a:cs typeface="Times New Roman"/>
              </a:rPr>
              <a:t>տեղամասերի</a:t>
            </a:r>
            <a:r>
              <a:rPr lang="en-US" sz="1700" dirty="0">
                <a:latin typeface="GHEA Grapalat"/>
                <a:ea typeface="Calibri"/>
                <a:cs typeface="Times New Roman"/>
              </a:rPr>
              <a:t> </a:t>
            </a:r>
            <a:r>
              <a:rPr lang="en-US" sz="1700" dirty="0" err="1">
                <a:latin typeface="GHEA Grapalat"/>
                <a:ea typeface="Calibri"/>
                <a:cs typeface="Times New Roman"/>
              </a:rPr>
              <a:t>ամրացման</a:t>
            </a:r>
            <a:r>
              <a:rPr lang="en-US" sz="1700" dirty="0">
                <a:latin typeface="GHEA Grapalat"/>
                <a:ea typeface="Calibri"/>
                <a:cs typeface="Times New Roman"/>
              </a:rPr>
              <a:t> և </a:t>
            </a:r>
            <a:r>
              <a:rPr lang="en-US" sz="1700" dirty="0" err="1">
                <a:latin typeface="GHEA Grapalat"/>
                <a:ea typeface="Calibri"/>
                <a:cs typeface="Times New Roman"/>
              </a:rPr>
              <a:t>մաքրման</a:t>
            </a:r>
            <a:r>
              <a:rPr lang="en-US" sz="1700" dirty="0">
                <a:latin typeface="GHEA Grapalat"/>
                <a:ea typeface="Calibri"/>
                <a:cs typeface="Times New Roman"/>
              </a:rPr>
              <a:t>՝ թվով 10 </a:t>
            </a:r>
            <a:r>
              <a:rPr lang="en-US" sz="1700" dirty="0" err="1">
                <a:latin typeface="GHEA Grapalat"/>
                <a:ea typeface="Calibri"/>
                <a:cs typeface="Times New Roman"/>
              </a:rPr>
              <a:t>օբյեկտների</a:t>
            </a:r>
            <a:r>
              <a:rPr lang="en-US" sz="1700" dirty="0">
                <a:latin typeface="GHEA Grapalat"/>
                <a:ea typeface="Calibri"/>
                <a:cs typeface="Times New Roman"/>
              </a:rPr>
              <a:t> համար: </a:t>
            </a:r>
            <a:r>
              <a:rPr lang="en-US" sz="1700" dirty="0" smtClean="0">
                <a:latin typeface="GHEA Grapalat"/>
                <a:ea typeface="Calibri"/>
                <a:cs typeface="Times New Roman"/>
              </a:rPr>
              <a:t>2020թ</a:t>
            </a:r>
            <a:r>
              <a:rPr lang="en-US" sz="1700" dirty="0">
                <a:latin typeface="GHEA Grapalat"/>
                <a:ea typeface="Calibri"/>
                <a:cs typeface="Times New Roman"/>
              </a:rPr>
              <a:t>. </a:t>
            </a:r>
            <a:r>
              <a:rPr lang="en-US" sz="1700" dirty="0" err="1">
                <a:latin typeface="GHEA Grapalat"/>
                <a:ea typeface="Calibri"/>
                <a:cs typeface="Times New Roman"/>
              </a:rPr>
              <a:t>փաստացի</a:t>
            </a:r>
            <a:r>
              <a:rPr lang="en-US" sz="1700" dirty="0">
                <a:latin typeface="GHEA Grapalat"/>
                <a:ea typeface="Calibri"/>
                <a:cs typeface="Times New Roman"/>
              </a:rPr>
              <a:t> </a:t>
            </a:r>
            <a:r>
              <a:rPr lang="en-US" sz="1700" dirty="0" err="1">
                <a:latin typeface="GHEA Grapalat"/>
                <a:ea typeface="Calibri"/>
                <a:cs typeface="Times New Roman"/>
              </a:rPr>
              <a:t>ծախսը</a:t>
            </a:r>
            <a:r>
              <a:rPr lang="en-US" sz="1700" dirty="0">
                <a:latin typeface="GHEA Grapalat"/>
                <a:ea typeface="Calibri"/>
                <a:cs typeface="Times New Roman"/>
              </a:rPr>
              <a:t> </a:t>
            </a:r>
            <a:r>
              <a:rPr lang="en-US" sz="1700" dirty="0" err="1">
                <a:latin typeface="GHEA Grapalat"/>
                <a:ea typeface="Calibri"/>
                <a:cs typeface="Times New Roman"/>
              </a:rPr>
              <a:t>կազմել</a:t>
            </a:r>
            <a:r>
              <a:rPr lang="en-US" sz="1700" dirty="0">
                <a:latin typeface="GHEA Grapalat"/>
                <a:ea typeface="Calibri"/>
                <a:cs typeface="Times New Roman"/>
              </a:rPr>
              <a:t> է 73.2 </a:t>
            </a:r>
            <a:r>
              <a:rPr lang="en-US" sz="1700" dirty="0" err="1">
                <a:latin typeface="GHEA Grapalat"/>
                <a:ea typeface="Calibri"/>
                <a:cs typeface="Times New Roman"/>
              </a:rPr>
              <a:t>մլն</a:t>
            </a:r>
            <a:r>
              <a:rPr lang="en-US" sz="1700" dirty="0">
                <a:latin typeface="GHEA Grapalat"/>
                <a:ea typeface="Calibri"/>
                <a:cs typeface="Times New Roman"/>
              </a:rPr>
              <a:t> </a:t>
            </a:r>
            <a:r>
              <a:rPr lang="en-US" sz="1700" dirty="0" err="1">
                <a:latin typeface="GHEA Grapalat"/>
                <a:ea typeface="Calibri"/>
                <a:cs typeface="Times New Roman"/>
              </a:rPr>
              <a:t>դրամ</a:t>
            </a:r>
            <a:r>
              <a:rPr lang="en-US" sz="1700" dirty="0">
                <a:latin typeface="GHEA Grapalat"/>
                <a:ea typeface="Calibri"/>
                <a:cs typeface="Times New Roman"/>
              </a:rPr>
              <a:t> իսկ 2021թ. </a:t>
            </a:r>
            <a:r>
              <a:rPr lang="en-US" sz="1700" dirty="0" err="1">
                <a:latin typeface="GHEA Grapalat"/>
                <a:ea typeface="Calibri"/>
                <a:cs typeface="Times New Roman"/>
              </a:rPr>
              <a:t>սպասվող</a:t>
            </a:r>
            <a:r>
              <a:rPr lang="en-US" sz="1700" dirty="0">
                <a:latin typeface="GHEA Grapalat"/>
                <a:ea typeface="Calibri"/>
                <a:cs typeface="Times New Roman"/>
              </a:rPr>
              <a:t> </a:t>
            </a:r>
            <a:r>
              <a:rPr lang="en-US" sz="1700" dirty="0" err="1">
                <a:latin typeface="GHEA Grapalat"/>
                <a:ea typeface="Calibri"/>
                <a:cs typeface="Times New Roman"/>
              </a:rPr>
              <a:t>ծախսը</a:t>
            </a:r>
            <a:r>
              <a:rPr lang="en-US" sz="1700" dirty="0">
                <a:latin typeface="GHEA Grapalat"/>
                <a:ea typeface="Calibri"/>
                <a:cs typeface="Times New Roman"/>
              </a:rPr>
              <a:t> </a:t>
            </a:r>
            <a:r>
              <a:rPr lang="en-US" sz="1700" dirty="0" err="1">
                <a:latin typeface="GHEA Grapalat"/>
                <a:ea typeface="Calibri"/>
                <a:cs typeface="Times New Roman"/>
              </a:rPr>
              <a:t>կազմում</a:t>
            </a:r>
            <a:r>
              <a:rPr lang="en-US" sz="1700" dirty="0">
                <a:latin typeface="GHEA Grapalat"/>
                <a:ea typeface="Calibri"/>
                <a:cs typeface="Times New Roman"/>
              </a:rPr>
              <a:t> է 157.4 </a:t>
            </a:r>
            <a:r>
              <a:rPr lang="en-US" sz="1700" dirty="0" err="1">
                <a:latin typeface="GHEA Grapalat"/>
                <a:ea typeface="Calibri"/>
                <a:cs typeface="Times New Roman"/>
              </a:rPr>
              <a:t>մլն</a:t>
            </a:r>
            <a:r>
              <a:rPr lang="en-US" sz="1700" dirty="0">
                <a:latin typeface="GHEA Grapalat"/>
                <a:ea typeface="Calibri"/>
                <a:cs typeface="Times New Roman"/>
              </a:rPr>
              <a:t> </a:t>
            </a:r>
            <a:r>
              <a:rPr lang="en-US" sz="1700" dirty="0" err="1">
                <a:latin typeface="GHEA Grapalat"/>
                <a:ea typeface="Calibri"/>
                <a:cs typeface="Times New Roman"/>
              </a:rPr>
              <a:t>դրամ</a:t>
            </a:r>
            <a:r>
              <a:rPr lang="en-US" sz="1700" dirty="0" smtClean="0">
                <a:latin typeface="GHEA Grapalat"/>
                <a:ea typeface="Calibri"/>
                <a:cs typeface="Times New Roman"/>
              </a:rPr>
              <a:t>:</a:t>
            </a:r>
            <a:endParaRPr lang="hy-AM" sz="1700" dirty="0" smtClean="0">
              <a:latin typeface="GHEA Grapalat"/>
              <a:ea typeface="Calibri"/>
              <a:cs typeface="Times New Roman"/>
            </a:endParaRPr>
          </a:p>
          <a:p>
            <a:pPr marL="0" lvl="0" indent="0" algn="just">
              <a:lnSpc>
                <a:spcPct val="115000"/>
              </a:lnSpc>
              <a:spcAft>
                <a:spcPts val="600"/>
              </a:spcAft>
              <a:buNone/>
              <a:tabLst>
                <a:tab pos="457200" algn="l"/>
              </a:tabLst>
            </a:pPr>
            <a:r>
              <a:rPr lang="en-US" sz="1700" dirty="0" smtClean="0">
                <a:latin typeface="GHEA Grapalat"/>
                <a:ea typeface="Calibri"/>
                <a:cs typeface="Times New Roman"/>
              </a:rPr>
              <a:t>10</a:t>
            </a:r>
            <a:r>
              <a:rPr lang="en-US" sz="1700" dirty="0">
                <a:latin typeface="GHEA Grapalat"/>
                <a:ea typeface="Calibri"/>
                <a:cs typeface="Times New Roman"/>
              </a:rPr>
              <a:t>. </a:t>
            </a:r>
            <a:r>
              <a:rPr lang="hy-AM" sz="1700" u="sng" dirty="0" smtClean="0">
                <a:latin typeface="GHEA Grapalat"/>
                <a:ea typeface="Calibri"/>
                <a:cs typeface="Times New Roman"/>
              </a:rPr>
              <a:t>1004-31013</a:t>
            </a:r>
            <a:r>
              <a:rPr lang="hy-AM" sz="1700" dirty="0" smtClean="0">
                <a:latin typeface="GHEA Grapalat"/>
                <a:ea typeface="Calibri"/>
                <a:cs typeface="Times New Roman"/>
              </a:rPr>
              <a:t> </a:t>
            </a:r>
            <a:r>
              <a:rPr lang="en-US" sz="1700" b="1" dirty="0" smtClean="0">
                <a:latin typeface="GHEA Grapalat"/>
                <a:ea typeface="Calibri"/>
                <a:cs typeface="Times New Roman"/>
              </a:rPr>
              <a:t>2,000.0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err="1">
                <a:latin typeface="GHEA Grapalat"/>
                <a:ea typeface="Calibri"/>
                <a:cs typeface="Times New Roman"/>
              </a:rPr>
              <a:t>նախատեսվում</a:t>
            </a:r>
            <a:r>
              <a:rPr lang="en-US" sz="1700" dirty="0">
                <a:latin typeface="GHEA Grapalat"/>
                <a:ea typeface="Calibri"/>
                <a:cs typeface="Times New Roman"/>
              </a:rPr>
              <a:t> է </a:t>
            </a:r>
            <a:r>
              <a:rPr lang="en-US" sz="1700" dirty="0" err="1">
                <a:latin typeface="GHEA Grapalat"/>
                <a:ea typeface="Calibri"/>
                <a:cs typeface="Times New Roman"/>
              </a:rPr>
              <a:t>հատկացնել</a:t>
            </a:r>
            <a:r>
              <a:rPr lang="en-US" sz="1700" dirty="0">
                <a:latin typeface="GHEA Grapalat"/>
                <a:ea typeface="Calibri"/>
                <a:cs typeface="Times New Roman"/>
              </a:rPr>
              <a:t> 15 </a:t>
            </a:r>
            <a:r>
              <a:rPr lang="en-US" sz="1700" dirty="0" err="1">
                <a:latin typeface="GHEA Grapalat"/>
                <a:ea typeface="Calibri"/>
                <a:cs typeface="Times New Roman"/>
              </a:rPr>
              <a:t>հատ</a:t>
            </a:r>
            <a:r>
              <a:rPr lang="en-US" sz="1700" dirty="0">
                <a:latin typeface="GHEA Grapalat"/>
                <a:ea typeface="Calibri"/>
                <a:cs typeface="Times New Roman"/>
              </a:rPr>
              <a:t> </a:t>
            </a:r>
            <a:r>
              <a:rPr lang="en-US" sz="1700" dirty="0" err="1">
                <a:latin typeface="GHEA Grapalat"/>
                <a:ea typeface="Calibri"/>
                <a:cs typeface="Times New Roman"/>
              </a:rPr>
              <a:t>փոքր</a:t>
            </a:r>
            <a:r>
              <a:rPr lang="en-US" sz="1700" dirty="0">
                <a:latin typeface="GHEA Grapalat"/>
                <a:ea typeface="Calibri"/>
                <a:cs typeface="Times New Roman"/>
              </a:rPr>
              <a:t> և </a:t>
            </a:r>
            <a:r>
              <a:rPr lang="en-US" sz="1700" dirty="0" err="1">
                <a:latin typeface="GHEA Grapalat"/>
                <a:ea typeface="Calibri"/>
                <a:cs typeface="Times New Roman"/>
              </a:rPr>
              <a:t>միջին</a:t>
            </a:r>
            <a:r>
              <a:rPr lang="en-US" sz="1700" dirty="0">
                <a:latin typeface="GHEA Grapalat"/>
                <a:ea typeface="Calibri"/>
                <a:cs typeface="Times New Roman"/>
              </a:rPr>
              <a:t> </a:t>
            </a:r>
            <a:r>
              <a:rPr lang="en-US" sz="1700" dirty="0" err="1">
                <a:latin typeface="GHEA Grapalat"/>
                <a:ea typeface="Calibri"/>
                <a:cs typeface="Times New Roman"/>
              </a:rPr>
              <a:t>ջրամբարների</a:t>
            </a:r>
            <a:r>
              <a:rPr lang="en-US" sz="1700" dirty="0">
                <a:latin typeface="GHEA Grapalat"/>
                <a:ea typeface="Calibri"/>
                <a:cs typeface="Times New Roman"/>
              </a:rPr>
              <a:t> </a:t>
            </a:r>
            <a:r>
              <a:rPr lang="en-US" sz="1700" dirty="0" err="1">
                <a:latin typeface="GHEA Grapalat"/>
                <a:ea typeface="Calibri"/>
                <a:cs typeface="Times New Roman"/>
              </a:rPr>
              <a:t>կառուցման</a:t>
            </a:r>
            <a:r>
              <a:rPr lang="en-US" sz="1700" dirty="0">
                <a:latin typeface="GHEA Grapalat"/>
                <a:ea typeface="Calibri"/>
                <a:cs typeface="Times New Roman"/>
              </a:rPr>
              <a:t> </a:t>
            </a:r>
            <a:r>
              <a:rPr lang="en-US" sz="1700" dirty="0" err="1">
                <a:latin typeface="GHEA Grapalat"/>
                <a:ea typeface="Calibri"/>
                <a:cs typeface="Times New Roman"/>
              </a:rPr>
              <a:t>նախագծանախահաշվային</a:t>
            </a:r>
            <a:r>
              <a:rPr lang="en-US" sz="1700" dirty="0">
                <a:latin typeface="GHEA Grapalat"/>
                <a:ea typeface="Calibri"/>
                <a:cs typeface="Times New Roman"/>
              </a:rPr>
              <a:t> </a:t>
            </a:r>
            <a:r>
              <a:rPr lang="en-US" sz="1700" dirty="0" err="1">
                <a:latin typeface="GHEA Grapalat"/>
                <a:ea typeface="Calibri"/>
                <a:cs typeface="Times New Roman"/>
              </a:rPr>
              <a:t>փաստաթղթերի</a:t>
            </a:r>
            <a:r>
              <a:rPr lang="en-US" sz="1700" dirty="0">
                <a:latin typeface="GHEA Grapalat"/>
                <a:ea typeface="Calibri"/>
                <a:cs typeface="Times New Roman"/>
              </a:rPr>
              <a:t> </a:t>
            </a:r>
            <a:r>
              <a:rPr lang="en-US" sz="1700" dirty="0" err="1">
                <a:latin typeface="GHEA Grapalat"/>
                <a:ea typeface="Calibri"/>
                <a:cs typeface="Times New Roman"/>
              </a:rPr>
              <a:t>ձեռքբերման</a:t>
            </a:r>
            <a:r>
              <a:rPr lang="en-US" sz="1700" dirty="0">
                <a:latin typeface="GHEA Grapalat"/>
                <a:ea typeface="Calibri"/>
                <a:cs typeface="Times New Roman"/>
              </a:rPr>
              <a:t> </a:t>
            </a:r>
            <a:r>
              <a:rPr lang="en-US" sz="1700" dirty="0" err="1">
                <a:latin typeface="GHEA Grapalat"/>
                <a:ea typeface="Calibri"/>
                <a:cs typeface="Times New Roman"/>
              </a:rPr>
              <a:t>համար</a:t>
            </a:r>
            <a:r>
              <a:rPr lang="en-US" sz="1700" dirty="0">
                <a:latin typeface="GHEA Grapalat"/>
                <a:ea typeface="Calibri"/>
                <a:cs typeface="Times New Roman"/>
              </a:rPr>
              <a:t>:</a:t>
            </a:r>
          </a:p>
          <a:p>
            <a:pPr marL="0" lvl="0" indent="0" algn="just">
              <a:lnSpc>
                <a:spcPct val="115000"/>
              </a:lnSpc>
              <a:spcAft>
                <a:spcPts val="600"/>
              </a:spcAft>
              <a:buNone/>
              <a:tabLst>
                <a:tab pos="457200" algn="l"/>
              </a:tabLst>
            </a:pPr>
            <a:r>
              <a:rPr lang="en-US" sz="1700" dirty="0">
                <a:latin typeface="GHEA Grapalat"/>
                <a:ea typeface="Calibri"/>
                <a:cs typeface="Times New Roman"/>
              </a:rPr>
              <a:t>11. </a:t>
            </a:r>
            <a:r>
              <a:rPr lang="hy-AM" sz="1700" u="sng" dirty="0" smtClean="0">
                <a:latin typeface="GHEA Grapalat"/>
                <a:ea typeface="Calibri"/>
                <a:cs typeface="Times New Roman"/>
              </a:rPr>
              <a:t>1004-31014</a:t>
            </a:r>
            <a:r>
              <a:rPr lang="hy-AM" sz="1700" dirty="0" smtClean="0">
                <a:latin typeface="GHEA Grapalat"/>
                <a:ea typeface="Calibri"/>
                <a:cs typeface="Times New Roman"/>
              </a:rPr>
              <a:t> </a:t>
            </a:r>
            <a:r>
              <a:rPr lang="en-US" sz="1700" b="1" dirty="0" smtClean="0">
                <a:latin typeface="GHEA Grapalat"/>
                <a:ea typeface="Calibri"/>
                <a:cs typeface="Times New Roman"/>
              </a:rPr>
              <a:t>1,276.6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err="1">
                <a:latin typeface="GHEA Grapalat"/>
                <a:ea typeface="Calibri"/>
                <a:cs typeface="Times New Roman"/>
              </a:rPr>
              <a:t>նախատեսվում</a:t>
            </a:r>
            <a:r>
              <a:rPr lang="en-US" sz="1700" dirty="0">
                <a:latin typeface="GHEA Grapalat"/>
                <a:ea typeface="Calibri"/>
                <a:cs typeface="Times New Roman"/>
              </a:rPr>
              <a:t> է </a:t>
            </a:r>
            <a:r>
              <a:rPr lang="en-US" sz="1700" dirty="0" err="1">
                <a:latin typeface="GHEA Grapalat"/>
                <a:ea typeface="Calibri"/>
                <a:cs typeface="Times New Roman"/>
              </a:rPr>
              <a:t>հատկացնել</a:t>
            </a:r>
            <a:r>
              <a:rPr lang="en-US" sz="1700" dirty="0">
                <a:latin typeface="GHEA Grapalat"/>
                <a:ea typeface="Calibri"/>
                <a:cs typeface="Times New Roman"/>
              </a:rPr>
              <a:t> </a:t>
            </a:r>
            <a:r>
              <a:rPr lang="en-US" sz="1700" dirty="0" err="1">
                <a:latin typeface="GHEA Grapalat"/>
                <a:ea typeface="Calibri"/>
                <a:cs typeface="Times New Roman"/>
              </a:rPr>
              <a:t>ջրամբարների</a:t>
            </a:r>
            <a:r>
              <a:rPr lang="en-US" sz="1700" dirty="0">
                <a:latin typeface="GHEA Grapalat"/>
                <a:ea typeface="Calibri"/>
                <a:cs typeface="Times New Roman"/>
              </a:rPr>
              <a:t> </a:t>
            </a:r>
            <a:r>
              <a:rPr lang="en-US" sz="1700" dirty="0" err="1">
                <a:latin typeface="GHEA Grapalat"/>
                <a:ea typeface="Calibri"/>
                <a:cs typeface="Times New Roman"/>
              </a:rPr>
              <a:t>վերականգնման</a:t>
            </a:r>
            <a:r>
              <a:rPr lang="en-US" sz="1700" dirty="0">
                <a:latin typeface="GHEA Grapalat"/>
                <a:ea typeface="Calibri"/>
                <a:cs typeface="Times New Roman"/>
              </a:rPr>
              <a:t> և </a:t>
            </a:r>
            <a:r>
              <a:rPr lang="en-US" sz="1700" dirty="0" err="1">
                <a:latin typeface="GHEA Grapalat"/>
                <a:ea typeface="Calibri"/>
                <a:cs typeface="Times New Roman"/>
              </a:rPr>
              <a:t>վերազինման</a:t>
            </a:r>
            <a:r>
              <a:rPr lang="en-US" sz="1700" dirty="0">
                <a:latin typeface="GHEA Grapalat"/>
                <a:ea typeface="Calibri"/>
                <a:cs typeface="Times New Roman"/>
              </a:rPr>
              <a:t> </a:t>
            </a:r>
            <a:r>
              <a:rPr lang="en-US" sz="1700" dirty="0" err="1">
                <a:latin typeface="GHEA Grapalat"/>
                <a:ea typeface="Calibri"/>
                <a:cs typeface="Times New Roman"/>
              </a:rPr>
              <a:t>համար</a:t>
            </a:r>
            <a:r>
              <a:rPr lang="en-US" sz="1700" dirty="0">
                <a:latin typeface="GHEA Grapalat"/>
                <a:ea typeface="Calibri"/>
                <a:cs typeface="Times New Roman"/>
              </a:rPr>
              <a:t> </a:t>
            </a:r>
            <a:r>
              <a:rPr lang="en-US" sz="1700" dirty="0" err="1">
                <a:latin typeface="GHEA Grapalat"/>
                <a:ea typeface="Calibri"/>
                <a:cs typeface="Times New Roman"/>
              </a:rPr>
              <a:t>նախագծերի</a:t>
            </a:r>
            <a:r>
              <a:rPr lang="en-US" sz="1700" dirty="0">
                <a:latin typeface="GHEA Grapalat"/>
                <a:ea typeface="Calibri"/>
                <a:cs typeface="Times New Roman"/>
              </a:rPr>
              <a:t> և </a:t>
            </a:r>
            <a:r>
              <a:rPr lang="en-US" sz="1700" dirty="0" err="1">
                <a:latin typeface="GHEA Grapalat"/>
                <a:ea typeface="Calibri"/>
                <a:cs typeface="Times New Roman"/>
              </a:rPr>
              <a:t>աշխատանքների</a:t>
            </a:r>
            <a:r>
              <a:rPr lang="en-US" sz="1700" dirty="0">
                <a:latin typeface="GHEA Grapalat"/>
                <a:ea typeface="Calibri"/>
                <a:cs typeface="Times New Roman"/>
              </a:rPr>
              <a:t> </a:t>
            </a:r>
            <a:r>
              <a:rPr lang="en-US" sz="1700" dirty="0" err="1">
                <a:latin typeface="GHEA Grapalat"/>
                <a:ea typeface="Calibri"/>
                <a:cs typeface="Times New Roman"/>
              </a:rPr>
              <a:t>ձեռքբերում</a:t>
            </a:r>
            <a:r>
              <a:rPr lang="en-US" sz="1700" dirty="0">
                <a:latin typeface="GHEA Grapalat"/>
                <a:ea typeface="Calibri"/>
                <a:cs typeface="Times New Roman"/>
              </a:rPr>
              <a:t>՝ </a:t>
            </a:r>
            <a:r>
              <a:rPr lang="en-US" sz="1700" dirty="0" err="1">
                <a:latin typeface="GHEA Grapalat"/>
                <a:ea typeface="Calibri"/>
                <a:cs typeface="Times New Roman"/>
              </a:rPr>
              <a:t>մանավորապես</a:t>
            </a:r>
            <a:r>
              <a:rPr lang="en-US" sz="1700" dirty="0">
                <a:latin typeface="GHEA Grapalat"/>
                <a:ea typeface="Calibri"/>
                <a:cs typeface="Times New Roman"/>
              </a:rPr>
              <a:t> 5 </a:t>
            </a:r>
            <a:r>
              <a:rPr lang="en-US" sz="1700" dirty="0" err="1">
                <a:latin typeface="GHEA Grapalat"/>
                <a:ea typeface="Calibri"/>
                <a:cs typeface="Times New Roman"/>
              </a:rPr>
              <a:t>հատ</a:t>
            </a:r>
            <a:r>
              <a:rPr lang="en-US" sz="1700" dirty="0">
                <a:latin typeface="GHEA Grapalat"/>
                <a:ea typeface="Calibri"/>
                <a:cs typeface="Times New Roman"/>
              </a:rPr>
              <a:t> </a:t>
            </a:r>
            <a:r>
              <a:rPr lang="en-US" sz="1700" dirty="0" err="1">
                <a:latin typeface="GHEA Grapalat"/>
                <a:ea typeface="Calibri"/>
                <a:cs typeface="Times New Roman"/>
              </a:rPr>
              <a:t>ջրամբար</a:t>
            </a:r>
            <a:r>
              <a:rPr lang="en-US" sz="1700" dirty="0">
                <a:latin typeface="GHEA Grapalat"/>
                <a:ea typeface="Calibri"/>
                <a:cs typeface="Times New Roman"/>
              </a:rPr>
              <a:t> </a:t>
            </a:r>
            <a:r>
              <a:rPr lang="en-US" sz="1700" dirty="0" err="1">
                <a:latin typeface="GHEA Grapalat"/>
                <a:ea typeface="Calibri"/>
                <a:cs typeface="Times New Roman"/>
              </a:rPr>
              <a:t>կվերականգնման</a:t>
            </a:r>
            <a:r>
              <a:rPr lang="en-US" sz="1700" dirty="0">
                <a:latin typeface="GHEA Grapalat"/>
                <a:ea typeface="Calibri"/>
                <a:cs typeface="Times New Roman"/>
              </a:rPr>
              <a:t> և 1 </a:t>
            </a:r>
            <a:r>
              <a:rPr lang="en-US" sz="1700" dirty="0" err="1">
                <a:latin typeface="GHEA Grapalat"/>
                <a:ea typeface="Calibri"/>
                <a:cs typeface="Times New Roman"/>
              </a:rPr>
              <a:t>ջրամաբարի</a:t>
            </a:r>
            <a:r>
              <a:rPr lang="en-US" sz="1700" dirty="0">
                <a:latin typeface="GHEA Grapalat"/>
                <a:ea typeface="Calibri"/>
                <a:cs typeface="Times New Roman"/>
              </a:rPr>
              <a:t> </a:t>
            </a:r>
            <a:r>
              <a:rPr lang="en-US" sz="1700" dirty="0" err="1">
                <a:latin typeface="GHEA Grapalat"/>
                <a:ea typeface="Calibri"/>
                <a:cs typeface="Times New Roman"/>
              </a:rPr>
              <a:t>նախագծանախահաշվային</a:t>
            </a:r>
            <a:r>
              <a:rPr lang="en-US" sz="1700" dirty="0">
                <a:latin typeface="GHEA Grapalat"/>
                <a:ea typeface="Calibri"/>
                <a:cs typeface="Times New Roman"/>
              </a:rPr>
              <a:t> </a:t>
            </a:r>
            <a:r>
              <a:rPr lang="en-US" sz="1700" dirty="0" err="1">
                <a:latin typeface="GHEA Grapalat"/>
                <a:ea typeface="Calibri"/>
                <a:cs typeface="Times New Roman"/>
              </a:rPr>
              <a:t>փաստաթղթերի</a:t>
            </a:r>
            <a:r>
              <a:rPr lang="en-US" sz="1700" dirty="0">
                <a:latin typeface="GHEA Grapalat"/>
                <a:ea typeface="Calibri"/>
                <a:cs typeface="Times New Roman"/>
              </a:rPr>
              <a:t> </a:t>
            </a:r>
            <a:r>
              <a:rPr lang="en-US" sz="1700" dirty="0" err="1">
                <a:latin typeface="GHEA Grapalat"/>
                <a:ea typeface="Calibri"/>
                <a:cs typeface="Times New Roman"/>
              </a:rPr>
              <a:t>ձեռքբերման</a:t>
            </a:r>
            <a:r>
              <a:rPr lang="en-US" sz="1700" dirty="0">
                <a:latin typeface="GHEA Grapalat"/>
                <a:ea typeface="Calibri"/>
                <a:cs typeface="Times New Roman"/>
              </a:rPr>
              <a:t> </a:t>
            </a:r>
            <a:r>
              <a:rPr lang="en-US" sz="1700" dirty="0" err="1">
                <a:latin typeface="GHEA Grapalat"/>
                <a:ea typeface="Calibri"/>
                <a:cs typeface="Times New Roman"/>
              </a:rPr>
              <a:t>համար</a:t>
            </a:r>
            <a:r>
              <a:rPr lang="en-US" sz="1700" dirty="0">
                <a:latin typeface="GHEA Grapalat"/>
                <a:ea typeface="Calibri"/>
                <a:cs typeface="Times New Roman"/>
              </a:rPr>
              <a:t>: 2020թ. </a:t>
            </a:r>
            <a:r>
              <a:rPr lang="en-US" sz="1700" dirty="0" err="1">
                <a:latin typeface="GHEA Grapalat"/>
                <a:ea typeface="Calibri"/>
                <a:cs typeface="Times New Roman"/>
              </a:rPr>
              <a:t>փաստացի</a:t>
            </a:r>
            <a:r>
              <a:rPr lang="en-US" sz="1700" dirty="0">
                <a:latin typeface="GHEA Grapalat"/>
                <a:ea typeface="Calibri"/>
                <a:cs typeface="Times New Roman"/>
              </a:rPr>
              <a:t> </a:t>
            </a:r>
            <a:r>
              <a:rPr lang="en-US" sz="1700" dirty="0" err="1">
                <a:latin typeface="GHEA Grapalat"/>
                <a:ea typeface="Calibri"/>
                <a:cs typeface="Times New Roman"/>
              </a:rPr>
              <a:t>ծախսը</a:t>
            </a:r>
            <a:r>
              <a:rPr lang="en-US" sz="1700" dirty="0">
                <a:latin typeface="GHEA Grapalat"/>
                <a:ea typeface="Calibri"/>
                <a:cs typeface="Times New Roman"/>
              </a:rPr>
              <a:t> </a:t>
            </a:r>
            <a:r>
              <a:rPr lang="en-US" sz="1700" dirty="0" err="1">
                <a:latin typeface="GHEA Grapalat"/>
                <a:ea typeface="Calibri"/>
                <a:cs typeface="Times New Roman"/>
              </a:rPr>
              <a:t>կազմել</a:t>
            </a:r>
            <a:r>
              <a:rPr lang="en-US" sz="1700" dirty="0">
                <a:latin typeface="GHEA Grapalat"/>
                <a:ea typeface="Calibri"/>
                <a:cs typeface="Times New Roman"/>
              </a:rPr>
              <a:t> է 43.4 </a:t>
            </a:r>
            <a:r>
              <a:rPr lang="en-US" sz="1700" dirty="0" err="1">
                <a:latin typeface="GHEA Grapalat"/>
                <a:ea typeface="Calibri"/>
                <a:cs typeface="Times New Roman"/>
              </a:rPr>
              <a:t>մլն</a:t>
            </a:r>
            <a:r>
              <a:rPr lang="en-US" sz="1700" dirty="0">
                <a:latin typeface="GHEA Grapalat"/>
                <a:ea typeface="Calibri"/>
                <a:cs typeface="Times New Roman"/>
              </a:rPr>
              <a:t> </a:t>
            </a:r>
            <a:r>
              <a:rPr lang="en-US" sz="1700" dirty="0" err="1">
                <a:latin typeface="GHEA Grapalat"/>
                <a:ea typeface="Calibri"/>
                <a:cs typeface="Times New Roman"/>
              </a:rPr>
              <a:t>դրամ</a:t>
            </a:r>
            <a:r>
              <a:rPr lang="en-US" sz="1700" dirty="0" smtClean="0">
                <a:latin typeface="GHEA Grapalat"/>
                <a:ea typeface="Calibri"/>
                <a:cs typeface="Times New Roman"/>
              </a:rPr>
              <a:t>:</a:t>
            </a:r>
            <a:endParaRPr lang="hy-AM" sz="1700" dirty="0" smtClean="0">
              <a:latin typeface="GHEA Grapalat"/>
              <a:ea typeface="Calibri"/>
              <a:cs typeface="Times New Roman"/>
            </a:endParaRPr>
          </a:p>
          <a:p>
            <a:pPr marL="0" lvl="0" indent="0" algn="just">
              <a:lnSpc>
                <a:spcPct val="115000"/>
              </a:lnSpc>
              <a:spcAft>
                <a:spcPts val="600"/>
              </a:spcAft>
              <a:buNone/>
              <a:tabLst>
                <a:tab pos="457200" algn="l"/>
              </a:tabLst>
            </a:pPr>
            <a:r>
              <a:rPr lang="en-US" sz="1700" dirty="0">
                <a:latin typeface="GHEA Grapalat"/>
                <a:ea typeface="Calibri"/>
                <a:cs typeface="Times New Roman"/>
              </a:rPr>
              <a:t>12</a:t>
            </a:r>
            <a:r>
              <a:rPr lang="en-US" sz="1700" dirty="0" smtClean="0">
                <a:latin typeface="GHEA Grapalat"/>
                <a:ea typeface="Calibri"/>
                <a:cs typeface="Times New Roman"/>
              </a:rPr>
              <a:t>.</a:t>
            </a:r>
            <a:r>
              <a:rPr lang="hy-AM" sz="1700" dirty="0" smtClean="0">
                <a:latin typeface="GHEA Grapalat"/>
                <a:ea typeface="Calibri"/>
                <a:cs typeface="Times New Roman"/>
              </a:rPr>
              <a:t> </a:t>
            </a:r>
            <a:r>
              <a:rPr lang="hy-AM" sz="1700" u="sng" dirty="0" smtClean="0">
                <a:latin typeface="GHEA Grapalat"/>
                <a:ea typeface="Calibri"/>
                <a:cs typeface="Times New Roman"/>
              </a:rPr>
              <a:t>1004-31016</a:t>
            </a:r>
            <a:r>
              <a:rPr lang="en-US" sz="1700" dirty="0" smtClean="0">
                <a:latin typeface="GHEA Grapalat"/>
                <a:ea typeface="Calibri"/>
                <a:cs typeface="Times New Roman"/>
              </a:rPr>
              <a:t> </a:t>
            </a:r>
            <a:r>
              <a:rPr lang="en-US" sz="1700" b="1" dirty="0">
                <a:latin typeface="GHEA Grapalat"/>
                <a:ea typeface="Calibri"/>
                <a:cs typeface="Times New Roman"/>
              </a:rPr>
              <a:t>579.5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err="1">
                <a:latin typeface="GHEA Grapalat"/>
                <a:ea typeface="Calibri"/>
                <a:cs typeface="Times New Roman"/>
              </a:rPr>
              <a:t>նախատեսվում</a:t>
            </a:r>
            <a:r>
              <a:rPr lang="en-US" sz="1700" dirty="0">
                <a:latin typeface="GHEA Grapalat"/>
                <a:ea typeface="Calibri"/>
                <a:cs typeface="Times New Roman"/>
              </a:rPr>
              <a:t> է </a:t>
            </a:r>
            <a:r>
              <a:rPr lang="en-US" sz="1700" dirty="0" err="1">
                <a:latin typeface="GHEA Grapalat"/>
                <a:ea typeface="Calibri"/>
                <a:cs typeface="Times New Roman"/>
              </a:rPr>
              <a:t>հատկացնել</a:t>
            </a:r>
            <a:r>
              <a:rPr lang="en-US" sz="1700" dirty="0">
                <a:latin typeface="GHEA Grapalat"/>
                <a:ea typeface="Calibri"/>
                <a:cs typeface="Times New Roman"/>
              </a:rPr>
              <a:t> </a:t>
            </a:r>
            <a:r>
              <a:rPr lang="en-US" sz="1700" dirty="0" smtClean="0">
                <a:latin typeface="GHEA Grapalat"/>
                <a:ea typeface="Calibri"/>
                <a:cs typeface="Times New Roman"/>
              </a:rPr>
              <a:t>Ե</a:t>
            </a:r>
            <a:r>
              <a:rPr lang="hy-AM" sz="1700" dirty="0" smtClean="0">
                <a:latin typeface="GHEA Grapalat"/>
                <a:ea typeface="Calibri"/>
                <a:cs typeface="Times New Roman"/>
              </a:rPr>
              <a:t>Մ</a:t>
            </a:r>
            <a:r>
              <a:rPr lang="en-US" sz="1700" dirty="0" smtClean="0">
                <a:latin typeface="GHEA Grapalat"/>
                <a:ea typeface="Calibri"/>
                <a:cs typeface="Times New Roman"/>
              </a:rPr>
              <a:t> </a:t>
            </a:r>
            <a:r>
              <a:rPr lang="en-US" sz="1700" dirty="0" err="1">
                <a:latin typeface="GHEA Grapalat"/>
                <a:ea typeface="Calibri"/>
                <a:cs typeface="Times New Roman"/>
              </a:rPr>
              <a:t>աջակցությամբ</a:t>
            </a:r>
            <a:r>
              <a:rPr lang="en-US" sz="1700" dirty="0">
                <a:latin typeface="GHEA Grapalat"/>
                <a:ea typeface="Calibri"/>
                <a:cs typeface="Times New Roman"/>
              </a:rPr>
              <a:t> </a:t>
            </a:r>
            <a:r>
              <a:rPr lang="en-US" sz="1700" dirty="0" err="1">
                <a:latin typeface="GHEA Grapalat"/>
                <a:ea typeface="Calibri"/>
                <a:cs typeface="Times New Roman"/>
              </a:rPr>
              <a:t>իրականացվող</a:t>
            </a:r>
            <a:r>
              <a:rPr lang="en-US" sz="1700" dirty="0">
                <a:latin typeface="GHEA Grapalat"/>
                <a:ea typeface="Calibri"/>
                <a:cs typeface="Times New Roman"/>
              </a:rPr>
              <a:t> </a:t>
            </a:r>
            <a:r>
              <a:rPr lang="en-US" sz="1700" dirty="0" err="1">
                <a:latin typeface="GHEA Grapalat"/>
                <a:ea typeface="Calibri"/>
                <a:cs typeface="Times New Roman"/>
              </a:rPr>
              <a:t>վարկային</a:t>
            </a:r>
            <a:r>
              <a:rPr lang="en-US" sz="1700" dirty="0">
                <a:latin typeface="GHEA Grapalat"/>
                <a:ea typeface="Calibri"/>
                <a:cs typeface="Times New Roman"/>
              </a:rPr>
              <a:t> </a:t>
            </a:r>
            <a:r>
              <a:rPr lang="en-US" sz="1700" dirty="0" err="1">
                <a:latin typeface="GHEA Grapalat"/>
                <a:ea typeface="Calibri"/>
                <a:cs typeface="Times New Roman"/>
              </a:rPr>
              <a:t>ծրագրի</a:t>
            </a:r>
            <a:r>
              <a:rPr lang="en-US" sz="1700" dirty="0">
                <a:latin typeface="GHEA Grapalat"/>
                <a:ea typeface="Calibri"/>
                <a:cs typeface="Times New Roman"/>
              </a:rPr>
              <a:t> </a:t>
            </a:r>
            <a:r>
              <a:rPr lang="en-US" sz="1700" dirty="0" err="1">
                <a:latin typeface="GHEA Grapalat"/>
                <a:ea typeface="Calibri"/>
                <a:cs typeface="Times New Roman"/>
              </a:rPr>
              <a:t>շրջանակներում</a:t>
            </a:r>
            <a:r>
              <a:rPr lang="en-US" sz="1700" dirty="0">
                <a:latin typeface="GHEA Grapalat"/>
                <a:ea typeface="Calibri"/>
                <a:cs typeface="Times New Roman"/>
              </a:rPr>
              <a:t> </a:t>
            </a:r>
            <a:r>
              <a:rPr lang="en-US" sz="1700" dirty="0" err="1">
                <a:latin typeface="GHEA Grapalat"/>
                <a:ea typeface="Calibri"/>
                <a:cs typeface="Times New Roman"/>
              </a:rPr>
              <a:t>ոռոգման</a:t>
            </a:r>
            <a:r>
              <a:rPr lang="en-US" sz="1700" dirty="0">
                <a:latin typeface="GHEA Grapalat"/>
                <a:ea typeface="Calibri"/>
                <a:cs typeface="Times New Roman"/>
              </a:rPr>
              <a:t> </a:t>
            </a:r>
            <a:r>
              <a:rPr lang="en-US" sz="1700" dirty="0" err="1">
                <a:latin typeface="GHEA Grapalat"/>
                <a:ea typeface="Calibri"/>
                <a:cs typeface="Times New Roman"/>
              </a:rPr>
              <a:t>համակարգերի</a:t>
            </a:r>
            <a:r>
              <a:rPr lang="en-US" sz="1700" dirty="0">
                <a:latin typeface="GHEA Grapalat"/>
                <a:ea typeface="Calibri"/>
                <a:cs typeface="Times New Roman"/>
              </a:rPr>
              <a:t> </a:t>
            </a:r>
            <a:r>
              <a:rPr lang="en-US" sz="1700" dirty="0" err="1">
                <a:latin typeface="GHEA Grapalat"/>
                <a:ea typeface="Calibri"/>
                <a:cs typeface="Times New Roman"/>
              </a:rPr>
              <a:t>բարելավմանը</a:t>
            </a:r>
            <a:r>
              <a:rPr lang="en-US" sz="1700" dirty="0">
                <a:latin typeface="GHEA Grapalat"/>
                <a:ea typeface="Calibri"/>
                <a:cs typeface="Times New Roman"/>
              </a:rPr>
              <a:t> (17 </a:t>
            </a:r>
            <a:r>
              <a:rPr lang="en-US" sz="1700" dirty="0" err="1">
                <a:latin typeface="GHEA Grapalat"/>
                <a:ea typeface="Calibri"/>
                <a:cs typeface="Times New Roman"/>
              </a:rPr>
              <a:t>բնակավայրերում</a:t>
            </a:r>
            <a:r>
              <a:rPr lang="en-US" sz="1700" dirty="0">
                <a:latin typeface="GHEA Grapalat"/>
                <a:ea typeface="Calibri"/>
                <a:cs typeface="Times New Roman"/>
              </a:rPr>
              <a:t> </a:t>
            </a:r>
            <a:r>
              <a:rPr lang="en-US" sz="1700" dirty="0" err="1">
                <a:latin typeface="GHEA Grapalat"/>
                <a:ea typeface="Calibri"/>
                <a:cs typeface="Times New Roman"/>
              </a:rPr>
              <a:t>պոմպակայաններ</a:t>
            </a:r>
            <a:r>
              <a:rPr lang="en-US" sz="1700" dirty="0">
                <a:latin typeface="GHEA Grapalat"/>
                <a:ea typeface="Calibri"/>
                <a:cs typeface="Times New Roman"/>
              </a:rPr>
              <a:t>, </a:t>
            </a:r>
            <a:r>
              <a:rPr lang="en-US" sz="1700" dirty="0" err="1">
                <a:latin typeface="GHEA Grapalat"/>
                <a:ea typeface="Calibri"/>
                <a:cs typeface="Times New Roman"/>
              </a:rPr>
              <a:t>խողովակաշարեր</a:t>
            </a:r>
            <a:r>
              <a:rPr lang="en-US" sz="1700" dirty="0">
                <a:latin typeface="GHEA Grapalat"/>
                <a:ea typeface="Calibri"/>
                <a:cs typeface="Times New Roman"/>
              </a:rPr>
              <a:t>, </a:t>
            </a:r>
            <a:r>
              <a:rPr lang="en-US" sz="1700" dirty="0" err="1">
                <a:latin typeface="GHEA Grapalat"/>
                <a:ea typeface="Calibri"/>
                <a:cs typeface="Times New Roman"/>
              </a:rPr>
              <a:t>ջրագծեր</a:t>
            </a:r>
            <a:r>
              <a:rPr lang="en-US" sz="1700" dirty="0">
                <a:latin typeface="GHEA Grapalat"/>
                <a:ea typeface="Calibri"/>
                <a:cs typeface="Times New Roman"/>
              </a:rPr>
              <a:t>):</a:t>
            </a:r>
          </a:p>
          <a:p>
            <a:pPr marL="0" lvl="0" indent="0" algn="just">
              <a:lnSpc>
                <a:spcPct val="115000"/>
              </a:lnSpc>
              <a:spcAft>
                <a:spcPts val="600"/>
              </a:spcAft>
              <a:buNone/>
              <a:tabLst>
                <a:tab pos="457200" algn="l"/>
              </a:tabLst>
            </a:pPr>
            <a:r>
              <a:rPr lang="en-US" sz="1700" dirty="0">
                <a:latin typeface="GHEA Grapalat"/>
                <a:ea typeface="Calibri"/>
                <a:cs typeface="Times New Roman"/>
              </a:rPr>
              <a:t>13. </a:t>
            </a:r>
            <a:r>
              <a:rPr lang="hy-AM" sz="1700" u="sng" dirty="0" smtClean="0">
                <a:latin typeface="GHEA Grapalat"/>
                <a:ea typeface="Calibri"/>
                <a:cs typeface="Times New Roman"/>
              </a:rPr>
              <a:t>1004-31017</a:t>
            </a:r>
            <a:r>
              <a:rPr lang="hy-AM" sz="1700" dirty="0" smtClean="0">
                <a:latin typeface="GHEA Grapalat"/>
                <a:ea typeface="Calibri"/>
                <a:cs typeface="Times New Roman"/>
              </a:rPr>
              <a:t> </a:t>
            </a:r>
            <a:r>
              <a:rPr lang="en-US" sz="1700" b="1" dirty="0" smtClean="0">
                <a:latin typeface="GHEA Grapalat"/>
                <a:ea typeface="Calibri"/>
                <a:cs typeface="Times New Roman"/>
              </a:rPr>
              <a:t>1,100.0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err="1">
                <a:latin typeface="GHEA Grapalat"/>
                <a:ea typeface="Calibri"/>
                <a:cs typeface="Times New Roman"/>
              </a:rPr>
              <a:t>նախատեսվում</a:t>
            </a:r>
            <a:r>
              <a:rPr lang="en-US" sz="1700" dirty="0">
                <a:latin typeface="GHEA Grapalat"/>
                <a:ea typeface="Calibri"/>
                <a:cs typeface="Times New Roman"/>
              </a:rPr>
              <a:t> է </a:t>
            </a:r>
            <a:r>
              <a:rPr lang="en-US" sz="1700" dirty="0" err="1">
                <a:latin typeface="GHEA Grapalat"/>
                <a:ea typeface="Calibri"/>
                <a:cs typeface="Times New Roman"/>
              </a:rPr>
              <a:t>հատկացնել</a:t>
            </a:r>
            <a:r>
              <a:rPr lang="en-US" sz="1700" dirty="0">
                <a:latin typeface="GHEA Grapalat"/>
                <a:ea typeface="Calibri"/>
                <a:cs typeface="Times New Roman"/>
              </a:rPr>
              <a:t> </a:t>
            </a:r>
            <a:r>
              <a:rPr lang="en-US" sz="1700" dirty="0" smtClean="0">
                <a:latin typeface="GHEA Grapalat"/>
                <a:ea typeface="Calibri"/>
                <a:cs typeface="Times New Roman"/>
              </a:rPr>
              <a:t>Ե</a:t>
            </a:r>
            <a:r>
              <a:rPr lang="hy-AM" sz="1700" dirty="0" smtClean="0">
                <a:latin typeface="GHEA Grapalat"/>
                <a:ea typeface="Calibri"/>
                <a:cs typeface="Times New Roman"/>
              </a:rPr>
              <a:t>Մ</a:t>
            </a:r>
            <a:r>
              <a:rPr lang="en-US" sz="1700" dirty="0" smtClean="0">
                <a:latin typeface="GHEA Grapalat"/>
                <a:ea typeface="Calibri"/>
                <a:cs typeface="Times New Roman"/>
              </a:rPr>
              <a:t> </a:t>
            </a:r>
            <a:r>
              <a:rPr lang="en-US" sz="1700" dirty="0" err="1">
                <a:latin typeface="GHEA Grapalat"/>
                <a:ea typeface="Calibri"/>
                <a:cs typeface="Times New Roman"/>
              </a:rPr>
              <a:t>աջակցությամբ</a:t>
            </a:r>
            <a:r>
              <a:rPr lang="en-US" sz="1700" dirty="0">
                <a:latin typeface="GHEA Grapalat"/>
                <a:ea typeface="Calibri"/>
                <a:cs typeface="Times New Roman"/>
              </a:rPr>
              <a:t> </a:t>
            </a:r>
            <a:r>
              <a:rPr lang="en-US" sz="1700" dirty="0" err="1">
                <a:latin typeface="GHEA Grapalat"/>
                <a:ea typeface="Calibri"/>
                <a:cs typeface="Times New Roman"/>
              </a:rPr>
              <a:t>իրականացվող</a:t>
            </a:r>
            <a:r>
              <a:rPr lang="en-US" sz="1700" dirty="0">
                <a:latin typeface="GHEA Grapalat"/>
                <a:ea typeface="Calibri"/>
                <a:cs typeface="Times New Roman"/>
              </a:rPr>
              <a:t> </a:t>
            </a:r>
            <a:r>
              <a:rPr lang="en-US" sz="1700" dirty="0" err="1">
                <a:latin typeface="GHEA Grapalat"/>
                <a:ea typeface="Calibri"/>
                <a:cs typeface="Times New Roman"/>
              </a:rPr>
              <a:t>վարկային</a:t>
            </a:r>
            <a:r>
              <a:rPr lang="en-US" sz="1700" dirty="0">
                <a:latin typeface="GHEA Grapalat"/>
                <a:ea typeface="Calibri"/>
                <a:cs typeface="Times New Roman"/>
              </a:rPr>
              <a:t> </a:t>
            </a:r>
            <a:r>
              <a:rPr lang="en-US" sz="1700" dirty="0" err="1">
                <a:latin typeface="GHEA Grapalat"/>
                <a:ea typeface="Calibri"/>
                <a:cs typeface="Times New Roman"/>
              </a:rPr>
              <a:t>ծրագրի</a:t>
            </a:r>
            <a:r>
              <a:rPr lang="en-US" sz="1700" dirty="0">
                <a:latin typeface="GHEA Grapalat"/>
                <a:ea typeface="Calibri"/>
                <a:cs typeface="Times New Roman"/>
              </a:rPr>
              <a:t> </a:t>
            </a:r>
            <a:r>
              <a:rPr lang="en-US" sz="1700" dirty="0" err="1">
                <a:latin typeface="GHEA Grapalat"/>
                <a:ea typeface="Calibri"/>
                <a:cs typeface="Times New Roman"/>
              </a:rPr>
              <a:t>շրջանակներում</a:t>
            </a:r>
            <a:r>
              <a:rPr lang="en-US" sz="1700" dirty="0">
                <a:latin typeface="GHEA Grapalat"/>
                <a:ea typeface="Calibri"/>
                <a:cs typeface="Times New Roman"/>
              </a:rPr>
              <a:t> </a:t>
            </a:r>
            <a:r>
              <a:rPr lang="en-US" sz="1700" dirty="0" err="1">
                <a:latin typeface="GHEA Grapalat"/>
                <a:ea typeface="Calibri"/>
                <a:cs typeface="Times New Roman"/>
              </a:rPr>
              <a:t>ջրամբարների</a:t>
            </a:r>
            <a:r>
              <a:rPr lang="en-US" sz="1700" dirty="0">
                <a:latin typeface="GHEA Grapalat"/>
                <a:ea typeface="Calibri"/>
                <a:cs typeface="Times New Roman"/>
              </a:rPr>
              <a:t> </a:t>
            </a:r>
            <a:r>
              <a:rPr lang="en-US" sz="1700" dirty="0" err="1">
                <a:latin typeface="GHEA Grapalat"/>
                <a:ea typeface="Calibri"/>
                <a:cs typeface="Times New Roman"/>
              </a:rPr>
              <a:t>կառուցմանը</a:t>
            </a:r>
            <a:r>
              <a:rPr lang="en-US" sz="1700" dirty="0">
                <a:latin typeface="GHEA Grapalat"/>
                <a:ea typeface="Calibri"/>
                <a:cs typeface="Times New Roman"/>
              </a:rPr>
              <a:t> (17 </a:t>
            </a:r>
            <a:r>
              <a:rPr lang="en-US" sz="1700" dirty="0" err="1">
                <a:latin typeface="GHEA Grapalat"/>
                <a:ea typeface="Calibri"/>
                <a:cs typeface="Times New Roman"/>
              </a:rPr>
              <a:t>Ջրամբարների</a:t>
            </a:r>
            <a:r>
              <a:rPr lang="en-US" sz="1700" dirty="0">
                <a:latin typeface="GHEA Grapalat"/>
                <a:ea typeface="Calibri"/>
                <a:cs typeface="Times New Roman"/>
              </a:rPr>
              <a:t> </a:t>
            </a:r>
            <a:r>
              <a:rPr lang="en-US" sz="1700" dirty="0" err="1">
                <a:latin typeface="GHEA Grapalat"/>
                <a:ea typeface="Calibri"/>
                <a:cs typeface="Times New Roman"/>
              </a:rPr>
              <a:t>կառուցում</a:t>
            </a:r>
            <a:r>
              <a:rPr lang="en-US" sz="1700" dirty="0">
                <a:latin typeface="GHEA Grapalat"/>
                <a:ea typeface="Calibri"/>
                <a:cs typeface="Times New Roman"/>
              </a:rPr>
              <a:t>, 4 </a:t>
            </a:r>
            <a:r>
              <a:rPr lang="en-US" sz="1700" dirty="0" err="1">
                <a:latin typeface="GHEA Grapalat"/>
                <a:ea typeface="Calibri"/>
                <a:cs typeface="Times New Roman"/>
              </a:rPr>
              <a:t>ջրամբարների</a:t>
            </a:r>
            <a:r>
              <a:rPr lang="en-US" sz="1700" dirty="0">
                <a:latin typeface="GHEA Grapalat"/>
                <a:ea typeface="Calibri"/>
                <a:cs typeface="Times New Roman"/>
              </a:rPr>
              <a:t> </a:t>
            </a:r>
            <a:r>
              <a:rPr lang="en-US" sz="1700" dirty="0" err="1">
                <a:latin typeface="GHEA Grapalat"/>
                <a:ea typeface="Calibri"/>
                <a:cs typeface="Times New Roman"/>
              </a:rPr>
              <a:t>վերանորոգում</a:t>
            </a:r>
            <a:r>
              <a:rPr lang="en-US" sz="1700" dirty="0">
                <a:latin typeface="GHEA Grapalat"/>
                <a:ea typeface="Calibri"/>
                <a:cs typeface="Times New Roman"/>
              </a:rPr>
              <a:t>, 31 </a:t>
            </a:r>
            <a:r>
              <a:rPr lang="en-US" sz="1700" dirty="0" err="1">
                <a:latin typeface="GHEA Grapalat"/>
                <a:ea typeface="Calibri"/>
                <a:cs typeface="Times New Roman"/>
              </a:rPr>
              <a:t>նոր</a:t>
            </a:r>
            <a:r>
              <a:rPr lang="en-US" sz="1700" dirty="0">
                <a:latin typeface="GHEA Grapalat"/>
                <a:ea typeface="Calibri"/>
                <a:cs typeface="Times New Roman"/>
              </a:rPr>
              <a:t> ՕԿՋ):</a:t>
            </a:r>
          </a:p>
          <a:p>
            <a:pPr marL="0" lvl="0" indent="0" algn="just">
              <a:lnSpc>
                <a:spcPct val="115000"/>
              </a:lnSpc>
              <a:spcAft>
                <a:spcPts val="600"/>
              </a:spcAft>
              <a:buNone/>
              <a:tabLst>
                <a:tab pos="457200" algn="l"/>
              </a:tabLst>
            </a:pPr>
            <a:r>
              <a:rPr lang="en-US" sz="1700" dirty="0">
                <a:latin typeface="GHEA Grapalat"/>
                <a:ea typeface="Calibri"/>
                <a:cs typeface="Times New Roman"/>
              </a:rPr>
              <a:t>14. </a:t>
            </a:r>
            <a:r>
              <a:rPr lang="hy-AM" sz="1700" u="sng" dirty="0" smtClean="0">
                <a:latin typeface="GHEA Grapalat"/>
                <a:ea typeface="Calibri"/>
                <a:cs typeface="Times New Roman"/>
              </a:rPr>
              <a:t>1004-31018</a:t>
            </a:r>
            <a:r>
              <a:rPr lang="hy-AM" sz="1700" dirty="0" smtClean="0">
                <a:latin typeface="GHEA Grapalat"/>
                <a:ea typeface="Calibri"/>
                <a:cs typeface="Times New Roman"/>
              </a:rPr>
              <a:t> </a:t>
            </a:r>
            <a:r>
              <a:rPr lang="en-US" sz="1700" b="1" dirty="0" smtClean="0">
                <a:latin typeface="GHEA Grapalat"/>
                <a:ea typeface="Calibri"/>
                <a:cs typeface="Times New Roman"/>
              </a:rPr>
              <a:t>500.0 </a:t>
            </a:r>
            <a:r>
              <a:rPr lang="en-US" sz="1700" b="1" dirty="0" err="1">
                <a:latin typeface="GHEA Grapalat"/>
                <a:ea typeface="Calibri"/>
                <a:cs typeface="Times New Roman"/>
              </a:rPr>
              <a:t>մլն</a:t>
            </a:r>
            <a:r>
              <a:rPr lang="en-US" sz="1700" b="1" dirty="0">
                <a:latin typeface="GHEA Grapalat"/>
                <a:ea typeface="Calibri"/>
                <a:cs typeface="Times New Roman"/>
              </a:rPr>
              <a:t> </a:t>
            </a:r>
            <a:r>
              <a:rPr lang="en-US" sz="1700" b="1" dirty="0" err="1">
                <a:latin typeface="GHEA Grapalat"/>
                <a:ea typeface="Calibri"/>
                <a:cs typeface="Times New Roman"/>
              </a:rPr>
              <a:t>դրամը</a:t>
            </a:r>
            <a:r>
              <a:rPr lang="en-US" sz="1700" b="1" dirty="0">
                <a:latin typeface="GHEA Grapalat"/>
                <a:ea typeface="Calibri"/>
                <a:cs typeface="Times New Roman"/>
              </a:rPr>
              <a:t> </a:t>
            </a:r>
            <a:r>
              <a:rPr lang="en-US" sz="1700" dirty="0" err="1">
                <a:latin typeface="GHEA Grapalat"/>
                <a:ea typeface="Calibri"/>
                <a:cs typeface="Times New Roman"/>
              </a:rPr>
              <a:t>նախատեսվում</a:t>
            </a:r>
            <a:r>
              <a:rPr lang="en-US" sz="1700" dirty="0">
                <a:latin typeface="GHEA Grapalat"/>
                <a:ea typeface="Calibri"/>
                <a:cs typeface="Times New Roman"/>
              </a:rPr>
              <a:t> է </a:t>
            </a:r>
            <a:r>
              <a:rPr lang="en-US" sz="1700" dirty="0" err="1">
                <a:latin typeface="GHEA Grapalat"/>
                <a:ea typeface="Calibri"/>
                <a:cs typeface="Times New Roman"/>
              </a:rPr>
              <a:t>հատկացնել</a:t>
            </a:r>
            <a:r>
              <a:rPr lang="en-US" sz="1700" dirty="0">
                <a:latin typeface="GHEA Grapalat"/>
                <a:ea typeface="Calibri"/>
                <a:cs typeface="Times New Roman"/>
              </a:rPr>
              <a:t> </a:t>
            </a:r>
            <a:r>
              <a:rPr lang="en-US" sz="1700" dirty="0" err="1">
                <a:latin typeface="GHEA Grapalat"/>
                <a:ea typeface="Calibri"/>
                <a:cs typeface="Times New Roman"/>
              </a:rPr>
              <a:t>Ջրամբարների</a:t>
            </a:r>
            <a:r>
              <a:rPr lang="en-US" sz="1700" dirty="0">
                <a:latin typeface="GHEA Grapalat"/>
                <a:ea typeface="Calibri"/>
                <a:cs typeface="Times New Roman"/>
              </a:rPr>
              <a:t> և </a:t>
            </a:r>
            <a:r>
              <a:rPr lang="en-US" sz="1700" dirty="0" err="1">
                <a:latin typeface="GHEA Grapalat"/>
                <a:ea typeface="Calibri"/>
                <a:cs typeface="Times New Roman"/>
              </a:rPr>
              <a:t>հիմնական</a:t>
            </a:r>
            <a:r>
              <a:rPr lang="en-US" sz="1700" dirty="0">
                <a:latin typeface="GHEA Grapalat"/>
                <a:ea typeface="Calibri"/>
                <a:cs typeface="Times New Roman"/>
              </a:rPr>
              <a:t> </a:t>
            </a:r>
            <a:r>
              <a:rPr lang="en-US" sz="1700" dirty="0" err="1">
                <a:latin typeface="GHEA Grapalat"/>
                <a:ea typeface="Calibri"/>
                <a:cs typeface="Times New Roman"/>
              </a:rPr>
              <a:t>ջրատարների</a:t>
            </a:r>
            <a:r>
              <a:rPr lang="en-US" sz="1700" dirty="0">
                <a:latin typeface="GHEA Grapalat"/>
                <a:ea typeface="Calibri"/>
                <a:cs typeface="Times New Roman"/>
              </a:rPr>
              <a:t> </a:t>
            </a:r>
            <a:r>
              <a:rPr lang="en-US" sz="1700" dirty="0" err="1">
                <a:latin typeface="GHEA Grapalat"/>
                <a:ea typeface="Calibri"/>
                <a:cs typeface="Times New Roman"/>
              </a:rPr>
              <a:t>կառուցմանը</a:t>
            </a:r>
            <a:r>
              <a:rPr lang="en-US" sz="1700" dirty="0">
                <a:latin typeface="GHEA Grapalat"/>
                <a:ea typeface="Calibri"/>
                <a:cs typeface="Times New Roman"/>
              </a:rPr>
              <a:t> (128կմ </a:t>
            </a:r>
            <a:r>
              <a:rPr lang="en-US" sz="1700" dirty="0" err="1">
                <a:latin typeface="GHEA Grapalat"/>
                <a:ea typeface="Calibri"/>
                <a:cs typeface="Times New Roman"/>
              </a:rPr>
              <a:t>ինքնահոս</a:t>
            </a:r>
            <a:r>
              <a:rPr lang="en-US" sz="1700" dirty="0">
                <a:latin typeface="GHEA Grapalat"/>
                <a:ea typeface="Calibri"/>
                <a:cs typeface="Times New Roman"/>
              </a:rPr>
              <a:t> </a:t>
            </a:r>
            <a:r>
              <a:rPr lang="en-US" sz="1700" dirty="0" err="1">
                <a:latin typeface="GHEA Grapalat"/>
                <a:ea typeface="Calibri"/>
                <a:cs typeface="Times New Roman"/>
              </a:rPr>
              <a:t>ջրատար</a:t>
            </a:r>
            <a:r>
              <a:rPr lang="en-US" sz="1700" dirty="0" smtClean="0">
                <a:latin typeface="GHEA Grapalat"/>
                <a:ea typeface="Calibri"/>
                <a:cs typeface="Times New Roman"/>
              </a:rPr>
              <a:t>):</a:t>
            </a:r>
            <a:endParaRPr lang="en-US" sz="1700" dirty="0">
              <a:latin typeface="GHEA Grapalat"/>
              <a:ea typeface="Calibri"/>
              <a:cs typeface="Times New Roman"/>
            </a:endParaRPr>
          </a:p>
          <a:p>
            <a:pPr marL="0" lvl="0" indent="0" algn="just">
              <a:lnSpc>
                <a:spcPct val="115000"/>
              </a:lnSpc>
              <a:spcAft>
                <a:spcPts val="1000"/>
              </a:spcAft>
              <a:buNone/>
              <a:tabLst>
                <a:tab pos="457200" algn="l"/>
              </a:tabLst>
            </a:pPr>
            <a:endParaRPr lang="en-US" sz="1300" dirty="0">
              <a:latin typeface="Calibri"/>
              <a:ea typeface="Calibri"/>
              <a:cs typeface="Times New Roman"/>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7</a:t>
            </a:fld>
            <a:endParaRPr lang="en-US" dirty="0"/>
          </a:p>
        </p:txBody>
      </p:sp>
    </p:spTree>
    <p:extLst>
      <p:ext uri="{BB962C8B-B14F-4D97-AF65-F5344CB8AC3E}">
        <p14:creationId xmlns:p14="http://schemas.microsoft.com/office/powerpoint/2010/main" val="30235110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14400"/>
            <a:ext cx="8305800" cy="5029200"/>
          </a:xfrm>
        </p:spPr>
        <p:txBody>
          <a:bodyPr>
            <a:normAutofit fontScale="77500" lnSpcReduction="20000"/>
          </a:bodyPr>
          <a:lstStyle/>
          <a:p>
            <a:pPr marL="109728" indent="0" algn="just">
              <a:lnSpc>
                <a:spcPct val="150000"/>
              </a:lnSpc>
              <a:buNone/>
            </a:pPr>
            <a:r>
              <a:rPr lang="hy-AM" sz="1400" dirty="0" smtClean="0">
                <a:latin typeface="GHEA Grapalat" pitchFamily="50" charset="0"/>
              </a:rPr>
              <a:t>ՆՊԱՏԱԿ</a:t>
            </a:r>
          </a:p>
          <a:p>
            <a:pPr marL="109728" indent="0" algn="just">
              <a:lnSpc>
                <a:spcPct val="120000"/>
              </a:lnSpc>
              <a:buNone/>
            </a:pPr>
            <a:r>
              <a:rPr lang="hy-AM" sz="1400" dirty="0" smtClean="0">
                <a:latin typeface="GHEA Grapalat" pitchFamily="50" charset="0"/>
              </a:rPr>
              <a:t> Ընդերքի օգտագործման </a:t>
            </a:r>
            <a:r>
              <a:rPr lang="hy-AM" sz="1400" dirty="0">
                <a:latin typeface="GHEA Grapalat" pitchFamily="50" charset="0"/>
              </a:rPr>
              <a:t>արդյունավետության </a:t>
            </a:r>
            <a:r>
              <a:rPr lang="hy-AM" sz="1400" dirty="0" smtClean="0">
                <a:latin typeface="GHEA Grapalat" pitchFamily="50" charset="0"/>
              </a:rPr>
              <a:t>բարձրացում, հանքավայրերի</a:t>
            </a:r>
          </a:p>
          <a:p>
            <a:pPr marL="109728" indent="0" algn="just">
              <a:lnSpc>
                <a:spcPct val="120000"/>
              </a:lnSpc>
              <a:buNone/>
            </a:pPr>
            <a:r>
              <a:rPr lang="hy-AM" sz="1400" dirty="0" smtClean="0">
                <a:latin typeface="GHEA Grapalat" pitchFamily="50" charset="0"/>
              </a:rPr>
              <a:t>Մասին տեղեկատվության տրամադրում </a:t>
            </a:r>
            <a:r>
              <a:rPr lang="hy-AM" sz="1400" dirty="0">
                <a:latin typeface="GHEA Grapalat" pitchFamily="50" charset="0"/>
              </a:rPr>
              <a:t>և կադաստրի </a:t>
            </a:r>
            <a:r>
              <a:rPr lang="hy-AM" sz="1400" dirty="0" smtClean="0">
                <a:latin typeface="GHEA Grapalat" pitchFamily="50" charset="0"/>
              </a:rPr>
              <a:t>վարում, ընդերքի մասին</a:t>
            </a:r>
          </a:p>
          <a:p>
            <a:pPr marL="109728" indent="0" algn="just">
              <a:lnSpc>
                <a:spcPct val="120000"/>
              </a:lnSpc>
              <a:buNone/>
            </a:pPr>
            <a:r>
              <a:rPr lang="hy-AM" sz="1400" dirty="0" smtClean="0">
                <a:latin typeface="GHEA Grapalat" pitchFamily="50" charset="0"/>
              </a:rPr>
              <a:t>տեղեկատվության տրամադրում, </a:t>
            </a:r>
            <a:r>
              <a:rPr lang="hy-AM" sz="1400" dirty="0">
                <a:latin typeface="GHEA Grapalat" pitchFamily="50" charset="0"/>
              </a:rPr>
              <a:t>երկրաբանահետախուզական </a:t>
            </a:r>
            <a:r>
              <a:rPr lang="hy-AM" sz="1400" dirty="0" smtClean="0">
                <a:latin typeface="GHEA Grapalat" pitchFamily="50" charset="0"/>
              </a:rPr>
              <a:t>աշխատանքների</a:t>
            </a:r>
          </a:p>
          <a:p>
            <a:pPr marL="109728" indent="0" algn="just">
              <a:lnSpc>
                <a:spcPct val="120000"/>
              </a:lnSpc>
              <a:buNone/>
            </a:pPr>
            <a:r>
              <a:rPr lang="hy-AM" sz="1400" dirty="0" smtClean="0">
                <a:latin typeface="GHEA Grapalat" pitchFamily="50" charset="0"/>
              </a:rPr>
              <a:t>պետական հաշվառում, օգտակար հանածոների </a:t>
            </a:r>
            <a:r>
              <a:rPr lang="hy-AM" sz="1400" dirty="0">
                <a:latin typeface="GHEA Grapalat" pitchFamily="50" charset="0"/>
              </a:rPr>
              <a:t>պաշարների հաշվեկշռի </a:t>
            </a:r>
            <a:r>
              <a:rPr lang="hy-AM" sz="1400" dirty="0" smtClean="0">
                <a:latin typeface="GHEA Grapalat" pitchFamily="50" charset="0"/>
              </a:rPr>
              <a:t>վարում</a:t>
            </a:r>
            <a:endParaRPr lang="en-US" sz="1400" dirty="0" smtClean="0">
              <a:latin typeface="GHEA Grapalat" pitchFamily="50" charset="0"/>
            </a:endParaRPr>
          </a:p>
          <a:p>
            <a:pPr marL="109728" indent="0" algn="just">
              <a:lnSpc>
                <a:spcPct val="150000"/>
              </a:lnSpc>
              <a:buNone/>
            </a:pPr>
            <a:endParaRPr lang="hy-AM" sz="1300" dirty="0" smtClean="0">
              <a:latin typeface="GHEA Grapalat" pitchFamily="50" charset="0"/>
            </a:endParaRPr>
          </a:p>
          <a:p>
            <a:pPr marL="109728" indent="0" algn="just">
              <a:lnSpc>
                <a:spcPct val="150000"/>
              </a:lnSpc>
              <a:buNone/>
            </a:pPr>
            <a:r>
              <a:rPr lang="hy-AM" sz="1500" dirty="0" smtClean="0">
                <a:latin typeface="GHEA Grapalat" pitchFamily="50" charset="0"/>
              </a:rPr>
              <a:t>ԱԿՆԿԱԼՎՈՂ ԱՐԴՅՈՒՆՔ</a:t>
            </a:r>
          </a:p>
          <a:p>
            <a:pPr marL="109728" indent="0" algn="just">
              <a:lnSpc>
                <a:spcPct val="150000"/>
              </a:lnSpc>
              <a:buNone/>
            </a:pPr>
            <a:r>
              <a:rPr lang="ru-RU" sz="1500" dirty="0" smtClean="0">
                <a:latin typeface="GHEA Grapalat" pitchFamily="50" charset="0"/>
              </a:rPr>
              <a:t> </a:t>
            </a:r>
            <a:r>
              <a:rPr lang="hy-AM" sz="1500" dirty="0" smtClean="0">
                <a:latin typeface="GHEA Grapalat" pitchFamily="50" charset="0"/>
              </a:rPr>
              <a:t>Ընդերքօգտագործման միասնական </a:t>
            </a:r>
            <a:r>
              <a:rPr lang="hy-AM" sz="1500" dirty="0">
                <a:latin typeface="GHEA Grapalat" pitchFamily="50" charset="0"/>
              </a:rPr>
              <a:t>ֆոնդի </a:t>
            </a:r>
            <a:r>
              <a:rPr lang="hy-AM" sz="1500" dirty="0" smtClean="0">
                <a:latin typeface="GHEA Grapalat" pitchFamily="50" charset="0"/>
              </a:rPr>
              <a:t>ստեղծում </a:t>
            </a:r>
            <a:r>
              <a:rPr lang="ru-RU" sz="1500" dirty="0" err="1" smtClean="0">
                <a:latin typeface="GHEA Grapalat" pitchFamily="50" charset="0"/>
              </a:rPr>
              <a:t>ու</a:t>
            </a:r>
            <a:r>
              <a:rPr lang="hy-AM" sz="1500" dirty="0" smtClean="0">
                <a:latin typeface="GHEA Grapalat" pitchFamily="50" charset="0"/>
              </a:rPr>
              <a:t> վարում</a:t>
            </a:r>
            <a:r>
              <a:rPr lang="ru-RU" sz="1500" dirty="0" smtClean="0">
                <a:latin typeface="GHEA Grapalat" pitchFamily="50" charset="0"/>
              </a:rPr>
              <a:t>:</a:t>
            </a:r>
            <a:r>
              <a:rPr lang="hy-AM" sz="1500" dirty="0" smtClean="0">
                <a:latin typeface="GHEA Grapalat" pitchFamily="50" charset="0"/>
              </a:rPr>
              <a:t> Հաշվառված երկրաբանական ուսումնասիրությունների իրականացում, ընդերքօգտագործման իրավունքների տրամադրում, երկրաբանական ուսումնասիրության աշխատանքների արդյունքում ստացած տեղեկությունների ընդունում, թվայնացում և կայքում տեղադրում, ինչպես նաև առկա ողջ տեղեկատվության պահպանում, հանքավայրերի համակարգում ըստ մարզերի, օգտակար հանածոների տեսակների (այդ թվում ստորերկրյա ջրերի)` ներկայացնելով առաջարկություններ մարզի ներուժի հետագա աճի կամ սահմանափակումների վերաբերյալ և ընդերքօգտագործման իրավունքով ծանրաբեռնվածության վերլուծություն ըստ մարզերի, օգտակար հանածոների տեսակների, դրանց փոփոխությունն ըստ տարիների և եռամսյակի` (հաշվետվությունների քանակ` ըստ մարզերի և Երևան քաղաքի), ինչպես նաև օգտակար հանածոների պաշարների քանակական շարժի վերլուծությունն է ըստ մարզերի, տարիների, տեսակների, ներկայացնելով առաջարկություններ, օգտակար հանածոների պաշարների քանակական ծավալների փոփոխության վերաբերյալ։</a:t>
            </a:r>
          </a:p>
          <a:p>
            <a:pPr marL="109728" indent="0" algn="just">
              <a:lnSpc>
                <a:spcPct val="150000"/>
              </a:lnSpc>
              <a:buNone/>
            </a:pPr>
            <a:r>
              <a:rPr lang="hy-AM" sz="1500" dirty="0" smtClean="0">
                <a:latin typeface="GHEA Grapalat" pitchFamily="50" charset="0"/>
              </a:rPr>
              <a:t>ԻՐԱԿԱՆԱՑՆՈՂ</a:t>
            </a:r>
          </a:p>
          <a:p>
            <a:pPr marL="109728" indent="0" algn="just">
              <a:lnSpc>
                <a:spcPct val="150000"/>
              </a:lnSpc>
              <a:buNone/>
            </a:pPr>
            <a:r>
              <a:rPr lang="ru-RU" sz="1500" dirty="0" smtClean="0">
                <a:latin typeface="GHEA Grapalat" pitchFamily="50" charset="0"/>
              </a:rPr>
              <a:t>«</a:t>
            </a:r>
            <a:r>
              <a:rPr lang="ru-RU" sz="1500" dirty="0" err="1" smtClean="0">
                <a:latin typeface="GHEA Grapalat" pitchFamily="50" charset="0"/>
              </a:rPr>
              <a:t>Հանրապետական</a:t>
            </a:r>
            <a:r>
              <a:rPr lang="ru-RU" sz="1500" dirty="0" smtClean="0">
                <a:latin typeface="GHEA Grapalat" pitchFamily="50" charset="0"/>
              </a:rPr>
              <a:t> ե</a:t>
            </a:r>
            <a:r>
              <a:rPr lang="hy-AM" sz="1500" dirty="0" smtClean="0">
                <a:latin typeface="GHEA Grapalat" pitchFamily="50" charset="0"/>
              </a:rPr>
              <a:t>րկրաբանական ֆոնդ</a:t>
            </a:r>
            <a:r>
              <a:rPr lang="ru-RU" sz="1500" dirty="0" smtClean="0">
                <a:latin typeface="GHEA Grapalat" pitchFamily="50" charset="0"/>
              </a:rPr>
              <a:t>»</a:t>
            </a:r>
            <a:r>
              <a:rPr lang="hy-AM" sz="1500" dirty="0" smtClean="0">
                <a:latin typeface="GHEA Grapalat" pitchFamily="50" charset="0"/>
              </a:rPr>
              <a:t> ՊՈԱԿ</a:t>
            </a:r>
            <a:endParaRPr lang="ru-RU" sz="1500" dirty="0">
              <a:latin typeface="GHEA Grapalat" pitchFamily="50" charset="0"/>
            </a:endParaRPr>
          </a:p>
          <a:p>
            <a:pPr marL="109728" indent="0">
              <a:buNone/>
            </a:pPr>
            <a:endParaRPr lang="en-US" sz="1200" dirty="0">
              <a:latin typeface="GHEA Grapalat" pitchFamily="50" charset="0"/>
            </a:endParaRPr>
          </a:p>
          <a:p>
            <a:pPr marL="109728" indent="0" algn="just">
              <a:buNone/>
            </a:pPr>
            <a:endParaRPr lang="en-US" sz="1200" dirty="0">
              <a:latin typeface="GHEA Grapalat" pitchFamily="50" charset="0"/>
            </a:endParaRPr>
          </a:p>
        </p:txBody>
      </p:sp>
      <p:sp>
        <p:nvSpPr>
          <p:cNvPr id="6" name="Номер слайда 5"/>
          <p:cNvSpPr>
            <a:spLocks noGrp="1"/>
          </p:cNvSpPr>
          <p:nvPr>
            <p:ph type="sldNum" sz="quarter" idx="12"/>
          </p:nvPr>
        </p:nvSpPr>
        <p:spPr/>
        <p:txBody>
          <a:bodyPr/>
          <a:lstStyle/>
          <a:p>
            <a:fld id="{B6F15528-21DE-4FAA-801E-634DDDAF4B2B}" type="slidenum">
              <a:rPr lang="en-US" smtClean="0"/>
              <a:pPr/>
              <a:t>70</a:t>
            </a:fld>
            <a:endParaRPr lang="en-US" dirty="0"/>
          </a:p>
        </p:txBody>
      </p:sp>
      <p:sp>
        <p:nvSpPr>
          <p:cNvPr id="2" name="Title 1"/>
          <p:cNvSpPr>
            <a:spLocks noGrp="1"/>
          </p:cNvSpPr>
          <p:nvPr>
            <p:ph type="title"/>
          </p:nvPr>
        </p:nvSpPr>
        <p:spPr>
          <a:xfrm>
            <a:off x="381000" y="381000"/>
            <a:ext cx="8305800" cy="381000"/>
          </a:xfrm>
        </p:spPr>
        <p:txBody>
          <a:bodyPr>
            <a:normAutofit fontScale="90000"/>
          </a:bodyPr>
          <a:lstStyle/>
          <a:p>
            <a:r>
              <a:rPr lang="hy-AM" sz="2000" b="1" dirty="0">
                <a:solidFill>
                  <a:schemeClr val="tx1"/>
                </a:solidFill>
                <a:latin typeface="GHEA Grapalat" pitchFamily="50" charset="0"/>
              </a:rPr>
              <a:t> </a:t>
            </a:r>
            <a:r>
              <a:rPr lang="hy-AM" sz="1400" b="1" dirty="0" smtClean="0">
                <a:solidFill>
                  <a:schemeClr val="accent4"/>
                </a:solidFill>
                <a:latin typeface="GHEA Grapalat" pitchFamily="50" charset="0"/>
              </a:rPr>
              <a:t>1073 </a:t>
            </a:r>
            <a:r>
              <a:rPr lang="hy-AM" sz="1400" b="1" dirty="0">
                <a:solidFill>
                  <a:schemeClr val="accent4"/>
                </a:solidFill>
                <a:latin typeface="GHEA Grapalat" pitchFamily="50" charset="0"/>
              </a:rPr>
              <a:t>Ընդերքի ուսումնասիրության, օգտագործման և պահպանման ծառայություններ</a:t>
            </a:r>
            <a:endParaRPr lang="en-US" sz="1400" b="1" dirty="0">
              <a:solidFill>
                <a:schemeClr val="accent4"/>
              </a:solidFill>
              <a:latin typeface="GHEA Grapalat" pitchFamily="50"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9657" y="784622"/>
            <a:ext cx="2447925"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967877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3"/>
          <p:cNvSpPr>
            <a:spLocks noGrp="1"/>
          </p:cNvSpPr>
          <p:nvPr>
            <p:ph idx="1"/>
          </p:nvPr>
        </p:nvSpPr>
        <p:spPr>
          <a:xfrm>
            <a:off x="457200" y="457200"/>
            <a:ext cx="8229600" cy="5549900"/>
          </a:xfrm>
        </p:spPr>
        <p:txBody>
          <a:bodyPr>
            <a:normAutofit/>
          </a:bodyPr>
          <a:lstStyle/>
          <a:p>
            <a:pPr marL="109728" indent="0">
              <a:lnSpc>
                <a:spcPct val="150000"/>
              </a:lnSpc>
              <a:buNone/>
            </a:pPr>
            <a:r>
              <a:rPr lang="en-US" sz="1200" dirty="0">
                <a:latin typeface="GHEA Grapalat" pitchFamily="50" charset="0"/>
              </a:rPr>
              <a:t>ՀՀ կառավարության 2021-2026թթ </a:t>
            </a:r>
            <a:r>
              <a:rPr lang="en-US" sz="1200" dirty="0" err="1">
                <a:latin typeface="GHEA Grapalat" pitchFamily="50" charset="0"/>
              </a:rPr>
              <a:t>ծրագրի</a:t>
            </a:r>
            <a:r>
              <a:rPr lang="en-US" sz="1200" dirty="0">
                <a:latin typeface="GHEA Grapalat" pitchFamily="50" charset="0"/>
              </a:rPr>
              <a:t> «2.Տնտեսություն» բաժնի «2.8 </a:t>
            </a:r>
            <a:r>
              <a:rPr lang="en-US" sz="1200" dirty="0" err="1">
                <a:latin typeface="GHEA Grapalat" pitchFamily="50" charset="0"/>
              </a:rPr>
              <a:t>Բնական</a:t>
            </a:r>
            <a:r>
              <a:rPr lang="en-US" sz="1200" dirty="0">
                <a:latin typeface="GHEA Grapalat" pitchFamily="50" charset="0"/>
              </a:rPr>
              <a:t> </a:t>
            </a:r>
            <a:r>
              <a:rPr lang="en-US" sz="1200" dirty="0" err="1">
                <a:latin typeface="GHEA Grapalat" pitchFamily="50" charset="0"/>
              </a:rPr>
              <a:t>ռեսուրսների</a:t>
            </a:r>
            <a:r>
              <a:rPr lang="en-US" sz="1200" dirty="0">
                <a:latin typeface="GHEA Grapalat" pitchFamily="50" charset="0"/>
              </a:rPr>
              <a:t> </a:t>
            </a:r>
            <a:r>
              <a:rPr lang="en-US" sz="1200" dirty="0" err="1">
                <a:latin typeface="GHEA Grapalat" pitchFamily="50" charset="0"/>
              </a:rPr>
              <a:t>կայուն</a:t>
            </a:r>
            <a:r>
              <a:rPr lang="en-US" sz="1200" dirty="0">
                <a:latin typeface="GHEA Grapalat" pitchFamily="50" charset="0"/>
              </a:rPr>
              <a:t> կառավարում» </a:t>
            </a:r>
            <a:r>
              <a:rPr lang="en-US" sz="1200" dirty="0" err="1">
                <a:latin typeface="GHEA Grapalat" pitchFamily="50" charset="0"/>
              </a:rPr>
              <a:t>կետով</a:t>
            </a:r>
            <a:r>
              <a:rPr lang="en-US" sz="1200" dirty="0">
                <a:latin typeface="GHEA Grapalat" pitchFamily="50" charset="0"/>
              </a:rPr>
              <a:t> </a:t>
            </a:r>
            <a:r>
              <a:rPr lang="en-US" sz="1200" dirty="0" smtClean="0">
                <a:latin typeface="GHEA Grapalat" pitchFamily="50" charset="0"/>
              </a:rPr>
              <a:t>պայմանավորված:</a:t>
            </a:r>
          </a:p>
          <a:p>
            <a:pPr marL="109728" indent="0">
              <a:buNone/>
            </a:pPr>
            <a:endParaRPr lang="hy-AM" sz="1200" dirty="0">
              <a:latin typeface="GHEA Grapalat" pitchFamily="50" charset="0"/>
            </a:endParaRPr>
          </a:p>
          <a:p>
            <a:pPr marL="109728" indent="0">
              <a:buNone/>
            </a:pPr>
            <a:endParaRPr lang="en-US" sz="1200" dirty="0"/>
          </a:p>
        </p:txBody>
      </p:sp>
      <p:sp>
        <p:nvSpPr>
          <p:cNvPr id="6" name="Номер слайда 5"/>
          <p:cNvSpPr>
            <a:spLocks noGrp="1"/>
          </p:cNvSpPr>
          <p:nvPr>
            <p:ph type="sldNum" sz="quarter" idx="12"/>
          </p:nvPr>
        </p:nvSpPr>
        <p:spPr/>
        <p:txBody>
          <a:bodyPr/>
          <a:lstStyle/>
          <a:p>
            <a:fld id="{B6F15528-21DE-4FAA-801E-634DDDAF4B2B}" type="slidenum">
              <a:rPr lang="en-US" smtClean="0"/>
              <a:pPr/>
              <a:t>71</a:t>
            </a:fld>
            <a:endParaRPr lang="en-US" dirty="0"/>
          </a:p>
        </p:txBody>
      </p:sp>
      <p:graphicFrame>
        <p:nvGraphicFramePr>
          <p:cNvPr id="2" name="Таблица 1"/>
          <p:cNvGraphicFramePr>
            <a:graphicFrameLocks noGrp="1"/>
          </p:cNvGraphicFramePr>
          <p:nvPr>
            <p:extLst>
              <p:ext uri="{D42A27DB-BD31-4B8C-83A1-F6EECF244321}">
                <p14:modId xmlns:p14="http://schemas.microsoft.com/office/powerpoint/2010/main" val="329837714"/>
              </p:ext>
            </p:extLst>
          </p:nvPr>
        </p:nvGraphicFramePr>
        <p:xfrm>
          <a:off x="457200" y="1219202"/>
          <a:ext cx="8305800" cy="5069905"/>
        </p:xfrm>
        <a:graphic>
          <a:graphicData uri="http://schemas.openxmlformats.org/drawingml/2006/table">
            <a:tbl>
              <a:tblPr/>
              <a:tblGrid>
                <a:gridCol w="5562600">
                  <a:extLst>
                    <a:ext uri="{9D8B030D-6E8A-4147-A177-3AD203B41FA5}">
                      <a16:colId xmlns:a16="http://schemas.microsoft.com/office/drawing/2014/main" xmlns="" val="20000"/>
                    </a:ext>
                  </a:extLst>
                </a:gridCol>
                <a:gridCol w="685800">
                  <a:extLst>
                    <a:ext uri="{9D8B030D-6E8A-4147-A177-3AD203B41FA5}">
                      <a16:colId xmlns:a16="http://schemas.microsoft.com/office/drawing/2014/main" xmlns="" val="20001"/>
                    </a:ext>
                  </a:extLst>
                </a:gridCol>
                <a:gridCol w="685800">
                  <a:extLst>
                    <a:ext uri="{9D8B030D-6E8A-4147-A177-3AD203B41FA5}">
                      <a16:colId xmlns:a16="http://schemas.microsoft.com/office/drawing/2014/main" xmlns="" val="20002"/>
                    </a:ext>
                  </a:extLst>
                </a:gridCol>
                <a:gridCol w="685800">
                  <a:extLst>
                    <a:ext uri="{9D8B030D-6E8A-4147-A177-3AD203B41FA5}">
                      <a16:colId xmlns:a16="http://schemas.microsoft.com/office/drawing/2014/main" xmlns="" val="20003"/>
                    </a:ext>
                  </a:extLst>
                </a:gridCol>
                <a:gridCol w="685800">
                  <a:extLst>
                    <a:ext uri="{9D8B030D-6E8A-4147-A177-3AD203B41FA5}">
                      <a16:colId xmlns:a16="http://schemas.microsoft.com/office/drawing/2014/main" xmlns="" val="20004"/>
                    </a:ext>
                  </a:extLst>
                </a:gridCol>
              </a:tblGrid>
              <a:tr h="213232">
                <a:tc>
                  <a:txBody>
                    <a:bodyPr/>
                    <a:lstStyle/>
                    <a:p>
                      <a:pPr algn="ctr" fontAlgn="t"/>
                      <a:r>
                        <a:rPr lang="en-US" sz="1050" b="0" i="0" u="none" strike="noStrike" dirty="0" err="1" smtClean="0">
                          <a:solidFill>
                            <a:srgbClr val="000000"/>
                          </a:solidFill>
                          <a:effectLst/>
                          <a:latin typeface="GHEA Grapalat" pitchFamily="50" charset="0"/>
                        </a:rPr>
                        <a:t>Չափորոշիչներ</a:t>
                      </a:r>
                      <a:endParaRPr lang="hy-AM" sz="1050" b="0" i="0" u="none" strike="noStrike" dirty="0">
                        <a:solidFill>
                          <a:srgbClr val="000000"/>
                        </a:solidFill>
                        <a:effectLst/>
                        <a:latin typeface="GHEA Grapalat" pitchFamily="50" charset="0"/>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2019թ.</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2020թ.</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2021թ.</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2022թ.</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13232">
                <a:tc>
                  <a:txBody>
                    <a:bodyPr/>
                    <a:lstStyle/>
                    <a:p>
                      <a:pPr algn="l" fontAlgn="t"/>
                      <a:r>
                        <a:rPr lang="hy-AM" sz="1050" b="0" i="0" u="none" strike="noStrike" dirty="0">
                          <a:solidFill>
                            <a:srgbClr val="000000"/>
                          </a:solidFill>
                          <a:effectLst/>
                          <a:latin typeface="GHEA Grapalat" pitchFamily="50" charset="0"/>
                        </a:rPr>
                        <a:t>Հաշվառված երկրաբանական ուսումնասիրությունների քանակ, հատ</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26</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27</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35</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30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259336">
                <a:tc>
                  <a:txBody>
                    <a:bodyPr/>
                    <a:lstStyle/>
                    <a:p>
                      <a:pPr algn="l" fontAlgn="t"/>
                      <a:r>
                        <a:rPr lang="hy-AM" sz="1050" b="0" i="0" u="none" strike="noStrike" dirty="0">
                          <a:solidFill>
                            <a:srgbClr val="000000"/>
                          </a:solidFill>
                          <a:effectLst/>
                          <a:latin typeface="GHEA Grapalat" pitchFamily="50" charset="0"/>
                        </a:rPr>
                        <a:t>Ընդերքօգտագործման իրավունքների թիվ, հատ</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527</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582</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490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500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94480">
                <a:tc>
                  <a:txBody>
                    <a:bodyPr/>
                    <a:lstStyle/>
                    <a:p>
                      <a:pPr algn="l" fontAlgn="t"/>
                      <a:r>
                        <a:rPr lang="hy-AM" sz="1050" b="0" i="0" u="none" strike="noStrike" dirty="0">
                          <a:solidFill>
                            <a:srgbClr val="000000"/>
                          </a:solidFill>
                          <a:effectLst/>
                          <a:latin typeface="GHEA Grapalat" pitchFamily="50" charset="0"/>
                        </a:rPr>
                        <a:t>Օգտակար հանածոների պաշարների շարժի վերաբերյալ տարեկան հաշվետվությունների թիվ, հատ</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331</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332</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465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470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367520">
                <a:tc>
                  <a:txBody>
                    <a:bodyPr/>
                    <a:lstStyle/>
                    <a:p>
                      <a:pPr algn="l" fontAlgn="t"/>
                      <a:r>
                        <a:rPr lang="hy-AM" sz="1050" b="0" i="0" u="none" strike="noStrike" dirty="0">
                          <a:solidFill>
                            <a:srgbClr val="000000"/>
                          </a:solidFill>
                          <a:effectLst/>
                          <a:latin typeface="GHEA Grapalat" pitchFamily="50" charset="0"/>
                        </a:rPr>
                        <a:t>Օգտակար հանածոների պաշարների պետական հաշվեկշռում հաշվառվող հանքավայրերի քանակ, հատ</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914</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927</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923</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930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609600">
                <a:tc>
                  <a:txBody>
                    <a:bodyPr/>
                    <a:lstStyle/>
                    <a:p>
                      <a:pPr algn="l" fontAlgn="t"/>
                      <a:r>
                        <a:rPr lang="hy-AM" sz="1050" b="0" i="0" u="none" strike="noStrike" dirty="0">
                          <a:solidFill>
                            <a:srgbClr val="000000"/>
                          </a:solidFill>
                          <a:effectLst/>
                          <a:latin typeface="GHEA Grapalat" pitchFamily="50" charset="0"/>
                        </a:rPr>
                        <a:t>Երկրաբանական ուսումնասիրության աշխատանքների արդյունքում ստացած տեղեկությունների ընդունում, թվայնացում և կայքում տեղադրում, ինչպես նաև առկա ողջ տեղեկատվության պահպանում, նյութերի թիվ</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1497</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1518</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1515</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1520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304800">
                <a:tc>
                  <a:txBody>
                    <a:bodyPr/>
                    <a:lstStyle/>
                    <a:p>
                      <a:pPr algn="l" fontAlgn="t"/>
                      <a:r>
                        <a:rPr lang="hy-AM" sz="1050" b="0" i="0" u="none" strike="noStrike" dirty="0">
                          <a:solidFill>
                            <a:srgbClr val="000000"/>
                          </a:solidFill>
                          <a:effectLst/>
                          <a:latin typeface="GHEA Grapalat" pitchFamily="50" charset="0"/>
                        </a:rPr>
                        <a:t>Լիազոր մարմիններին տրամադրված երկրաբանական տեղեկությունների քանակ, հատ</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798</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366</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700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700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424815">
                <a:tc>
                  <a:txBody>
                    <a:bodyPr/>
                    <a:lstStyle/>
                    <a:p>
                      <a:pPr algn="l" fontAlgn="t"/>
                      <a:r>
                        <a:rPr lang="hy-AM" sz="1050" b="0" i="0" u="none" strike="noStrike" dirty="0">
                          <a:solidFill>
                            <a:srgbClr val="000000"/>
                          </a:solidFill>
                          <a:effectLst/>
                          <a:latin typeface="GHEA Grapalat" pitchFamily="50" charset="0"/>
                        </a:rPr>
                        <a:t>Ներկայացված կոորդինատների սահմաններում ընդերքի տեղամասերի վերաբերյալ տրամադրված </a:t>
                      </a:r>
                      <a:r>
                        <a:rPr lang="hy-AM" sz="1050" b="0" i="0" u="none" strike="noStrike" dirty="0" smtClean="0">
                          <a:solidFill>
                            <a:srgbClr val="000000"/>
                          </a:solidFill>
                          <a:effectLst/>
                          <a:latin typeface="GHEA Grapalat" pitchFamily="50" charset="0"/>
                        </a:rPr>
                        <a:t>տեղեկությունների </a:t>
                      </a:r>
                      <a:r>
                        <a:rPr lang="hy-AM" sz="1050" b="0" i="0" u="none" strike="noStrike" dirty="0">
                          <a:solidFill>
                            <a:srgbClr val="000000"/>
                          </a:solidFill>
                          <a:effectLst/>
                          <a:latin typeface="GHEA Grapalat" pitchFamily="50" charset="0"/>
                        </a:rPr>
                        <a:t>քանակ, հատ</a:t>
                      </a:r>
                    </a:p>
                  </a:txBody>
                  <a:tcPr marL="9525" marR="9525" marT="9525" marB="0">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145</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smtClean="0">
                          <a:solidFill>
                            <a:srgbClr val="000000"/>
                          </a:solidFill>
                          <a:effectLst/>
                          <a:latin typeface="GHEA Grapalat" pitchFamily="50" charset="0"/>
                        </a:rPr>
                        <a:t>172</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250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250</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762000">
                <a:tc>
                  <a:txBody>
                    <a:bodyPr/>
                    <a:lstStyle/>
                    <a:p>
                      <a:pPr algn="l" fontAlgn="t"/>
                      <a:r>
                        <a:rPr lang="hy-AM" sz="1050" b="0" i="0" u="none" strike="noStrike" dirty="0">
                          <a:solidFill>
                            <a:srgbClr val="000000"/>
                          </a:solidFill>
                          <a:effectLst/>
                          <a:latin typeface="GHEA Grapalat" pitchFamily="50" charset="0"/>
                        </a:rPr>
                        <a:t>Հանքավայրերի համակարգում ըստ մարզերի, օգտակար հանածոների տեսակների (այդ թվում ստորերկրյա ջրերի)՝ ներկայացնելով առաջարկություններ մարզի ներուժի հետագա աճի կամ սահմանափակումների վերաբերյալ (հաշվետվությունների քանակ՝ ըստ մարզերի և Երևան քաղաքի), հատ</a:t>
                      </a:r>
                    </a:p>
                  </a:txBody>
                  <a:tcPr marL="9525" marR="9525" marT="9525" marB="0">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a:solidFill>
                            <a:srgbClr val="000000"/>
                          </a:solidFill>
                          <a:effectLst/>
                          <a:latin typeface="GHEA Grapalat" pitchFamily="50"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11</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11</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629035">
                <a:tc>
                  <a:txBody>
                    <a:bodyPr/>
                    <a:lstStyle/>
                    <a:p>
                      <a:pPr algn="l" fontAlgn="t"/>
                      <a:r>
                        <a:rPr lang="hy-AM" sz="1050" b="0" i="0" u="none" strike="noStrike" dirty="0">
                          <a:solidFill>
                            <a:srgbClr val="000000"/>
                          </a:solidFill>
                          <a:effectLst/>
                          <a:latin typeface="GHEA Grapalat" pitchFamily="50" charset="0"/>
                        </a:rPr>
                        <a:t>Ընդերքօգտագործման իրավունքով ծանրաբեռնվածության վերլուծություն ըստ մարզերի, օգտակար հանածոների տեսակների, դրանց փոփոխությունն ըստ տարիների և եռամսյակի (հաշվետվությունների քանակ՝ ըստ մարզերի և Երևան քաղաքի), հատ</a:t>
                      </a:r>
                    </a:p>
                  </a:txBody>
                  <a:tcPr marL="9525" marR="9525" marT="9525" marB="0">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50" b="0" i="0" u="none" strike="noStrike" dirty="0">
                          <a:solidFill>
                            <a:srgbClr val="000000"/>
                          </a:solidFill>
                          <a:effectLst/>
                          <a:latin typeface="GHEA Grapalat" pitchFamily="50" charset="0"/>
                        </a:rPr>
                        <a:t>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44</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050" b="0" i="0" u="none" strike="noStrike" dirty="0" smtClean="0">
                          <a:solidFill>
                            <a:srgbClr val="000000"/>
                          </a:solidFill>
                          <a:effectLst/>
                          <a:latin typeface="GHEA Grapalat" pitchFamily="50" charset="0"/>
                        </a:rPr>
                        <a:t>44</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r h="590165">
                <a:tc>
                  <a:txBody>
                    <a:bodyPr/>
                    <a:lstStyle/>
                    <a:p>
                      <a:pPr algn="l" fontAlgn="t"/>
                      <a:r>
                        <a:rPr lang="hy-AM" sz="1050" b="0" i="0" u="none" strike="noStrike" dirty="0">
                          <a:solidFill>
                            <a:srgbClr val="000000"/>
                          </a:solidFill>
                          <a:effectLst/>
                          <a:latin typeface="GHEA Grapalat" pitchFamily="50" charset="0"/>
                        </a:rPr>
                        <a:t>Օգտակար հանածոների պաշարների քանակական շարժի վերլուծություն ըստ մարզերի, տարիների, տեսակների</a:t>
                      </a:r>
                      <a:r>
                        <a:rPr lang="hy-AM" sz="1050" b="0" i="0" u="none" strike="noStrike" dirty="0" smtClean="0">
                          <a:solidFill>
                            <a:srgbClr val="000000"/>
                          </a:solidFill>
                          <a:effectLst/>
                          <a:latin typeface="GHEA Grapalat" pitchFamily="50" charset="0"/>
                        </a:rPr>
                        <a:t>՝</a:t>
                      </a:r>
                      <a:r>
                        <a:rPr lang="en-US" sz="1050" b="0" i="0" u="none" strike="noStrike" dirty="0" smtClean="0">
                          <a:solidFill>
                            <a:srgbClr val="000000"/>
                          </a:solidFill>
                          <a:effectLst/>
                          <a:latin typeface="GHEA Grapalat" pitchFamily="50" charset="0"/>
                        </a:rPr>
                        <a:t> </a:t>
                      </a:r>
                      <a:r>
                        <a:rPr lang="hy-AM" sz="1050" b="0" i="0" u="none" strike="noStrike" dirty="0" smtClean="0">
                          <a:solidFill>
                            <a:srgbClr val="000000"/>
                          </a:solidFill>
                          <a:effectLst/>
                          <a:latin typeface="GHEA Grapalat" pitchFamily="50" charset="0"/>
                        </a:rPr>
                        <a:t>ներկայացնելով </a:t>
                      </a:r>
                      <a:r>
                        <a:rPr lang="hy-AM" sz="1050" b="0" i="0" u="none" strike="noStrike" dirty="0">
                          <a:solidFill>
                            <a:srgbClr val="000000"/>
                          </a:solidFill>
                          <a:effectLst/>
                          <a:latin typeface="GHEA Grapalat" pitchFamily="50" charset="0"/>
                        </a:rPr>
                        <a:t>առաջարկություններ օգտակար հանածոների պաշարների քանակական ծավալների փոփոխության վերաբերյալ, հատ</a:t>
                      </a:r>
                    </a:p>
                  </a:txBody>
                  <a:tcPr marL="9525" marR="9525" marT="9525" marB="0">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smtClean="0">
                          <a:solidFill>
                            <a:srgbClr val="000000"/>
                          </a:solidFill>
                          <a:effectLst/>
                          <a:latin typeface="GHEA Grapalat" pitchFamily="50" charset="0"/>
                        </a:rPr>
                        <a:t>-</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GHEA Grapalat" pitchFamily="50"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50" b="0" i="0" u="none" strike="noStrike" dirty="0" smtClean="0">
                          <a:solidFill>
                            <a:srgbClr val="000000"/>
                          </a:solidFill>
                          <a:effectLst/>
                          <a:latin typeface="GHEA Grapalat" pitchFamily="50" charset="0"/>
                        </a:rPr>
                        <a:t>11</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50" b="0" i="0" u="none" strike="noStrike" dirty="0" smtClean="0">
                          <a:solidFill>
                            <a:srgbClr val="000000"/>
                          </a:solidFill>
                          <a:effectLst/>
                          <a:latin typeface="GHEA Grapalat" pitchFamily="50" charset="0"/>
                        </a:rPr>
                        <a:t>11</a:t>
                      </a:r>
                      <a:endParaRPr lang="en-US" sz="1050" b="0" i="0" u="none" strike="noStrike" dirty="0">
                        <a:solidFill>
                          <a:srgbClr val="000000"/>
                        </a:solidFill>
                        <a:effectLst/>
                        <a:latin typeface="GHEA Grapalat" pitchFamily="50"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301690">
                <a:tc>
                  <a:txBody>
                    <a:bodyPr/>
                    <a:lstStyle/>
                    <a:p>
                      <a:pPr algn="l" fontAlgn="t"/>
                      <a:r>
                        <a:rPr lang="en-US" sz="1050" b="0" i="0" u="none" strike="noStrike" dirty="0">
                          <a:solidFill>
                            <a:srgbClr val="000000"/>
                          </a:solidFill>
                          <a:effectLst/>
                          <a:latin typeface="GHEA Grapalat" pitchFamily="50" charset="0"/>
                        </a:rPr>
                        <a:t> </a:t>
                      </a:r>
                      <a:r>
                        <a:rPr lang="en-US" sz="1050" b="0" i="0" u="none" strike="noStrike" dirty="0" err="1" smtClean="0">
                          <a:solidFill>
                            <a:srgbClr val="000000"/>
                          </a:solidFill>
                          <a:effectLst/>
                          <a:latin typeface="GHEA Grapalat" pitchFamily="50" charset="0"/>
                        </a:rPr>
                        <a:t>Ընդամենը</a:t>
                      </a:r>
                      <a:r>
                        <a:rPr lang="en-US" sz="1050" b="0" i="0" u="none" strike="noStrike" dirty="0" smtClean="0">
                          <a:solidFill>
                            <a:srgbClr val="000000"/>
                          </a:solidFill>
                          <a:effectLst/>
                          <a:latin typeface="GHEA Grapalat" pitchFamily="50" charset="0"/>
                        </a:rPr>
                        <a:t> </a:t>
                      </a:r>
                      <a:r>
                        <a:rPr lang="en-US" sz="1050" b="0" i="0" u="none" strike="noStrike" dirty="0" err="1" smtClean="0">
                          <a:solidFill>
                            <a:srgbClr val="000000"/>
                          </a:solidFill>
                          <a:effectLst/>
                          <a:latin typeface="GHEA Grapalat" pitchFamily="50" charset="0"/>
                        </a:rPr>
                        <a:t>գումար</a:t>
                      </a:r>
                      <a:r>
                        <a:rPr lang="hy-AM" sz="1050" b="0" i="0" u="none" strike="noStrike" dirty="0" smtClean="0">
                          <a:solidFill>
                            <a:srgbClr val="000000"/>
                          </a:solidFill>
                          <a:effectLst/>
                          <a:latin typeface="GHEA Grapalat" pitchFamily="50" charset="0"/>
                        </a:rPr>
                        <a:t> </a:t>
                      </a:r>
                      <a:r>
                        <a:rPr lang="en-US" sz="1050" b="0" i="0" u="none" strike="noStrike" dirty="0" smtClean="0">
                          <a:solidFill>
                            <a:srgbClr val="000000"/>
                          </a:solidFill>
                          <a:effectLst/>
                          <a:latin typeface="GHEA Grapalat" pitchFamily="50" charset="0"/>
                        </a:rPr>
                        <a:t>(</a:t>
                      </a:r>
                      <a:r>
                        <a:rPr lang="hy-AM" sz="1050" b="0" i="0" u="none" strike="noStrike" dirty="0" smtClean="0">
                          <a:solidFill>
                            <a:srgbClr val="000000"/>
                          </a:solidFill>
                          <a:effectLst/>
                          <a:latin typeface="GHEA Grapalat" pitchFamily="50" charset="0"/>
                        </a:rPr>
                        <a:t>հազ․ դրամ</a:t>
                      </a:r>
                      <a:r>
                        <a:rPr lang="en-US" sz="1050" b="0" i="0" u="none" strike="noStrike" dirty="0" smtClean="0">
                          <a:solidFill>
                            <a:srgbClr val="000000"/>
                          </a:solidFill>
                          <a:effectLst/>
                          <a:latin typeface="GHEA Grapalat" pitchFamily="50" charset="0"/>
                        </a:rPr>
                        <a:t>)</a:t>
                      </a:r>
                      <a:endParaRPr lang="en-US" sz="1050" b="0" i="0" u="none" strike="noStrike" dirty="0">
                        <a:solidFill>
                          <a:srgbClr val="000000"/>
                        </a:solidFill>
                        <a:effectLst/>
                        <a:latin typeface="GHEA Grapalat" pitchFamily="50" charset="0"/>
                      </a:endParaRPr>
                    </a:p>
                  </a:txBody>
                  <a:tcPr marL="9525" marR="9525" marT="9525" marB="0">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dirty="0" smtClean="0">
                          <a:solidFill>
                            <a:srgbClr val="000000"/>
                          </a:solidFill>
                          <a:effectLst/>
                          <a:latin typeface="GHEA Grapalat" pitchFamily="50" charset="0"/>
                        </a:rPr>
                        <a:t>14,168.68</a:t>
                      </a:r>
                      <a:endParaRPr lang="en-US" sz="1050" b="0" i="0" u="none" strike="noStrike" dirty="0">
                        <a:solidFill>
                          <a:srgbClr val="000000"/>
                        </a:solidFill>
                        <a:effectLst/>
                        <a:latin typeface="GHEA Grapalat" pitchFamily="50"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dirty="0" smtClean="0">
                          <a:solidFill>
                            <a:srgbClr val="000000"/>
                          </a:solidFill>
                          <a:effectLst/>
                          <a:latin typeface="GHEA Grapalat" pitchFamily="50" charset="0"/>
                        </a:rPr>
                        <a:t>15,891.97</a:t>
                      </a:r>
                      <a:endParaRPr lang="en-US" sz="1050" b="0" i="0" u="none" strike="noStrike" dirty="0">
                        <a:solidFill>
                          <a:srgbClr val="000000"/>
                        </a:solidFill>
                        <a:effectLst/>
                        <a:latin typeface="GHEA Grapalat" pitchFamily="50"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0" i="0" u="none" strike="noStrike" dirty="0" smtClean="0">
                          <a:solidFill>
                            <a:srgbClr val="000000"/>
                          </a:solidFill>
                          <a:effectLst/>
                          <a:latin typeface="GHEA Grapalat" pitchFamily="50" charset="0"/>
                        </a:rPr>
                        <a:t>16,925,3</a:t>
                      </a:r>
                      <a:endParaRPr lang="en-US" sz="1050" b="0" i="0" u="none" strike="noStrike" dirty="0">
                        <a:solidFill>
                          <a:srgbClr val="000000"/>
                        </a:solidFill>
                        <a:effectLst/>
                        <a:latin typeface="GHEA Grapalat" pitchFamily="50"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0" i="0" u="none" strike="noStrike" dirty="0" smtClean="0">
                          <a:solidFill>
                            <a:srgbClr val="000000"/>
                          </a:solidFill>
                          <a:effectLst/>
                          <a:latin typeface="GHEA Grapalat" pitchFamily="50" charset="0"/>
                        </a:rPr>
                        <a:t>16,925,3</a:t>
                      </a:r>
                      <a:endParaRPr lang="en-US" sz="1050" b="0" i="0" u="none" strike="noStrike" dirty="0">
                        <a:solidFill>
                          <a:srgbClr val="000000"/>
                        </a:solidFill>
                        <a:effectLst/>
                        <a:latin typeface="GHEA Grapalat" pitchFamily="50"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40893082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35395" y="685800"/>
            <a:ext cx="8564239" cy="5851635"/>
          </a:xfrm>
        </p:spPr>
        <p:txBody>
          <a:bodyPr>
            <a:noAutofit/>
          </a:bodyPr>
          <a:lstStyle/>
          <a:p>
            <a:pPr marL="0" indent="0" algn="just">
              <a:lnSpc>
                <a:spcPct val="120000"/>
              </a:lnSpc>
              <a:buNone/>
            </a:pPr>
            <a:r>
              <a:rPr lang="en-US" sz="1400" b="1" dirty="0" err="1">
                <a:latin typeface="GHEA Grapalat" pitchFamily="50" charset="0"/>
              </a:rPr>
              <a:t>Բյուջետային</a:t>
            </a:r>
            <a:r>
              <a:rPr lang="en-US" sz="1400" b="1" dirty="0">
                <a:latin typeface="GHEA Grapalat" pitchFamily="50" charset="0"/>
              </a:rPr>
              <a:t> 1073 </a:t>
            </a:r>
            <a:r>
              <a:rPr lang="hy-AM" sz="1400" b="1" dirty="0">
                <a:latin typeface="GHEA Grapalat" pitchFamily="50" charset="0"/>
              </a:rPr>
              <a:t>«</a:t>
            </a:r>
            <a:r>
              <a:rPr lang="en-US" sz="1400" b="1" dirty="0" err="1">
                <a:latin typeface="GHEA Grapalat" pitchFamily="50" charset="0"/>
              </a:rPr>
              <a:t>Ընդերքի</a:t>
            </a:r>
            <a:r>
              <a:rPr lang="en-US" sz="1400" b="1" dirty="0">
                <a:latin typeface="GHEA Grapalat" pitchFamily="50" charset="0"/>
              </a:rPr>
              <a:t> </a:t>
            </a:r>
            <a:r>
              <a:rPr lang="en-US" sz="1400" b="1" dirty="0" err="1">
                <a:latin typeface="GHEA Grapalat" pitchFamily="50" charset="0"/>
              </a:rPr>
              <a:t>ուսումնասիրության</a:t>
            </a:r>
            <a:r>
              <a:rPr lang="en-US" sz="1400" b="1" dirty="0">
                <a:latin typeface="GHEA Grapalat" pitchFamily="50" charset="0"/>
              </a:rPr>
              <a:t>, </a:t>
            </a:r>
            <a:r>
              <a:rPr lang="en-US" sz="1400" b="1" dirty="0" err="1">
                <a:latin typeface="GHEA Grapalat" pitchFamily="50" charset="0"/>
              </a:rPr>
              <a:t>օգտագործման</a:t>
            </a:r>
            <a:r>
              <a:rPr lang="en-US" sz="1400" b="1" dirty="0">
                <a:latin typeface="GHEA Grapalat" pitchFamily="50" charset="0"/>
              </a:rPr>
              <a:t> և </a:t>
            </a:r>
            <a:r>
              <a:rPr lang="en-US" sz="1400" b="1" dirty="0" err="1">
                <a:latin typeface="GHEA Grapalat" pitchFamily="50" charset="0"/>
              </a:rPr>
              <a:t>պահպանման</a:t>
            </a:r>
            <a:r>
              <a:rPr lang="en-US" sz="1400" b="1" dirty="0">
                <a:latin typeface="GHEA Grapalat" pitchFamily="50" charset="0"/>
              </a:rPr>
              <a:t> </a:t>
            </a:r>
            <a:r>
              <a:rPr lang="en-US" sz="1400" b="1" dirty="0" err="1">
                <a:latin typeface="GHEA Grapalat" pitchFamily="50" charset="0"/>
              </a:rPr>
              <a:t>ծառայություններ</a:t>
            </a:r>
            <a:r>
              <a:rPr lang="en-US" sz="1400" b="1" dirty="0">
                <a:latin typeface="GHEA Grapalat" pitchFamily="50" charset="0"/>
              </a:rPr>
              <a:t> (ԸՈՒՕՊԾ) </a:t>
            </a:r>
            <a:r>
              <a:rPr lang="hy-AM" sz="1400" b="1" dirty="0" smtClean="0">
                <a:latin typeface="GHEA Grapalat" pitchFamily="50" charset="0"/>
              </a:rPr>
              <a:t>ծրագ</a:t>
            </a:r>
            <a:r>
              <a:rPr lang="en-US" sz="1400" b="1" dirty="0" smtClean="0">
                <a:latin typeface="GHEA Grapalat" pitchFamily="50" charset="0"/>
              </a:rPr>
              <a:t>իր</a:t>
            </a:r>
            <a:r>
              <a:rPr lang="hy-AM" sz="1400" dirty="0" smtClean="0">
                <a:latin typeface="GHEA Grapalat" pitchFamily="50" charset="0"/>
              </a:rPr>
              <a:t>»</a:t>
            </a:r>
            <a:r>
              <a:rPr lang="en-US" sz="1400" dirty="0">
                <a:latin typeface="GHEA Grapalat" pitchFamily="50" charset="0"/>
              </a:rPr>
              <a:t>,</a:t>
            </a:r>
            <a:r>
              <a:rPr lang="en-US" sz="1400" dirty="0" smtClean="0">
                <a:latin typeface="GHEA Grapalat" pitchFamily="50" charset="0"/>
              </a:rPr>
              <a:t> որը </a:t>
            </a:r>
            <a:r>
              <a:rPr lang="en-US" sz="1400" dirty="0">
                <a:latin typeface="GHEA Grapalat" pitchFamily="50" charset="0"/>
              </a:rPr>
              <a:t>պետական </a:t>
            </a:r>
            <a:r>
              <a:rPr lang="en-US" sz="1400" dirty="0" err="1">
                <a:latin typeface="GHEA Grapalat" pitchFamily="50" charset="0"/>
              </a:rPr>
              <a:t>բյուջեում</a:t>
            </a:r>
            <a:r>
              <a:rPr lang="en-US" sz="1400" dirty="0">
                <a:latin typeface="GHEA Grapalat" pitchFamily="50" charset="0"/>
              </a:rPr>
              <a:t> </a:t>
            </a:r>
            <a:r>
              <a:rPr lang="en-US" sz="1400" dirty="0" err="1">
                <a:latin typeface="GHEA Grapalat" pitchFamily="50" charset="0"/>
              </a:rPr>
              <a:t>ներկայացված</a:t>
            </a:r>
            <a:r>
              <a:rPr lang="en-US" sz="1400" dirty="0">
                <a:latin typeface="GHEA Grapalat" pitchFamily="50" charset="0"/>
              </a:rPr>
              <a:t> է </a:t>
            </a:r>
            <a:r>
              <a:rPr lang="hy-AM" sz="1400" dirty="0">
                <a:latin typeface="GHEA Grapalat" pitchFamily="50" charset="0"/>
              </a:rPr>
              <a:t>«</a:t>
            </a:r>
            <a:r>
              <a:rPr lang="en-US" sz="1400" dirty="0" err="1">
                <a:latin typeface="GHEA Grapalat" pitchFamily="50" charset="0"/>
              </a:rPr>
              <a:t>Հայաստանի</a:t>
            </a:r>
            <a:r>
              <a:rPr lang="en-US" sz="1400" dirty="0">
                <a:latin typeface="GHEA Grapalat" pitchFamily="50" charset="0"/>
              </a:rPr>
              <a:t> </a:t>
            </a:r>
            <a:r>
              <a:rPr lang="en-US" sz="1400" dirty="0" err="1">
                <a:latin typeface="GHEA Grapalat" pitchFamily="50" charset="0"/>
              </a:rPr>
              <a:t>հանքարդյունաբերության</a:t>
            </a:r>
            <a:r>
              <a:rPr lang="en-US" sz="1400" dirty="0">
                <a:latin typeface="GHEA Grapalat" pitchFamily="50" charset="0"/>
              </a:rPr>
              <a:t> </a:t>
            </a:r>
            <a:r>
              <a:rPr lang="en-US" sz="1400" dirty="0" err="1">
                <a:latin typeface="GHEA Grapalat" pitchFamily="50" charset="0"/>
              </a:rPr>
              <a:t>ոլորտի</a:t>
            </a:r>
            <a:r>
              <a:rPr lang="en-US" sz="1400" dirty="0">
                <a:latin typeface="GHEA Grapalat" pitchFamily="50" charset="0"/>
              </a:rPr>
              <a:t> </a:t>
            </a:r>
            <a:r>
              <a:rPr lang="en-US" sz="1400" dirty="0" err="1">
                <a:latin typeface="GHEA Grapalat" pitchFamily="50" charset="0"/>
              </a:rPr>
              <a:t>քաղաքականության</a:t>
            </a:r>
            <a:r>
              <a:rPr lang="en-US" sz="1400" dirty="0">
                <a:latin typeface="GHEA Grapalat" pitchFamily="50" charset="0"/>
              </a:rPr>
              <a:t> </a:t>
            </a:r>
            <a:r>
              <a:rPr lang="en-US" sz="1400" dirty="0" err="1">
                <a:latin typeface="GHEA Grapalat" pitchFamily="50" charset="0"/>
              </a:rPr>
              <a:t>դրամաշնորհի</a:t>
            </a:r>
            <a:r>
              <a:rPr lang="en-US" sz="1400" dirty="0">
                <a:latin typeface="GHEA Grapalat" pitchFamily="50" charset="0"/>
              </a:rPr>
              <a:t> II </a:t>
            </a:r>
            <a:r>
              <a:rPr lang="en-US" sz="1400" dirty="0" err="1">
                <a:latin typeface="GHEA Grapalat" pitchFamily="50" charset="0"/>
              </a:rPr>
              <a:t>ծրագիր</a:t>
            </a:r>
            <a:r>
              <a:rPr lang="hy-AM" sz="1400" dirty="0">
                <a:latin typeface="GHEA Grapalat" pitchFamily="50" charset="0"/>
              </a:rPr>
              <a:t>»</a:t>
            </a:r>
            <a:r>
              <a:rPr lang="en-US" sz="1400" dirty="0">
                <a:latin typeface="GHEA Grapalat" pitchFamily="50" charset="0"/>
              </a:rPr>
              <a:t> 11002 </a:t>
            </a:r>
            <a:r>
              <a:rPr lang="en-US" sz="1400" dirty="0" err="1">
                <a:latin typeface="GHEA Grapalat" pitchFamily="50" charset="0"/>
              </a:rPr>
              <a:t>միջոցառման</a:t>
            </a:r>
            <a:r>
              <a:rPr lang="en-US" sz="1400" dirty="0">
                <a:latin typeface="GHEA Grapalat" pitchFamily="50" charset="0"/>
              </a:rPr>
              <a:t> </a:t>
            </a:r>
            <a:r>
              <a:rPr lang="en-US" sz="1400" dirty="0" err="1" smtClean="0">
                <a:latin typeface="GHEA Grapalat" pitchFamily="50" charset="0"/>
              </a:rPr>
              <a:t>միջոցով</a:t>
            </a:r>
            <a:r>
              <a:rPr lang="en-US" sz="1400" dirty="0" smtClean="0">
                <a:latin typeface="GHEA Grapalat" pitchFamily="50" charset="0"/>
              </a:rPr>
              <a:t>:</a:t>
            </a:r>
          </a:p>
          <a:p>
            <a:pPr marL="0" indent="0" algn="just">
              <a:lnSpc>
                <a:spcPct val="120000"/>
              </a:lnSpc>
              <a:buNone/>
            </a:pPr>
            <a:r>
              <a:rPr lang="en-US" sz="1400" dirty="0" err="1" smtClean="0">
                <a:latin typeface="GHEA Grapalat" pitchFamily="50" charset="0"/>
              </a:rPr>
              <a:t>Սույն</a:t>
            </a:r>
            <a:r>
              <a:rPr lang="en-US" sz="1400" dirty="0" smtClean="0">
                <a:latin typeface="GHEA Grapalat" pitchFamily="50" charset="0"/>
              </a:rPr>
              <a:t> </a:t>
            </a:r>
            <a:r>
              <a:rPr lang="hy-AM" sz="1400" dirty="0" smtClean="0">
                <a:latin typeface="GHEA Grapalat" pitchFamily="50" charset="0"/>
              </a:rPr>
              <a:t>ծրագիրը </a:t>
            </a:r>
            <a:r>
              <a:rPr lang="hy-AM" sz="1400" dirty="0">
                <a:latin typeface="GHEA Grapalat" pitchFamily="50" charset="0"/>
              </a:rPr>
              <a:t>սկսվել է 20</a:t>
            </a:r>
            <a:r>
              <a:rPr lang="en-US" sz="1400" dirty="0">
                <a:latin typeface="GHEA Grapalat" pitchFamily="50" charset="0"/>
              </a:rPr>
              <a:t>21</a:t>
            </a:r>
            <a:r>
              <a:rPr lang="hy-AM" sz="1400" dirty="0" smtClean="0">
                <a:latin typeface="GHEA Grapalat" pitchFamily="50" charset="0"/>
              </a:rPr>
              <a:t>թ</a:t>
            </a:r>
            <a:r>
              <a:rPr lang="en-US" sz="1400" dirty="0" smtClean="0">
                <a:latin typeface="GHEA Grapalat" pitchFamily="50" charset="0"/>
              </a:rPr>
              <a:t>.</a:t>
            </a:r>
            <a:r>
              <a:rPr lang="hy-AM" sz="1400" dirty="0" smtClean="0">
                <a:latin typeface="GHEA Grapalat" pitchFamily="50" charset="0"/>
              </a:rPr>
              <a:t> </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կշարունակվի </a:t>
            </a:r>
            <a:r>
              <a:rPr lang="hy-AM" sz="1400" dirty="0" smtClean="0">
                <a:latin typeface="GHEA Grapalat" pitchFamily="50" charset="0"/>
              </a:rPr>
              <a:t>մինչ</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202</a:t>
            </a:r>
            <a:r>
              <a:rPr lang="en-US" sz="1400" dirty="0">
                <a:latin typeface="GHEA Grapalat" pitchFamily="50" charset="0"/>
              </a:rPr>
              <a:t>2</a:t>
            </a:r>
            <a:r>
              <a:rPr lang="hy-AM" sz="1400" dirty="0">
                <a:latin typeface="GHEA Grapalat" pitchFamily="50" charset="0"/>
              </a:rPr>
              <a:t> </a:t>
            </a:r>
            <a:r>
              <a:rPr lang="hy-AM" sz="1400" dirty="0" smtClean="0">
                <a:latin typeface="GHEA Grapalat" pitchFamily="50" charset="0"/>
              </a:rPr>
              <a:t>թ</a:t>
            </a:r>
            <a:r>
              <a:rPr lang="en-US" sz="1400" dirty="0" smtClean="0">
                <a:latin typeface="GHEA Grapalat" pitchFamily="50" charset="0"/>
              </a:rPr>
              <a:t>.-ի </a:t>
            </a:r>
            <a:r>
              <a:rPr lang="en-US" sz="1400" dirty="0" err="1">
                <a:latin typeface="GHEA Grapalat" pitchFamily="50" charset="0"/>
              </a:rPr>
              <a:t>ապրիլի</a:t>
            </a:r>
            <a:r>
              <a:rPr lang="en-US" sz="1400" dirty="0">
                <a:latin typeface="GHEA Grapalat" pitchFamily="50" charset="0"/>
              </a:rPr>
              <a:t> 30-ը</a:t>
            </a:r>
            <a:r>
              <a:rPr lang="pt-BR" sz="1400" dirty="0">
                <a:latin typeface="GHEA Grapalat" pitchFamily="50" charset="0"/>
              </a:rPr>
              <a:t>:</a:t>
            </a:r>
            <a:r>
              <a:rPr lang="hy-AM" sz="1400" dirty="0">
                <a:latin typeface="GHEA Grapalat" pitchFamily="50" charset="0"/>
              </a:rPr>
              <a:t> Այն իրականացվում է </a:t>
            </a:r>
            <a:r>
              <a:rPr lang="en-US" sz="1400" dirty="0" smtClean="0">
                <a:latin typeface="GHEA Grapalat" pitchFamily="50" charset="0"/>
              </a:rPr>
              <a:t>ՀՀ-ի և ՀԲ-ի </a:t>
            </a:r>
            <a:r>
              <a:rPr lang="hy-AM" sz="1400" dirty="0" smtClean="0">
                <a:latin typeface="GHEA Grapalat" pitchFamily="50" charset="0"/>
              </a:rPr>
              <a:t>միջ</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20</a:t>
            </a:r>
            <a:r>
              <a:rPr lang="en-US" sz="1400" dirty="0">
                <a:latin typeface="GHEA Grapalat" pitchFamily="50" charset="0"/>
              </a:rPr>
              <a:t>20</a:t>
            </a:r>
            <a:r>
              <a:rPr lang="hy-AM" sz="1400" dirty="0" smtClean="0">
                <a:latin typeface="GHEA Grapalat" pitchFamily="50" charset="0"/>
              </a:rPr>
              <a:t>թ</a:t>
            </a:r>
            <a:r>
              <a:rPr lang="en-US" sz="1400" dirty="0" smtClean="0">
                <a:latin typeface="GHEA Grapalat" pitchFamily="50" charset="0"/>
              </a:rPr>
              <a:t>.</a:t>
            </a:r>
            <a:r>
              <a:rPr lang="hy-AM" sz="1400" dirty="0" smtClean="0">
                <a:latin typeface="GHEA Grapalat" pitchFamily="50" charset="0"/>
              </a:rPr>
              <a:t> </a:t>
            </a:r>
            <a:r>
              <a:rPr lang="en-US" sz="1400" dirty="0" err="1">
                <a:latin typeface="GHEA Grapalat" pitchFamily="50" charset="0"/>
              </a:rPr>
              <a:t>դեկտեմբերի</a:t>
            </a:r>
            <a:r>
              <a:rPr lang="en-US" sz="1400" dirty="0">
                <a:latin typeface="GHEA Grapalat" pitchFamily="50" charset="0"/>
              </a:rPr>
              <a:t> 17</a:t>
            </a:r>
            <a:r>
              <a:rPr lang="hy-AM" sz="1400" dirty="0">
                <a:latin typeface="GHEA Grapalat" pitchFamily="50" charset="0"/>
              </a:rPr>
              <a:t>-ին կնքված թիվ TF0B3556 Նամակ-համաձայնագիր </a:t>
            </a:r>
            <a:r>
              <a:rPr lang="hy-AM" sz="1400" dirty="0" smtClean="0">
                <a:latin typeface="GHEA Grapalat" pitchFamily="50" charset="0"/>
              </a:rPr>
              <a:t>շրջանակներում</a:t>
            </a:r>
            <a:r>
              <a:rPr lang="en-US" sz="1400" dirty="0" smtClean="0">
                <a:latin typeface="GHEA Grapalat" pitchFamily="50" charset="0"/>
              </a:rPr>
              <a:t>:</a:t>
            </a:r>
          </a:p>
          <a:p>
            <a:pPr marL="0" indent="0" algn="just">
              <a:buNone/>
            </a:pPr>
            <a:r>
              <a:rPr lang="hy-AM" sz="1400" b="1" dirty="0" smtClean="0">
                <a:solidFill>
                  <a:srgbClr val="0070C0"/>
                </a:solidFill>
                <a:latin typeface="GHEA Grapalat" pitchFamily="50" charset="0"/>
              </a:rPr>
              <a:t>ԾՐԱԳՐԻ ՆՊԱՏԱԿՆԵՐԸ </a:t>
            </a:r>
            <a:r>
              <a:rPr lang="en-US" sz="1400" b="1" dirty="0" smtClean="0">
                <a:solidFill>
                  <a:srgbClr val="0070C0"/>
                </a:solidFill>
                <a:latin typeface="GHEA Grapalat" pitchFamily="50" charset="0"/>
              </a:rPr>
              <a:t>և</a:t>
            </a:r>
            <a:r>
              <a:rPr lang="hy-AM" sz="1400" b="1" dirty="0" smtClean="0">
                <a:solidFill>
                  <a:srgbClr val="0070C0"/>
                </a:solidFill>
                <a:latin typeface="GHEA Grapalat" pitchFamily="50" charset="0"/>
              </a:rPr>
              <a:t> ՆԿԱՐԱԳՐՈՒԹՅՈՒՆԸ</a:t>
            </a:r>
            <a:r>
              <a:rPr lang="en-US" sz="1400" dirty="0" smtClean="0">
                <a:latin typeface="GHEA Grapalat" pitchFamily="50" charset="0"/>
              </a:rPr>
              <a:t>.</a:t>
            </a:r>
            <a:endParaRPr lang="en-US" sz="1400" dirty="0">
              <a:latin typeface="GHEA Grapalat" pitchFamily="50" charset="0"/>
            </a:endParaRPr>
          </a:p>
          <a:p>
            <a:pPr algn="just"/>
            <a:r>
              <a:rPr lang="hy-AM" sz="1400" b="1" u="sng" dirty="0" smtClean="0">
                <a:latin typeface="GHEA Grapalat" pitchFamily="50" charset="0"/>
              </a:rPr>
              <a:t>Ծրագրի </a:t>
            </a:r>
            <a:r>
              <a:rPr lang="hy-AM" sz="1400" b="1" u="sng" dirty="0">
                <a:latin typeface="GHEA Grapalat" pitchFamily="50" charset="0"/>
              </a:rPr>
              <a:t>նպատակը </a:t>
            </a:r>
            <a:r>
              <a:rPr lang="hy-AM" sz="1400" dirty="0">
                <a:latin typeface="GHEA Grapalat" pitchFamily="50" charset="0"/>
              </a:rPr>
              <a:t>Հայաստանի հանքարդյունաբերության ոլորտի այն քաղաքականության </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դրանից բխող գործողությունների ծրագրի մշակմանն օժանդակելն է, որը կենտրոնանում է կայուն տնտեսական զարգացման մեջ հանքարդյունաբերության ոլորտի միջոցով կատարվող ներդրումն ամրապնդելու վրա:</a:t>
            </a:r>
            <a:endParaRPr lang="en-US" sz="1400" dirty="0">
              <a:latin typeface="GHEA Grapalat" pitchFamily="50" charset="0"/>
            </a:endParaRPr>
          </a:p>
          <a:p>
            <a:pPr algn="just"/>
            <a:r>
              <a:rPr lang="hy-AM" sz="1400" dirty="0">
                <a:latin typeface="GHEA Grapalat" pitchFamily="50" charset="0"/>
              </a:rPr>
              <a:t>Ծրագիրը բաղկացած է </a:t>
            </a:r>
            <a:r>
              <a:rPr lang="hy-AM" sz="1400" dirty="0" smtClean="0">
                <a:latin typeface="GHEA Grapalat" pitchFamily="50" charset="0"/>
              </a:rPr>
              <a:t>հետ</a:t>
            </a:r>
            <a:r>
              <a:rPr lang="en-US" sz="1400" dirty="0" smtClean="0">
                <a:latin typeface="GHEA Grapalat" pitchFamily="50" charset="0"/>
              </a:rPr>
              <a:t>և</a:t>
            </a:r>
            <a:r>
              <a:rPr lang="hy-AM" sz="1400" dirty="0" smtClean="0">
                <a:latin typeface="GHEA Grapalat" pitchFamily="50" charset="0"/>
              </a:rPr>
              <a:t>յալ </a:t>
            </a:r>
            <a:r>
              <a:rPr lang="hy-AM" sz="1400" dirty="0">
                <a:latin typeface="GHEA Grapalat" pitchFamily="50" charset="0"/>
              </a:rPr>
              <a:t>մասերից. </a:t>
            </a:r>
            <a:endParaRPr lang="en-US" sz="1400" dirty="0">
              <a:latin typeface="GHEA Grapalat" pitchFamily="50" charset="0"/>
            </a:endParaRPr>
          </a:p>
          <a:p>
            <a:pPr marL="365760" lvl="1" indent="0" algn="just">
              <a:buNone/>
            </a:pPr>
            <a:r>
              <a:rPr lang="hy-AM" sz="1400" dirty="0">
                <a:latin typeface="GHEA Grapalat" pitchFamily="50" charset="0"/>
              </a:rPr>
              <a:t>ա)	</a:t>
            </a:r>
            <a:r>
              <a:rPr lang="hy-AM" sz="1400" b="1" dirty="0">
                <a:latin typeface="GHEA Grapalat" pitchFamily="50" charset="0"/>
              </a:rPr>
              <a:t>Քաղաքականության </a:t>
            </a:r>
            <a:r>
              <a:rPr lang="en-US" sz="1400" b="1" dirty="0" smtClean="0">
                <a:latin typeface="GHEA Grapalat" pitchFamily="50" charset="0"/>
              </a:rPr>
              <a:t>և</a:t>
            </a:r>
            <a:r>
              <a:rPr lang="hy-AM" sz="1400" b="1" dirty="0" smtClean="0">
                <a:latin typeface="GHEA Grapalat" pitchFamily="50" charset="0"/>
              </a:rPr>
              <a:t> </a:t>
            </a:r>
            <a:r>
              <a:rPr lang="hy-AM" sz="1400" b="1" dirty="0">
                <a:latin typeface="GHEA Grapalat" pitchFamily="50" charset="0"/>
              </a:rPr>
              <a:t>հարակից գործողությունների ծրագրի մշակում</a:t>
            </a:r>
            <a:r>
              <a:rPr lang="hy-AM" sz="1400" dirty="0">
                <a:latin typeface="GHEA Grapalat" pitchFamily="50" charset="0"/>
              </a:rPr>
              <a:t>՝ ամուր, կայուն հանքարդյունաբերության ոլորտի համար, որի նպատակն ուղղորդող սկզբունքների ուրվագծումն է ըստ իրավական, պայմանագրային, ինստիտուցիոնալ, ֆիսկալ, բնապահպանական </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սոցիալ-տնտեսական </a:t>
            </a:r>
            <a:r>
              <a:rPr lang="hy-AM" sz="1400" dirty="0" smtClean="0">
                <a:latin typeface="GHEA Grapalat" pitchFamily="50" charset="0"/>
              </a:rPr>
              <a:t>ուղղությունների</a:t>
            </a:r>
            <a:r>
              <a:rPr lang="en-US" sz="1400" dirty="0" smtClean="0">
                <a:latin typeface="GHEA Grapalat" pitchFamily="50" charset="0"/>
              </a:rPr>
              <a:t>.</a:t>
            </a:r>
            <a:endParaRPr lang="en-US" sz="1400" dirty="0">
              <a:latin typeface="GHEA Grapalat" pitchFamily="50" charset="0"/>
            </a:endParaRPr>
          </a:p>
          <a:p>
            <a:pPr marL="365760" lvl="1" indent="0" algn="just">
              <a:buNone/>
            </a:pPr>
            <a:r>
              <a:rPr lang="hy-AM" sz="1400" dirty="0">
                <a:latin typeface="GHEA Grapalat" pitchFamily="50" charset="0"/>
              </a:rPr>
              <a:t>բ)	</a:t>
            </a:r>
            <a:r>
              <a:rPr lang="hy-AM" sz="1400" b="1" dirty="0">
                <a:latin typeface="GHEA Grapalat" pitchFamily="50" charset="0"/>
              </a:rPr>
              <a:t>Գործող քաղաքականության իրավական ուսումնասիրությանն աջակցում</a:t>
            </a:r>
            <a:r>
              <a:rPr lang="hy-AM" sz="1400" dirty="0">
                <a:latin typeface="GHEA Grapalat" pitchFamily="50" charset="0"/>
              </a:rPr>
              <a:t>՝ հանքարդյունաբերության ոլորտի</a:t>
            </a:r>
            <a:r>
              <a:rPr lang="hy-AM" sz="1400" dirty="0" smtClean="0">
                <a:latin typeface="GHEA Grapalat" pitchFamily="50" charset="0"/>
              </a:rPr>
              <a:t>՝ նոր </a:t>
            </a:r>
            <a:r>
              <a:rPr lang="hy-AM" sz="1400" dirty="0">
                <a:latin typeface="GHEA Grapalat" pitchFamily="50" charset="0"/>
              </a:rPr>
              <a:t>ընդունված քաղաքականության </a:t>
            </a:r>
            <a:r>
              <a:rPr lang="en-US" sz="1400" dirty="0" smtClean="0">
                <a:latin typeface="GHEA Grapalat" pitchFamily="50" charset="0"/>
              </a:rPr>
              <a:t>և </a:t>
            </a:r>
            <a:r>
              <a:rPr lang="hy-AM" sz="1400" dirty="0" smtClean="0">
                <a:latin typeface="GHEA Grapalat" pitchFamily="50" charset="0"/>
              </a:rPr>
              <a:t>իրավական </a:t>
            </a:r>
            <a:r>
              <a:rPr lang="hy-AM" sz="1400" dirty="0">
                <a:latin typeface="GHEA Grapalat" pitchFamily="50" charset="0"/>
              </a:rPr>
              <a:t>դաշտի </a:t>
            </a:r>
            <a:r>
              <a:rPr lang="hy-AM" sz="1400" dirty="0" smtClean="0">
                <a:latin typeface="GHEA Grapalat" pitchFamily="50" charset="0"/>
              </a:rPr>
              <a:t>միջ</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համապատասխանության ապահովման </a:t>
            </a:r>
            <a:r>
              <a:rPr lang="hy-AM" sz="1400" dirty="0" smtClean="0">
                <a:latin typeface="GHEA Grapalat" pitchFamily="50" charset="0"/>
              </a:rPr>
              <a:t>համար</a:t>
            </a:r>
            <a:r>
              <a:rPr lang="en-US" sz="1400" dirty="0" smtClean="0">
                <a:latin typeface="GHEA Grapalat" pitchFamily="50" charset="0"/>
              </a:rPr>
              <a:t>.</a:t>
            </a:r>
            <a:endParaRPr lang="en-US" sz="1400" dirty="0">
              <a:latin typeface="GHEA Grapalat" pitchFamily="50" charset="0"/>
            </a:endParaRPr>
          </a:p>
          <a:p>
            <a:pPr marL="365760" lvl="1" indent="0" algn="just">
              <a:buNone/>
            </a:pPr>
            <a:r>
              <a:rPr lang="hy-AM" sz="1400" dirty="0">
                <a:latin typeface="GHEA Grapalat" pitchFamily="50" charset="0"/>
              </a:rPr>
              <a:t>գ)	</a:t>
            </a:r>
            <a:r>
              <a:rPr lang="hy-AM" sz="1400" b="1" dirty="0">
                <a:latin typeface="GHEA Grapalat" pitchFamily="50" charset="0"/>
              </a:rPr>
              <a:t>Մասնակից համարվող առանձին շահագրգիռ կողմերի իրազեկման բարձրացման </a:t>
            </a:r>
            <a:r>
              <a:rPr lang="en-US" sz="1400" b="1" dirty="0" smtClean="0">
                <a:latin typeface="GHEA Grapalat" pitchFamily="50" charset="0"/>
              </a:rPr>
              <a:t>և</a:t>
            </a:r>
            <a:r>
              <a:rPr lang="hy-AM" sz="1400" b="1" dirty="0" smtClean="0">
                <a:latin typeface="GHEA Grapalat" pitchFamily="50" charset="0"/>
              </a:rPr>
              <a:t> </a:t>
            </a:r>
            <a:r>
              <a:rPr lang="hy-AM" sz="1400" b="1" dirty="0">
                <a:latin typeface="GHEA Grapalat" pitchFamily="50" charset="0"/>
              </a:rPr>
              <a:t>կարողությունների զարգացման միջոցառումներին աջակցում</a:t>
            </a:r>
            <a:r>
              <a:rPr lang="hy-AM" sz="1400" dirty="0">
                <a:latin typeface="GHEA Grapalat" pitchFamily="50" charset="0"/>
              </a:rPr>
              <a:t>՝ նոր մշակված Քաղաքականության արդյունավետ իրականացման </a:t>
            </a:r>
            <a:r>
              <a:rPr lang="en-US" sz="1400" dirty="0" smtClean="0">
                <a:latin typeface="GHEA Grapalat" pitchFamily="50" charset="0"/>
              </a:rPr>
              <a:t>և</a:t>
            </a:r>
            <a:r>
              <a:rPr lang="hy-AM" sz="1400" dirty="0" smtClean="0">
                <a:latin typeface="GHEA Grapalat" pitchFamily="50" charset="0"/>
              </a:rPr>
              <a:t> </a:t>
            </a:r>
            <a:r>
              <a:rPr lang="hy-AM" sz="1400" dirty="0">
                <a:latin typeface="GHEA Grapalat" pitchFamily="50" charset="0"/>
              </a:rPr>
              <a:t>տարածման համար</a:t>
            </a:r>
            <a:r>
              <a:rPr lang="hy-AM" sz="1400" dirty="0" smtClean="0">
                <a:latin typeface="GHEA Grapalat" pitchFamily="50" charset="0"/>
              </a:rPr>
              <a:t>:</a:t>
            </a:r>
            <a:endParaRPr lang="en-US" sz="1400" dirty="0">
              <a:latin typeface="GHEA Grapalat" pitchFamily="50"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t>72</a:t>
            </a:fld>
            <a:endParaRPr lang="en-US"/>
          </a:p>
        </p:txBody>
      </p:sp>
      <p:sp>
        <p:nvSpPr>
          <p:cNvPr id="2" name="Заголовок 1"/>
          <p:cNvSpPr>
            <a:spLocks noGrp="1"/>
          </p:cNvSpPr>
          <p:nvPr>
            <p:ph type="title"/>
          </p:nvPr>
        </p:nvSpPr>
        <p:spPr>
          <a:xfrm>
            <a:off x="228600" y="152400"/>
            <a:ext cx="8652641" cy="533400"/>
          </a:xfrm>
        </p:spPr>
        <p:txBody>
          <a:bodyPr>
            <a:noAutofit/>
          </a:bodyPr>
          <a:lstStyle/>
          <a:p>
            <a:pPr algn="ctr"/>
            <a:r>
              <a:rPr lang="en-US" sz="1400" b="1" dirty="0" smtClean="0">
                <a:solidFill>
                  <a:schemeClr val="tx1"/>
                </a:solidFill>
                <a:latin typeface="GHEA Grapalat" pitchFamily="50" charset="0"/>
                <a:cs typeface="Arial" panose="020B0604020202020204" pitchFamily="34" charset="0"/>
              </a:rPr>
              <a:t>ԸՆԴԵՐՔԻ ՈՒՍՈՒՄՆԱՍԻՐՈՒԹՅԱՆ, ՕԳՏԱԳՈՐԾՄԱՆ և ՊԱՀՊԱՆՄԱՆ ԾԱՌԱՅՈՒԹՅՈՒՆՆԵՐ </a:t>
            </a:r>
            <a:r>
              <a:rPr lang="hy-AM" sz="1400" b="1" dirty="0" smtClean="0">
                <a:solidFill>
                  <a:schemeClr val="tx1"/>
                </a:solidFill>
                <a:latin typeface="GHEA Grapalat" pitchFamily="50" charset="0"/>
                <a:cs typeface="Arial" panose="020B0604020202020204" pitchFamily="34" charset="0"/>
              </a:rPr>
              <a:t>ԾՐԱԳ</a:t>
            </a:r>
            <a:r>
              <a:rPr lang="en-US" sz="1400" b="1" dirty="0" smtClean="0">
                <a:solidFill>
                  <a:schemeClr val="tx1"/>
                </a:solidFill>
                <a:latin typeface="GHEA Grapalat" pitchFamily="50" charset="0"/>
                <a:cs typeface="Arial" panose="020B0604020202020204" pitchFamily="34" charset="0"/>
              </a:rPr>
              <a:t>ԻՐ (1073) </a:t>
            </a:r>
            <a:endParaRPr lang="en-US" sz="1400" b="1" dirty="0">
              <a:solidFill>
                <a:schemeClr val="tx1"/>
              </a:solidFill>
              <a:latin typeface="GHEA Grapalat" pitchFamily="50" charset="0"/>
              <a:cs typeface="Arial" panose="020B0604020202020204" pitchFamily="34" charset="0"/>
            </a:endParaRPr>
          </a:p>
        </p:txBody>
      </p:sp>
    </p:spTree>
    <p:extLst>
      <p:ext uri="{BB962C8B-B14F-4D97-AF65-F5344CB8AC3E}">
        <p14:creationId xmlns:p14="http://schemas.microsoft.com/office/powerpoint/2010/main" val="221614356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51793" y="685800"/>
            <a:ext cx="8410904" cy="5334000"/>
          </a:xfrm>
        </p:spPr>
        <p:txBody>
          <a:bodyPr>
            <a:noAutofit/>
          </a:bodyPr>
          <a:lstStyle/>
          <a:p>
            <a:pPr marL="0" lvl="0" indent="0" algn="just" hangingPunct="0">
              <a:buNone/>
            </a:pPr>
            <a:r>
              <a:rPr lang="en-US" sz="1400" b="1" u="sng" dirty="0" smtClean="0">
                <a:latin typeface="GHEA Grapalat" pitchFamily="50" charset="0"/>
              </a:rPr>
              <a:t>ԾՐԱԳՐԻ ԱԿՆԿԱԼՎՈՂ ԱՐԴՅՈՒՆՔՆԵՐՆ ԵՆ.</a:t>
            </a:r>
          </a:p>
          <a:p>
            <a:pPr lvl="0" algn="just" hangingPunct="0"/>
            <a:r>
              <a:rPr lang="en-US" sz="1400" dirty="0" err="1" smtClean="0">
                <a:latin typeface="GHEA Grapalat" pitchFamily="50" charset="0"/>
              </a:rPr>
              <a:t>Հանքարդյունաբերության</a:t>
            </a:r>
            <a:r>
              <a:rPr lang="en-US" sz="1400" dirty="0" smtClean="0">
                <a:latin typeface="GHEA Grapalat" pitchFamily="50" charset="0"/>
              </a:rPr>
              <a:t> </a:t>
            </a:r>
            <a:r>
              <a:rPr lang="en-US" sz="1400" dirty="0" err="1">
                <a:latin typeface="GHEA Grapalat" pitchFamily="50" charset="0"/>
              </a:rPr>
              <a:t>ոլորտի</a:t>
            </a:r>
            <a:r>
              <a:rPr lang="en-US" sz="1400" dirty="0">
                <a:latin typeface="GHEA Grapalat" pitchFamily="50" charset="0"/>
              </a:rPr>
              <a:t> </a:t>
            </a:r>
            <a:r>
              <a:rPr lang="en-US" sz="1400" dirty="0" err="1">
                <a:latin typeface="GHEA Grapalat" pitchFamily="50" charset="0"/>
              </a:rPr>
              <a:t>զարգացման</a:t>
            </a:r>
            <a:r>
              <a:rPr lang="en-US" sz="1400" dirty="0">
                <a:latin typeface="GHEA Grapalat" pitchFamily="50" charset="0"/>
              </a:rPr>
              <a:t> </a:t>
            </a:r>
            <a:r>
              <a:rPr lang="en-US" sz="1400" dirty="0" err="1">
                <a:latin typeface="GHEA Grapalat" pitchFamily="50" charset="0"/>
              </a:rPr>
              <a:t>քաղաքականության</a:t>
            </a:r>
            <a:r>
              <a:rPr lang="en-US" sz="1400" dirty="0">
                <a:latin typeface="GHEA Grapalat" pitchFamily="50" charset="0"/>
              </a:rPr>
              <a:t> </a:t>
            </a:r>
            <a:r>
              <a:rPr lang="en-US" sz="1400" dirty="0" err="1">
                <a:latin typeface="GHEA Grapalat" pitchFamily="50" charset="0"/>
              </a:rPr>
              <a:t>մշակում</a:t>
            </a:r>
            <a:r>
              <a:rPr lang="en-US" sz="1400" dirty="0">
                <a:latin typeface="GHEA Grapalat" pitchFamily="50" charset="0"/>
              </a:rPr>
              <a:t>,</a:t>
            </a:r>
            <a:endParaRPr lang="en-US" sz="1400" b="1" dirty="0">
              <a:latin typeface="GHEA Grapalat" pitchFamily="50" charset="0"/>
            </a:endParaRPr>
          </a:p>
          <a:p>
            <a:pPr lvl="0" algn="just" hangingPunct="0"/>
            <a:r>
              <a:rPr lang="en-US" sz="1400" dirty="0" err="1">
                <a:latin typeface="GHEA Grapalat" pitchFamily="50" charset="0"/>
              </a:rPr>
              <a:t>Օրենսդրական</a:t>
            </a:r>
            <a:r>
              <a:rPr lang="en-US" sz="1400" dirty="0">
                <a:latin typeface="GHEA Grapalat" pitchFamily="50" charset="0"/>
              </a:rPr>
              <a:t> </a:t>
            </a:r>
            <a:r>
              <a:rPr lang="en-US" sz="1400" dirty="0" err="1">
                <a:latin typeface="GHEA Grapalat" pitchFamily="50" charset="0"/>
              </a:rPr>
              <a:t>փոփոխությունների</a:t>
            </a:r>
            <a:r>
              <a:rPr lang="en-US" sz="1400" dirty="0">
                <a:latin typeface="GHEA Grapalat" pitchFamily="50" charset="0"/>
              </a:rPr>
              <a:t> </a:t>
            </a:r>
            <a:r>
              <a:rPr lang="en-US" sz="1400" dirty="0" err="1">
                <a:latin typeface="GHEA Grapalat" pitchFamily="50" charset="0"/>
              </a:rPr>
              <a:t>փաթեթի</a:t>
            </a:r>
            <a:r>
              <a:rPr lang="en-US" sz="1400" dirty="0">
                <a:latin typeface="GHEA Grapalat" pitchFamily="50" charset="0"/>
              </a:rPr>
              <a:t> </a:t>
            </a:r>
            <a:r>
              <a:rPr lang="en-US" sz="1400" dirty="0" err="1">
                <a:latin typeface="GHEA Grapalat" pitchFamily="50" charset="0"/>
              </a:rPr>
              <a:t>մշակում</a:t>
            </a:r>
            <a:endParaRPr lang="en-US" sz="1400" b="1" dirty="0">
              <a:latin typeface="GHEA Grapalat" pitchFamily="50" charset="0"/>
            </a:endParaRPr>
          </a:p>
          <a:p>
            <a:pPr lvl="0" algn="just" hangingPunct="0"/>
            <a:r>
              <a:rPr lang="en-US" sz="1400" dirty="0" err="1">
                <a:latin typeface="GHEA Grapalat" pitchFamily="50" charset="0"/>
              </a:rPr>
              <a:t>Տեղեկատվական</a:t>
            </a:r>
            <a:r>
              <a:rPr lang="en-US" sz="1400" dirty="0">
                <a:latin typeface="GHEA Grapalat" pitchFamily="50" charset="0"/>
              </a:rPr>
              <a:t> </a:t>
            </a:r>
            <a:r>
              <a:rPr lang="en-US" sz="1400" dirty="0" err="1">
                <a:latin typeface="GHEA Grapalat" pitchFamily="50" charset="0"/>
              </a:rPr>
              <a:t>արշավների</a:t>
            </a:r>
            <a:r>
              <a:rPr lang="en-US" sz="1400" dirty="0">
                <a:latin typeface="GHEA Grapalat" pitchFamily="50" charset="0"/>
              </a:rPr>
              <a:t> և </a:t>
            </a:r>
            <a:r>
              <a:rPr lang="en-US" sz="1400" dirty="0" err="1">
                <a:latin typeface="GHEA Grapalat" pitchFamily="50" charset="0"/>
              </a:rPr>
              <a:t>իրազեկման</a:t>
            </a:r>
            <a:r>
              <a:rPr lang="en-US" sz="1400" dirty="0">
                <a:latin typeface="GHEA Grapalat" pitchFamily="50" charset="0"/>
              </a:rPr>
              <a:t> </a:t>
            </a:r>
            <a:r>
              <a:rPr lang="en-US" sz="1400" dirty="0" err="1">
                <a:latin typeface="GHEA Grapalat" pitchFamily="50" charset="0"/>
              </a:rPr>
              <a:t>բարձրացման</a:t>
            </a:r>
            <a:r>
              <a:rPr lang="en-US" sz="1400" dirty="0">
                <a:latin typeface="GHEA Grapalat" pitchFamily="50" charset="0"/>
              </a:rPr>
              <a:t> </a:t>
            </a:r>
            <a:r>
              <a:rPr lang="en-US" sz="1400" dirty="0" err="1">
                <a:latin typeface="GHEA Grapalat" pitchFamily="50" charset="0"/>
              </a:rPr>
              <a:t>միջոցառումների</a:t>
            </a:r>
            <a:r>
              <a:rPr lang="en-US" sz="1400" dirty="0">
                <a:latin typeface="GHEA Grapalat" pitchFamily="50" charset="0"/>
              </a:rPr>
              <a:t> </a:t>
            </a:r>
            <a:r>
              <a:rPr lang="en-US" sz="1400" dirty="0" err="1">
                <a:latin typeface="GHEA Grapalat" pitchFamily="50" charset="0"/>
              </a:rPr>
              <a:t>կազմակերպում</a:t>
            </a:r>
            <a:endParaRPr lang="en-US" sz="1400" b="1" dirty="0">
              <a:latin typeface="GHEA Grapalat" pitchFamily="50" charset="0"/>
            </a:endParaRPr>
          </a:p>
          <a:p>
            <a:pPr marL="0" indent="0" algn="just" hangingPunct="0">
              <a:buNone/>
            </a:pPr>
            <a:r>
              <a:rPr lang="en-US" sz="1400" b="1" u="sng" dirty="0" smtClean="0">
                <a:latin typeface="GHEA Grapalat" pitchFamily="50" charset="0"/>
              </a:rPr>
              <a:t>ԾՐԱԳՐԻ ՇԱՀԱՌՈՒՆԵՐԸ </a:t>
            </a:r>
          </a:p>
          <a:p>
            <a:pPr marL="0" indent="0" algn="just" hangingPunct="0">
              <a:buNone/>
            </a:pPr>
            <a:r>
              <a:rPr lang="en-US" sz="1400" i="1" u="sng" dirty="0" err="1" smtClean="0">
                <a:latin typeface="GHEA Grapalat" pitchFamily="50" charset="0"/>
              </a:rPr>
              <a:t>Հիմնական</a:t>
            </a:r>
            <a:r>
              <a:rPr lang="en-US" sz="1400" i="1" u="sng" dirty="0" smtClean="0">
                <a:latin typeface="GHEA Grapalat" pitchFamily="50" charset="0"/>
              </a:rPr>
              <a:t> </a:t>
            </a:r>
            <a:r>
              <a:rPr lang="en-US" sz="1400" i="1" u="sng" dirty="0" err="1" smtClean="0">
                <a:latin typeface="GHEA Grapalat" pitchFamily="50" charset="0"/>
              </a:rPr>
              <a:t>շահառուները</a:t>
            </a:r>
            <a:r>
              <a:rPr lang="en-US" sz="1400" i="1" u="sng" dirty="0" smtClean="0">
                <a:latin typeface="GHEA Grapalat" pitchFamily="50" charset="0"/>
              </a:rPr>
              <a:t> </a:t>
            </a:r>
            <a:r>
              <a:rPr lang="en-US" sz="1400" dirty="0" err="1" smtClean="0">
                <a:latin typeface="GHEA Grapalat" pitchFamily="50" charset="0"/>
              </a:rPr>
              <a:t>Հայաստանի</a:t>
            </a:r>
            <a:r>
              <a:rPr lang="en-US" sz="1400" dirty="0" smtClean="0">
                <a:latin typeface="GHEA Grapalat" pitchFamily="50" charset="0"/>
              </a:rPr>
              <a:t> </a:t>
            </a:r>
            <a:r>
              <a:rPr lang="en-US" sz="1400" dirty="0" err="1">
                <a:latin typeface="GHEA Grapalat" pitchFamily="50" charset="0"/>
              </a:rPr>
              <a:t>քաղաքացիներն</a:t>
            </a:r>
            <a:r>
              <a:rPr lang="en-US" sz="1400" dirty="0">
                <a:latin typeface="GHEA Grapalat" pitchFamily="50" charset="0"/>
              </a:rPr>
              <a:t> </a:t>
            </a:r>
            <a:r>
              <a:rPr lang="en-US" sz="1400" dirty="0" err="1">
                <a:latin typeface="GHEA Grapalat" pitchFamily="50" charset="0"/>
              </a:rPr>
              <a:t>են</a:t>
            </a:r>
            <a:r>
              <a:rPr lang="en-US" sz="1400" dirty="0">
                <a:latin typeface="GHEA Grapalat" pitchFamily="50" charset="0"/>
              </a:rPr>
              <a:t>, </a:t>
            </a:r>
            <a:r>
              <a:rPr lang="en-US" sz="1400" dirty="0" err="1">
                <a:latin typeface="GHEA Grapalat" pitchFamily="50" charset="0"/>
              </a:rPr>
              <a:t>ովքեր</a:t>
            </a:r>
            <a:r>
              <a:rPr lang="en-US" sz="1400" dirty="0">
                <a:latin typeface="GHEA Grapalat" pitchFamily="50" charset="0"/>
              </a:rPr>
              <a:t> </a:t>
            </a:r>
            <a:r>
              <a:rPr lang="en-US" sz="1400" dirty="0" err="1">
                <a:latin typeface="GHEA Grapalat" pitchFamily="50" charset="0"/>
              </a:rPr>
              <a:t>կօգտվեն</a:t>
            </a:r>
            <a:r>
              <a:rPr lang="en-US" sz="1400" dirty="0">
                <a:latin typeface="GHEA Grapalat" pitchFamily="50" charset="0"/>
              </a:rPr>
              <a:t> </a:t>
            </a:r>
            <a:r>
              <a:rPr lang="en-US" sz="1400" dirty="0" err="1">
                <a:latin typeface="GHEA Grapalat" pitchFamily="50" charset="0"/>
              </a:rPr>
              <a:t>լավ</a:t>
            </a:r>
            <a:r>
              <a:rPr lang="en-US" sz="1400" dirty="0">
                <a:latin typeface="GHEA Grapalat" pitchFamily="50" charset="0"/>
              </a:rPr>
              <a:t> </a:t>
            </a:r>
            <a:r>
              <a:rPr lang="en-US" sz="1400" dirty="0" err="1">
                <a:latin typeface="GHEA Grapalat" pitchFamily="50" charset="0"/>
              </a:rPr>
              <a:t>կառավարվող</a:t>
            </a:r>
            <a:r>
              <a:rPr lang="en-US" sz="1400" dirty="0">
                <a:latin typeface="GHEA Grapalat" pitchFamily="50" charset="0"/>
              </a:rPr>
              <a:t> </a:t>
            </a:r>
            <a:r>
              <a:rPr lang="en-US" sz="1400" dirty="0" err="1">
                <a:latin typeface="GHEA Grapalat" pitchFamily="50" charset="0"/>
              </a:rPr>
              <a:t>հանքային</a:t>
            </a:r>
            <a:r>
              <a:rPr lang="en-US" sz="1400" dirty="0">
                <a:latin typeface="GHEA Grapalat" pitchFamily="50" charset="0"/>
              </a:rPr>
              <a:t> </a:t>
            </a:r>
            <a:r>
              <a:rPr lang="en-US" sz="1400" dirty="0" err="1" smtClean="0">
                <a:latin typeface="GHEA Grapalat" pitchFamily="50" charset="0"/>
              </a:rPr>
              <a:t>ռեսուրսներից</a:t>
            </a:r>
            <a:r>
              <a:rPr lang="en-US" sz="1400" dirty="0" smtClean="0">
                <a:latin typeface="GHEA Grapalat" pitchFamily="50" charset="0"/>
              </a:rPr>
              <a:t>: </a:t>
            </a:r>
            <a:r>
              <a:rPr lang="en-US" sz="1400" dirty="0" err="1" smtClean="0">
                <a:latin typeface="GHEA Grapalat" pitchFamily="50" charset="0"/>
              </a:rPr>
              <a:t>Հիմնական</a:t>
            </a:r>
            <a:r>
              <a:rPr lang="en-US" sz="1400" dirty="0" smtClean="0">
                <a:latin typeface="GHEA Grapalat" pitchFamily="50" charset="0"/>
              </a:rPr>
              <a:t> </a:t>
            </a:r>
            <a:r>
              <a:rPr lang="en-US" sz="1400" dirty="0" err="1">
                <a:latin typeface="GHEA Grapalat" pitchFamily="50" charset="0"/>
              </a:rPr>
              <a:t>շահառուները</a:t>
            </a:r>
            <a:r>
              <a:rPr lang="en-US" sz="1400" dirty="0">
                <a:latin typeface="GHEA Grapalat" pitchFamily="50" charset="0"/>
              </a:rPr>
              <a:t> </a:t>
            </a:r>
            <a:r>
              <a:rPr lang="en-US" sz="1400" dirty="0" err="1">
                <a:latin typeface="GHEA Grapalat" pitchFamily="50" charset="0"/>
              </a:rPr>
              <a:t>ներառում</a:t>
            </a:r>
            <a:r>
              <a:rPr lang="en-US" sz="1400" dirty="0">
                <a:latin typeface="GHEA Grapalat" pitchFamily="50" charset="0"/>
              </a:rPr>
              <a:t> </a:t>
            </a:r>
            <a:r>
              <a:rPr lang="en-US" sz="1400" dirty="0" err="1">
                <a:latin typeface="GHEA Grapalat" pitchFamily="50" charset="0"/>
              </a:rPr>
              <a:t>են</a:t>
            </a:r>
            <a:r>
              <a:rPr lang="en-US" sz="1400" dirty="0">
                <a:latin typeface="GHEA Grapalat" pitchFamily="50" charset="0"/>
              </a:rPr>
              <a:t> </a:t>
            </a:r>
            <a:r>
              <a:rPr lang="en-US" sz="1400" dirty="0" err="1">
                <a:latin typeface="GHEA Grapalat" pitchFamily="50" charset="0"/>
              </a:rPr>
              <a:t>նաև</a:t>
            </a:r>
            <a:r>
              <a:rPr lang="en-US" sz="1400" dirty="0">
                <a:latin typeface="GHEA Grapalat" pitchFamily="50" charset="0"/>
              </a:rPr>
              <a:t> </a:t>
            </a:r>
            <a:r>
              <a:rPr lang="en-US" sz="1400" dirty="0" err="1">
                <a:latin typeface="GHEA Grapalat" pitchFamily="50" charset="0"/>
              </a:rPr>
              <a:t>հանքարդյունաբերական</a:t>
            </a:r>
            <a:r>
              <a:rPr lang="en-US" sz="1400" dirty="0">
                <a:latin typeface="GHEA Grapalat" pitchFamily="50" charset="0"/>
              </a:rPr>
              <a:t> </a:t>
            </a:r>
            <a:r>
              <a:rPr lang="en-US" sz="1400" dirty="0" err="1">
                <a:latin typeface="GHEA Grapalat" pitchFamily="50" charset="0"/>
              </a:rPr>
              <a:t>ձեռնարկությունները</a:t>
            </a:r>
            <a:r>
              <a:rPr lang="en-US" sz="1400" dirty="0">
                <a:latin typeface="GHEA Grapalat" pitchFamily="50" charset="0"/>
              </a:rPr>
              <a:t> և </a:t>
            </a:r>
            <a:r>
              <a:rPr lang="en-US" sz="1400" dirty="0" err="1">
                <a:latin typeface="GHEA Grapalat" pitchFamily="50" charset="0"/>
              </a:rPr>
              <a:t>համայնքները</a:t>
            </a:r>
            <a:r>
              <a:rPr lang="en-US" sz="1400" dirty="0">
                <a:latin typeface="GHEA Grapalat" pitchFamily="50" charset="0"/>
              </a:rPr>
              <a:t>, </a:t>
            </a:r>
            <a:r>
              <a:rPr lang="en-US" sz="1400" dirty="0" err="1">
                <a:latin typeface="GHEA Grapalat" pitchFamily="50" charset="0"/>
              </a:rPr>
              <a:t>որոնք</a:t>
            </a:r>
            <a:r>
              <a:rPr lang="en-US" sz="1400" dirty="0">
                <a:latin typeface="GHEA Grapalat" pitchFamily="50" charset="0"/>
              </a:rPr>
              <a:t> </a:t>
            </a:r>
            <a:r>
              <a:rPr lang="en-US" sz="1400" dirty="0" err="1">
                <a:latin typeface="GHEA Grapalat" pitchFamily="50" charset="0"/>
              </a:rPr>
              <a:t>ուղղակիորեն</a:t>
            </a:r>
            <a:r>
              <a:rPr lang="en-US" sz="1400" dirty="0">
                <a:latin typeface="GHEA Grapalat" pitchFamily="50" charset="0"/>
              </a:rPr>
              <a:t> </a:t>
            </a:r>
            <a:r>
              <a:rPr lang="en-US" sz="1400" dirty="0" err="1">
                <a:latin typeface="GHEA Grapalat" pitchFamily="50" charset="0"/>
              </a:rPr>
              <a:t>կամ</a:t>
            </a:r>
            <a:r>
              <a:rPr lang="en-US" sz="1400" dirty="0">
                <a:latin typeface="GHEA Grapalat" pitchFamily="50" charset="0"/>
              </a:rPr>
              <a:t> </a:t>
            </a:r>
            <a:r>
              <a:rPr lang="en-US" sz="1400" dirty="0" err="1">
                <a:latin typeface="GHEA Grapalat" pitchFamily="50" charset="0"/>
              </a:rPr>
              <a:t>անուղղակիորեն</a:t>
            </a:r>
            <a:r>
              <a:rPr lang="en-US" sz="1400" dirty="0">
                <a:latin typeface="GHEA Grapalat" pitchFamily="50" charset="0"/>
              </a:rPr>
              <a:t> </a:t>
            </a:r>
            <a:r>
              <a:rPr lang="en-US" sz="1400" dirty="0" err="1">
                <a:latin typeface="GHEA Grapalat" pitchFamily="50" charset="0"/>
              </a:rPr>
              <a:t>տուժել</a:t>
            </a:r>
            <a:r>
              <a:rPr lang="en-US" sz="1400" dirty="0">
                <a:latin typeface="GHEA Grapalat" pitchFamily="50" charset="0"/>
              </a:rPr>
              <a:t> </a:t>
            </a:r>
            <a:r>
              <a:rPr lang="en-US" sz="1400" dirty="0" err="1">
                <a:latin typeface="GHEA Grapalat" pitchFamily="50" charset="0"/>
              </a:rPr>
              <a:t>են</a:t>
            </a:r>
            <a:r>
              <a:rPr lang="en-US" sz="1400" dirty="0">
                <a:latin typeface="GHEA Grapalat" pitchFamily="50" charset="0"/>
              </a:rPr>
              <a:t> </a:t>
            </a:r>
            <a:r>
              <a:rPr lang="en-US" sz="1400" dirty="0" err="1">
                <a:latin typeface="GHEA Grapalat" pitchFamily="50" charset="0"/>
              </a:rPr>
              <a:t>օգտակար</a:t>
            </a:r>
            <a:r>
              <a:rPr lang="en-US" sz="1400" dirty="0">
                <a:latin typeface="GHEA Grapalat" pitchFamily="50" charset="0"/>
              </a:rPr>
              <a:t> </a:t>
            </a:r>
            <a:r>
              <a:rPr lang="en-US" sz="1400" dirty="0" err="1">
                <a:latin typeface="GHEA Grapalat" pitchFamily="50" charset="0"/>
              </a:rPr>
              <a:t>հանածոների</a:t>
            </a:r>
            <a:r>
              <a:rPr lang="en-US" sz="1400" dirty="0">
                <a:latin typeface="GHEA Grapalat" pitchFamily="50" charset="0"/>
              </a:rPr>
              <a:t> </a:t>
            </a:r>
            <a:r>
              <a:rPr lang="en-US" sz="1400" dirty="0" err="1">
                <a:latin typeface="GHEA Grapalat" pitchFamily="50" charset="0"/>
              </a:rPr>
              <a:t>արդյունահանումից</a:t>
            </a:r>
            <a:r>
              <a:rPr lang="en-US" sz="1400" dirty="0">
                <a:latin typeface="GHEA Grapalat" pitchFamily="50" charset="0"/>
              </a:rPr>
              <a:t>:</a:t>
            </a:r>
          </a:p>
          <a:p>
            <a:pPr marL="0" indent="0" algn="just" hangingPunct="0">
              <a:buNone/>
            </a:pPr>
            <a:r>
              <a:rPr lang="en-US" sz="1400" dirty="0" smtClean="0">
                <a:latin typeface="GHEA Grapalat" pitchFamily="50" charset="0"/>
              </a:rPr>
              <a:t> </a:t>
            </a:r>
            <a:r>
              <a:rPr lang="en-US" sz="1400" i="1" u="sng" dirty="0" err="1" smtClean="0">
                <a:latin typeface="GHEA Grapalat" pitchFamily="50" charset="0"/>
              </a:rPr>
              <a:t>Առանցքային</a:t>
            </a:r>
            <a:r>
              <a:rPr lang="en-US" sz="1400" i="1" u="sng" dirty="0" smtClean="0">
                <a:latin typeface="GHEA Grapalat" pitchFamily="50" charset="0"/>
              </a:rPr>
              <a:t> </a:t>
            </a:r>
            <a:r>
              <a:rPr lang="en-US" sz="1400" i="1" u="sng" dirty="0" err="1">
                <a:latin typeface="GHEA Grapalat" pitchFamily="50" charset="0"/>
              </a:rPr>
              <a:t>շահառուներն</a:t>
            </a:r>
            <a:r>
              <a:rPr lang="en-US" sz="1400" i="1" u="sng" dirty="0">
                <a:latin typeface="GHEA Grapalat" pitchFamily="50" charset="0"/>
              </a:rPr>
              <a:t> </a:t>
            </a:r>
            <a:r>
              <a:rPr lang="en-US" sz="1400" dirty="0" err="1">
                <a:latin typeface="GHEA Grapalat" pitchFamily="50" charset="0"/>
              </a:rPr>
              <a:t>են</a:t>
            </a:r>
            <a:r>
              <a:rPr lang="en-US" sz="1400" dirty="0">
                <a:latin typeface="GHEA Grapalat" pitchFamily="50" charset="0"/>
              </a:rPr>
              <a:t> </a:t>
            </a:r>
            <a:r>
              <a:rPr lang="en-US" sz="1400" dirty="0" err="1">
                <a:latin typeface="GHEA Grapalat" pitchFamily="50" charset="0"/>
              </a:rPr>
              <a:t>Տարածքային</a:t>
            </a:r>
            <a:r>
              <a:rPr lang="en-US" sz="1400" dirty="0">
                <a:latin typeface="GHEA Grapalat" pitchFamily="50" charset="0"/>
              </a:rPr>
              <a:t> </a:t>
            </a:r>
            <a:r>
              <a:rPr lang="en-US" sz="1400" dirty="0" err="1">
                <a:latin typeface="GHEA Grapalat" pitchFamily="50" charset="0"/>
              </a:rPr>
              <a:t>կառավարման</a:t>
            </a:r>
            <a:r>
              <a:rPr lang="en-US" sz="1400" dirty="0">
                <a:latin typeface="GHEA Grapalat" pitchFamily="50" charset="0"/>
              </a:rPr>
              <a:t> և </a:t>
            </a:r>
            <a:r>
              <a:rPr lang="en-US" sz="1400" dirty="0" err="1">
                <a:latin typeface="GHEA Grapalat" pitchFamily="50" charset="0"/>
              </a:rPr>
              <a:t>ենթակառուցվածքների</a:t>
            </a:r>
            <a:r>
              <a:rPr lang="en-US" sz="1400" dirty="0">
                <a:latin typeface="GHEA Grapalat" pitchFamily="50" charset="0"/>
              </a:rPr>
              <a:t> </a:t>
            </a:r>
            <a:r>
              <a:rPr lang="en-US" sz="1400" dirty="0" err="1">
                <a:latin typeface="GHEA Grapalat" pitchFamily="50" charset="0"/>
              </a:rPr>
              <a:t>նախարարությունը</a:t>
            </a:r>
            <a:r>
              <a:rPr lang="en-US" sz="1400" dirty="0">
                <a:latin typeface="GHEA Grapalat" pitchFamily="50" charset="0"/>
              </a:rPr>
              <a:t> ՝ </a:t>
            </a:r>
            <a:r>
              <a:rPr lang="en-US" sz="1400" dirty="0" err="1">
                <a:latin typeface="GHEA Grapalat" pitchFamily="50" charset="0"/>
              </a:rPr>
              <a:t>որպես</a:t>
            </a:r>
            <a:r>
              <a:rPr lang="en-US" sz="1400" dirty="0">
                <a:latin typeface="GHEA Grapalat" pitchFamily="50" charset="0"/>
              </a:rPr>
              <a:t> </a:t>
            </a:r>
            <a:r>
              <a:rPr lang="en-US" sz="1400" dirty="0" err="1">
                <a:latin typeface="GHEA Grapalat" pitchFamily="50" charset="0"/>
              </a:rPr>
              <a:t>հանքարդյունաբերության</a:t>
            </a:r>
            <a:r>
              <a:rPr lang="en-US" sz="1400" dirty="0">
                <a:latin typeface="GHEA Grapalat" pitchFamily="50" charset="0"/>
              </a:rPr>
              <a:t> </a:t>
            </a:r>
            <a:r>
              <a:rPr lang="en-US" sz="1400" dirty="0" err="1">
                <a:latin typeface="GHEA Grapalat" pitchFamily="50" charset="0"/>
              </a:rPr>
              <a:t>ոլորտի</a:t>
            </a:r>
            <a:r>
              <a:rPr lang="en-US" sz="1400" dirty="0">
                <a:latin typeface="GHEA Grapalat" pitchFamily="50" charset="0"/>
              </a:rPr>
              <a:t> </a:t>
            </a:r>
            <a:r>
              <a:rPr lang="en-US" sz="1400" dirty="0" err="1">
                <a:latin typeface="GHEA Grapalat" pitchFamily="50" charset="0"/>
              </a:rPr>
              <a:t>պատասխանատու</a:t>
            </a:r>
            <a:r>
              <a:rPr lang="en-US" sz="1400" dirty="0">
                <a:latin typeface="GHEA Grapalat" pitchFamily="50" charset="0"/>
              </a:rPr>
              <a:t> </a:t>
            </a:r>
            <a:r>
              <a:rPr lang="en-US" sz="1400" dirty="0" err="1">
                <a:latin typeface="GHEA Grapalat" pitchFamily="50" charset="0"/>
              </a:rPr>
              <a:t>նախարարություն</a:t>
            </a:r>
            <a:r>
              <a:rPr lang="en-US" sz="1400" dirty="0">
                <a:latin typeface="GHEA Grapalat" pitchFamily="50" charset="0"/>
              </a:rPr>
              <a:t>, </a:t>
            </a:r>
            <a:r>
              <a:rPr lang="en-US" sz="1400" dirty="0" err="1">
                <a:latin typeface="GHEA Grapalat" pitchFamily="50" charset="0"/>
              </a:rPr>
              <a:t>շրջակա</a:t>
            </a:r>
            <a:r>
              <a:rPr lang="en-US" sz="1400" dirty="0">
                <a:latin typeface="GHEA Grapalat" pitchFamily="50" charset="0"/>
              </a:rPr>
              <a:t> </a:t>
            </a:r>
            <a:r>
              <a:rPr lang="en-US" sz="1400" dirty="0" err="1">
                <a:latin typeface="GHEA Grapalat" pitchFamily="50" charset="0"/>
              </a:rPr>
              <a:t>միջավայրի</a:t>
            </a:r>
            <a:r>
              <a:rPr lang="en-US" sz="1400" dirty="0">
                <a:latin typeface="GHEA Grapalat" pitchFamily="50" charset="0"/>
              </a:rPr>
              <a:t> </a:t>
            </a:r>
            <a:r>
              <a:rPr lang="en-US" sz="1400" dirty="0" err="1">
                <a:latin typeface="GHEA Grapalat" pitchFamily="50" charset="0"/>
              </a:rPr>
              <a:t>նախարարությունը</a:t>
            </a:r>
            <a:r>
              <a:rPr lang="en-US" sz="1400" dirty="0">
                <a:latin typeface="GHEA Grapalat" pitchFamily="50" charset="0"/>
              </a:rPr>
              <a:t>, </a:t>
            </a:r>
            <a:r>
              <a:rPr lang="en-US" sz="1400" dirty="0" err="1">
                <a:latin typeface="GHEA Grapalat" pitchFamily="50" charset="0"/>
              </a:rPr>
              <a:t>Էկոնոմիկայի</a:t>
            </a:r>
            <a:r>
              <a:rPr lang="en-US" sz="1400" dirty="0">
                <a:latin typeface="GHEA Grapalat" pitchFamily="50" charset="0"/>
              </a:rPr>
              <a:t> </a:t>
            </a:r>
            <a:r>
              <a:rPr lang="en-US" sz="1400" dirty="0" err="1">
                <a:latin typeface="GHEA Grapalat" pitchFamily="50" charset="0"/>
              </a:rPr>
              <a:t>նախարարությունը</a:t>
            </a:r>
            <a:r>
              <a:rPr lang="en-US" sz="1400" dirty="0">
                <a:latin typeface="GHEA Grapalat" pitchFamily="50" charset="0"/>
              </a:rPr>
              <a:t>, </a:t>
            </a:r>
            <a:r>
              <a:rPr lang="en-US" sz="1400" dirty="0" err="1">
                <a:latin typeface="GHEA Grapalat" pitchFamily="50" charset="0"/>
              </a:rPr>
              <a:t>Արտակարգ</a:t>
            </a:r>
            <a:r>
              <a:rPr lang="en-US" sz="1400" dirty="0">
                <a:latin typeface="GHEA Grapalat" pitchFamily="50" charset="0"/>
              </a:rPr>
              <a:t> </a:t>
            </a:r>
            <a:r>
              <a:rPr lang="en-US" sz="1400" dirty="0" err="1">
                <a:latin typeface="GHEA Grapalat" pitchFamily="50" charset="0"/>
              </a:rPr>
              <a:t>իրավիճակների</a:t>
            </a:r>
            <a:r>
              <a:rPr lang="en-US" sz="1400" dirty="0">
                <a:latin typeface="GHEA Grapalat" pitchFamily="50" charset="0"/>
              </a:rPr>
              <a:t> </a:t>
            </a:r>
            <a:r>
              <a:rPr lang="en-US" sz="1400" dirty="0" err="1">
                <a:latin typeface="GHEA Grapalat" pitchFamily="50" charset="0"/>
              </a:rPr>
              <a:t>նախարարությունը</a:t>
            </a:r>
            <a:r>
              <a:rPr lang="en-US" sz="1400" dirty="0">
                <a:latin typeface="GHEA Grapalat" pitchFamily="50" charset="0"/>
              </a:rPr>
              <a:t> և </a:t>
            </a:r>
            <a:r>
              <a:rPr lang="en-US" sz="1400" dirty="0" err="1">
                <a:latin typeface="GHEA Grapalat" pitchFamily="50" charset="0"/>
              </a:rPr>
              <a:t>Առողջապահության</a:t>
            </a:r>
            <a:r>
              <a:rPr lang="en-US" sz="1400" dirty="0">
                <a:latin typeface="GHEA Grapalat" pitchFamily="50" charset="0"/>
              </a:rPr>
              <a:t> </a:t>
            </a:r>
            <a:r>
              <a:rPr lang="en-US" sz="1400" dirty="0" err="1" smtClean="0">
                <a:latin typeface="GHEA Grapalat" pitchFamily="50" charset="0"/>
              </a:rPr>
              <a:t>նախարարությունը</a:t>
            </a:r>
            <a:r>
              <a:rPr lang="en-US" sz="1400" dirty="0" smtClean="0">
                <a:latin typeface="GHEA Grapalat" pitchFamily="50" charset="0"/>
              </a:rPr>
              <a:t>:</a:t>
            </a:r>
            <a:endParaRPr lang="hy-AM" sz="1400" dirty="0" smtClean="0">
              <a:latin typeface="GHEA Grapalat" pitchFamily="50" charset="0"/>
            </a:endParaRPr>
          </a:p>
          <a:p>
            <a:pPr marL="0" indent="0" algn="just" hangingPunct="0">
              <a:buNone/>
            </a:pPr>
            <a:r>
              <a:rPr lang="hy-AM" sz="1400" b="1" dirty="0" smtClean="0">
                <a:latin typeface="GHEA Grapalat" pitchFamily="50" charset="0"/>
              </a:rPr>
              <a:t>ԿԱՊԸ ԿԱՌԱՎԱՐՈՒԹՅԱՆ ԾՐԱԳՐԻ ԵՎ ՌԱԶՄԱՎԱՐԱԿԱՆ ԾՐԱԳՐԵՐԻ ՀԵՏ</a:t>
            </a:r>
          </a:p>
          <a:p>
            <a:pPr algn="just"/>
            <a:r>
              <a:rPr lang="en-US" sz="1400" b="1" dirty="0">
                <a:latin typeface="GHEA Grapalat" pitchFamily="50" charset="0"/>
              </a:rPr>
              <a:t>ԸՈՒՕՊԾ </a:t>
            </a:r>
            <a:r>
              <a:rPr lang="en-US" sz="1400" dirty="0" err="1">
                <a:latin typeface="GHEA Grapalat" pitchFamily="50" charset="0"/>
              </a:rPr>
              <a:t>ծրագրում</a:t>
            </a:r>
            <a:r>
              <a:rPr lang="en-US" sz="1400" dirty="0">
                <a:latin typeface="GHEA Grapalat" pitchFamily="50" charset="0"/>
              </a:rPr>
              <a:t> </a:t>
            </a:r>
            <a:r>
              <a:rPr lang="en-US" sz="1400" dirty="0" err="1">
                <a:latin typeface="GHEA Grapalat" pitchFamily="50" charset="0"/>
              </a:rPr>
              <a:t>կարևորվում</a:t>
            </a:r>
            <a:r>
              <a:rPr lang="en-US" sz="1400" dirty="0">
                <a:latin typeface="GHEA Grapalat" pitchFamily="50" charset="0"/>
              </a:rPr>
              <a:t> է </a:t>
            </a:r>
            <a:r>
              <a:rPr lang="en-US" sz="1400" dirty="0" err="1">
                <a:latin typeface="GHEA Grapalat" pitchFamily="50" charset="0"/>
              </a:rPr>
              <a:t>հանքարդյունաբերության</a:t>
            </a:r>
            <a:r>
              <a:rPr lang="en-US" sz="1400" dirty="0">
                <a:latin typeface="GHEA Grapalat" pitchFamily="50" charset="0"/>
              </a:rPr>
              <a:t> </a:t>
            </a:r>
            <a:r>
              <a:rPr lang="en-US" sz="1400" dirty="0" err="1">
                <a:latin typeface="GHEA Grapalat" pitchFamily="50" charset="0"/>
              </a:rPr>
              <a:t>ոլորտը</a:t>
            </a:r>
            <a:r>
              <a:rPr lang="en-US" sz="1400" dirty="0">
                <a:latin typeface="GHEA Grapalat" pitchFamily="50" charset="0"/>
              </a:rPr>
              <a:t> </a:t>
            </a:r>
            <a:r>
              <a:rPr lang="en-US" sz="1400" dirty="0" err="1">
                <a:latin typeface="GHEA Grapalat" pitchFamily="50" charset="0"/>
              </a:rPr>
              <a:t>կարգավորող</a:t>
            </a:r>
            <a:r>
              <a:rPr lang="en-US" sz="1400" dirty="0">
                <a:latin typeface="GHEA Grapalat" pitchFamily="50" charset="0"/>
              </a:rPr>
              <a:t> </a:t>
            </a:r>
            <a:r>
              <a:rPr lang="en-US" sz="1400" dirty="0" err="1">
                <a:latin typeface="GHEA Grapalat" pitchFamily="50" charset="0"/>
              </a:rPr>
              <a:t>օրենսդրական</a:t>
            </a:r>
            <a:r>
              <a:rPr lang="en-US" sz="1400" dirty="0">
                <a:latin typeface="GHEA Grapalat" pitchFamily="50" charset="0"/>
              </a:rPr>
              <a:t> և </a:t>
            </a:r>
            <a:r>
              <a:rPr lang="en-US" sz="1400" dirty="0" err="1">
                <a:latin typeface="GHEA Grapalat" pitchFamily="50" charset="0"/>
              </a:rPr>
              <a:t>ենթաօրենսդրական</a:t>
            </a:r>
            <a:r>
              <a:rPr lang="en-US" sz="1400" dirty="0">
                <a:latin typeface="GHEA Grapalat" pitchFamily="50" charset="0"/>
              </a:rPr>
              <a:t> </a:t>
            </a:r>
            <a:r>
              <a:rPr lang="en-US" sz="1400" dirty="0" err="1">
                <a:latin typeface="GHEA Grapalat" pitchFamily="50" charset="0"/>
              </a:rPr>
              <a:t>դաշտի</a:t>
            </a:r>
            <a:r>
              <a:rPr lang="en-US" sz="1400" dirty="0">
                <a:latin typeface="GHEA Grapalat" pitchFamily="50" charset="0"/>
              </a:rPr>
              <a:t> </a:t>
            </a:r>
            <a:r>
              <a:rPr lang="en-US" sz="1400" dirty="0" err="1">
                <a:latin typeface="GHEA Grapalat" pitchFamily="50" charset="0"/>
              </a:rPr>
              <a:t>կատարելագործումը</a:t>
            </a:r>
            <a:r>
              <a:rPr lang="en-US" sz="1400" dirty="0">
                <a:latin typeface="GHEA Grapalat" pitchFamily="50" charset="0"/>
              </a:rPr>
              <a:t>՝ </a:t>
            </a:r>
            <a:r>
              <a:rPr lang="en-US" sz="1400" dirty="0" err="1">
                <a:latin typeface="GHEA Grapalat" pitchFamily="50" charset="0"/>
              </a:rPr>
              <a:t>հաշվի</a:t>
            </a:r>
            <a:r>
              <a:rPr lang="en-US" sz="1400" dirty="0">
                <a:latin typeface="GHEA Grapalat" pitchFamily="50" charset="0"/>
              </a:rPr>
              <a:t> </a:t>
            </a:r>
            <a:r>
              <a:rPr lang="en-US" sz="1400" dirty="0" err="1">
                <a:latin typeface="GHEA Grapalat" pitchFamily="50" charset="0"/>
              </a:rPr>
              <a:t>առնելով</a:t>
            </a:r>
            <a:r>
              <a:rPr lang="en-US" sz="1400" dirty="0">
                <a:latin typeface="GHEA Grapalat" pitchFamily="50" charset="0"/>
              </a:rPr>
              <a:t> </a:t>
            </a:r>
            <a:r>
              <a:rPr lang="en-US" sz="1400" dirty="0" err="1">
                <a:latin typeface="GHEA Grapalat" pitchFamily="50" charset="0"/>
              </a:rPr>
              <a:t>այն</a:t>
            </a:r>
            <a:r>
              <a:rPr lang="en-US" sz="1400" dirty="0">
                <a:latin typeface="GHEA Grapalat" pitchFamily="50" charset="0"/>
              </a:rPr>
              <a:t> </a:t>
            </a:r>
            <a:r>
              <a:rPr lang="en-US" sz="1400" dirty="0" err="1">
                <a:latin typeface="GHEA Grapalat" pitchFamily="50" charset="0"/>
              </a:rPr>
              <a:t>հանգամանքը</a:t>
            </a:r>
            <a:r>
              <a:rPr lang="en-US" sz="1400" dirty="0">
                <a:latin typeface="GHEA Grapalat" pitchFamily="50" charset="0"/>
              </a:rPr>
              <a:t>, </a:t>
            </a:r>
            <a:r>
              <a:rPr lang="en-US" sz="1400" dirty="0" err="1">
                <a:latin typeface="GHEA Grapalat" pitchFamily="50" charset="0"/>
              </a:rPr>
              <a:t>որ</a:t>
            </a:r>
            <a:r>
              <a:rPr lang="en-US" sz="1400" dirty="0">
                <a:latin typeface="GHEA Grapalat" pitchFamily="50" charset="0"/>
              </a:rPr>
              <a:t> </a:t>
            </a:r>
            <a:r>
              <a:rPr lang="en-US" sz="1400" dirty="0" err="1">
                <a:latin typeface="GHEA Grapalat" pitchFamily="50" charset="0"/>
              </a:rPr>
              <a:t>ոլորտի</a:t>
            </a:r>
            <a:r>
              <a:rPr lang="en-US" sz="1400" dirty="0">
                <a:latin typeface="GHEA Grapalat" pitchFamily="50" charset="0"/>
              </a:rPr>
              <a:t> </a:t>
            </a:r>
            <a:r>
              <a:rPr lang="en-US" sz="1400" dirty="0" err="1">
                <a:latin typeface="GHEA Grapalat" pitchFamily="50" charset="0"/>
              </a:rPr>
              <a:t>զարգացման</a:t>
            </a:r>
            <a:r>
              <a:rPr lang="en-US" sz="1400" dirty="0">
                <a:latin typeface="GHEA Grapalat" pitchFamily="50" charset="0"/>
              </a:rPr>
              <a:t> </a:t>
            </a:r>
            <a:r>
              <a:rPr lang="en-US" sz="1400" dirty="0" err="1">
                <a:latin typeface="GHEA Grapalat" pitchFamily="50" charset="0"/>
              </a:rPr>
              <a:t>ներկա</a:t>
            </a:r>
            <a:r>
              <a:rPr lang="en-US" sz="1400" dirty="0">
                <a:latin typeface="GHEA Grapalat" pitchFamily="50" charset="0"/>
              </a:rPr>
              <a:t> </a:t>
            </a:r>
            <a:r>
              <a:rPr lang="en-US" sz="1400" dirty="0" err="1">
                <a:latin typeface="GHEA Grapalat" pitchFamily="50" charset="0"/>
              </a:rPr>
              <a:t>փուլում</a:t>
            </a:r>
            <a:r>
              <a:rPr lang="en-US" sz="1400" dirty="0">
                <a:latin typeface="GHEA Grapalat" pitchFamily="50" charset="0"/>
              </a:rPr>
              <a:t> </a:t>
            </a:r>
            <a:r>
              <a:rPr lang="en-US" sz="1400" dirty="0" err="1">
                <a:latin typeface="GHEA Grapalat" pitchFamily="50" charset="0"/>
              </a:rPr>
              <a:t>չափազանց</a:t>
            </a:r>
            <a:r>
              <a:rPr lang="en-US" sz="1400" dirty="0">
                <a:latin typeface="GHEA Grapalat" pitchFamily="50" charset="0"/>
              </a:rPr>
              <a:t> </a:t>
            </a:r>
            <a:r>
              <a:rPr lang="en-US" sz="1400" dirty="0" err="1">
                <a:latin typeface="GHEA Grapalat" pitchFamily="50" charset="0"/>
              </a:rPr>
              <a:t>կարևոր</a:t>
            </a:r>
            <a:r>
              <a:rPr lang="en-US" sz="1400" dirty="0">
                <a:latin typeface="GHEA Grapalat" pitchFamily="50" charset="0"/>
              </a:rPr>
              <a:t> է </a:t>
            </a:r>
            <a:r>
              <a:rPr lang="en-US" sz="1400" dirty="0" err="1">
                <a:latin typeface="GHEA Grapalat" pitchFamily="50" charset="0"/>
              </a:rPr>
              <a:t>ունենալ</a:t>
            </a:r>
            <a:r>
              <a:rPr lang="en-US" sz="1400" dirty="0">
                <a:latin typeface="GHEA Grapalat" pitchFamily="50" charset="0"/>
              </a:rPr>
              <a:t> </a:t>
            </a:r>
            <a:r>
              <a:rPr lang="en-US" sz="1400" dirty="0" err="1">
                <a:latin typeface="GHEA Grapalat" pitchFamily="50" charset="0"/>
              </a:rPr>
              <a:t>կայուն</a:t>
            </a:r>
            <a:r>
              <a:rPr lang="en-US" sz="1400" dirty="0">
                <a:latin typeface="GHEA Grapalat" pitchFamily="50" charset="0"/>
              </a:rPr>
              <a:t>, </a:t>
            </a:r>
            <a:r>
              <a:rPr lang="en-US" sz="1400" dirty="0" err="1">
                <a:latin typeface="GHEA Grapalat" pitchFamily="50" charset="0"/>
              </a:rPr>
              <a:t>պարզ</a:t>
            </a:r>
            <a:r>
              <a:rPr lang="en-US" sz="1400" dirty="0">
                <a:latin typeface="GHEA Grapalat" pitchFamily="50" charset="0"/>
              </a:rPr>
              <a:t> և </a:t>
            </a:r>
            <a:r>
              <a:rPr lang="en-US" sz="1400" dirty="0" err="1">
                <a:latin typeface="GHEA Grapalat" pitchFamily="50" charset="0"/>
              </a:rPr>
              <a:t>թափանցիկ</a:t>
            </a:r>
            <a:r>
              <a:rPr lang="en-US" sz="1400" dirty="0">
                <a:latin typeface="GHEA Grapalat" pitchFamily="50" charset="0"/>
              </a:rPr>
              <a:t> </a:t>
            </a:r>
            <a:r>
              <a:rPr lang="en-US" sz="1400" dirty="0" err="1">
                <a:latin typeface="GHEA Grapalat" pitchFamily="50" charset="0"/>
              </a:rPr>
              <a:t>իրավական</a:t>
            </a:r>
            <a:r>
              <a:rPr lang="en-US" sz="1400" dirty="0">
                <a:latin typeface="GHEA Grapalat" pitchFamily="50" charset="0"/>
              </a:rPr>
              <a:t> </a:t>
            </a:r>
            <a:r>
              <a:rPr lang="en-US" sz="1400" dirty="0" err="1">
                <a:latin typeface="GHEA Grapalat" pitchFamily="50" charset="0"/>
              </a:rPr>
              <a:t>դաշտ</a:t>
            </a:r>
            <a:r>
              <a:rPr lang="en-US" sz="1400" dirty="0">
                <a:latin typeface="GHEA Grapalat" pitchFamily="50" charset="0"/>
              </a:rPr>
              <a:t>: </a:t>
            </a:r>
          </a:p>
          <a:p>
            <a:pPr algn="just"/>
            <a:r>
              <a:rPr lang="en-US" sz="1400" dirty="0" err="1">
                <a:latin typeface="GHEA Grapalat" pitchFamily="50" charset="0"/>
              </a:rPr>
              <a:t>Ռազմավարության</a:t>
            </a:r>
            <a:r>
              <a:rPr lang="en-US" sz="1400" dirty="0">
                <a:latin typeface="GHEA Grapalat" pitchFamily="50" charset="0"/>
              </a:rPr>
              <a:t> </a:t>
            </a:r>
            <a:r>
              <a:rPr lang="en-US" sz="1400" dirty="0" err="1">
                <a:latin typeface="GHEA Grapalat" pitchFamily="50" charset="0"/>
              </a:rPr>
              <a:t>մշակման</a:t>
            </a:r>
            <a:r>
              <a:rPr lang="en-US" sz="1400" dirty="0">
                <a:latin typeface="GHEA Grapalat" pitchFamily="50" charset="0"/>
              </a:rPr>
              <a:t> </a:t>
            </a:r>
            <a:r>
              <a:rPr lang="en-US" sz="1400" dirty="0" err="1">
                <a:latin typeface="GHEA Grapalat" pitchFamily="50" charset="0"/>
              </a:rPr>
              <a:t>անհրաժեշտությունը</a:t>
            </a:r>
            <a:r>
              <a:rPr lang="en-US" sz="1400" dirty="0">
                <a:latin typeface="GHEA Grapalat" pitchFamily="50" charset="0"/>
              </a:rPr>
              <a:t> </a:t>
            </a:r>
            <a:r>
              <a:rPr lang="en-US" sz="1400" dirty="0" err="1">
                <a:latin typeface="GHEA Grapalat" pitchFamily="50" charset="0"/>
              </a:rPr>
              <a:t>ամրագրված</a:t>
            </a:r>
            <a:r>
              <a:rPr lang="en-US" sz="1400" dirty="0">
                <a:latin typeface="GHEA Grapalat" pitchFamily="50" charset="0"/>
              </a:rPr>
              <a:t> է </a:t>
            </a:r>
            <a:r>
              <a:rPr lang="en-US" sz="1400" dirty="0" err="1">
                <a:latin typeface="GHEA Grapalat" pitchFamily="50" charset="0"/>
              </a:rPr>
              <a:t>նաև</a:t>
            </a:r>
            <a:r>
              <a:rPr lang="en-US" sz="1400" dirty="0">
                <a:latin typeface="GHEA Grapalat" pitchFamily="50" charset="0"/>
              </a:rPr>
              <a:t> 2019թ. </a:t>
            </a:r>
            <a:r>
              <a:rPr lang="en-US" sz="1400" dirty="0" err="1">
                <a:latin typeface="GHEA Grapalat" pitchFamily="50" charset="0"/>
              </a:rPr>
              <a:t>մայիսի</a:t>
            </a:r>
            <a:r>
              <a:rPr lang="en-US" sz="1400" dirty="0">
                <a:latin typeface="GHEA Grapalat" pitchFamily="50" charset="0"/>
              </a:rPr>
              <a:t> 16-ի ՀՀ </a:t>
            </a:r>
            <a:r>
              <a:rPr lang="en-US" sz="1400" dirty="0" err="1">
                <a:latin typeface="GHEA Grapalat" pitchFamily="50" charset="0"/>
              </a:rPr>
              <a:t>կառավարության</a:t>
            </a:r>
            <a:r>
              <a:rPr lang="en-US" sz="1400" dirty="0">
                <a:latin typeface="GHEA Grapalat" pitchFamily="50" charset="0"/>
              </a:rPr>
              <a:t> «</a:t>
            </a:r>
            <a:r>
              <a:rPr lang="en-US" sz="1400" dirty="0" err="1">
                <a:latin typeface="GHEA Grapalat" pitchFamily="50" charset="0"/>
              </a:rPr>
              <a:t>Հայաստանի</a:t>
            </a:r>
            <a:r>
              <a:rPr lang="en-US" sz="1400" dirty="0">
                <a:latin typeface="GHEA Grapalat" pitchFamily="50" charset="0"/>
              </a:rPr>
              <a:t> </a:t>
            </a:r>
            <a:r>
              <a:rPr lang="en-US" sz="1400" dirty="0" err="1">
                <a:latin typeface="GHEA Grapalat" pitchFamily="50" charset="0"/>
              </a:rPr>
              <a:t>Հանրապետության</a:t>
            </a:r>
            <a:r>
              <a:rPr lang="en-US" sz="1400" dirty="0">
                <a:latin typeface="GHEA Grapalat" pitchFamily="50" charset="0"/>
              </a:rPr>
              <a:t> </a:t>
            </a:r>
            <a:r>
              <a:rPr lang="en-US" sz="1400" dirty="0" err="1">
                <a:latin typeface="GHEA Grapalat" pitchFamily="50" charset="0"/>
              </a:rPr>
              <a:t>կառավարության</a:t>
            </a:r>
            <a:r>
              <a:rPr lang="en-US" sz="1400" dirty="0">
                <a:latin typeface="GHEA Grapalat" pitchFamily="50" charset="0"/>
              </a:rPr>
              <a:t> 2019 - 2023 </a:t>
            </a:r>
            <a:r>
              <a:rPr lang="en-US" sz="1400" dirty="0" err="1">
                <a:latin typeface="GHEA Grapalat" pitchFamily="50" charset="0"/>
              </a:rPr>
              <a:t>թթ</a:t>
            </a:r>
            <a:r>
              <a:rPr lang="en-US" sz="1400" dirty="0">
                <a:latin typeface="GHEA Grapalat" pitchFamily="50" charset="0"/>
              </a:rPr>
              <a:t>. գործունեության </a:t>
            </a:r>
            <a:r>
              <a:rPr lang="en-US" sz="1400" dirty="0" err="1">
                <a:latin typeface="GHEA Grapalat" pitchFamily="50" charset="0"/>
              </a:rPr>
              <a:t>միջոցառումների</a:t>
            </a:r>
            <a:r>
              <a:rPr lang="en-US" sz="1400" dirty="0">
                <a:latin typeface="GHEA Grapalat" pitchFamily="50" charset="0"/>
              </a:rPr>
              <a:t> </a:t>
            </a:r>
            <a:r>
              <a:rPr lang="en-US" sz="1400" dirty="0" err="1">
                <a:latin typeface="GHEA Grapalat" pitchFamily="50" charset="0"/>
              </a:rPr>
              <a:t>ծրագիրը</a:t>
            </a:r>
            <a:r>
              <a:rPr lang="en-US" sz="1400" dirty="0">
                <a:latin typeface="GHEA Grapalat" pitchFamily="50" charset="0"/>
              </a:rPr>
              <a:t> հաստատելու մասին» №650-Լ որոշման 127.2 </a:t>
            </a:r>
            <a:r>
              <a:rPr lang="en-US" sz="1400" dirty="0" err="1">
                <a:latin typeface="GHEA Grapalat" pitchFamily="50" charset="0"/>
              </a:rPr>
              <a:t>կետում</a:t>
            </a:r>
            <a:r>
              <a:rPr lang="en-US" sz="1400" dirty="0" smtClean="0">
                <a:latin typeface="GHEA Grapalat" pitchFamily="50" charset="0"/>
              </a:rPr>
              <a:t>:</a:t>
            </a:r>
            <a:endParaRPr lang="en-US" sz="1400" dirty="0">
              <a:latin typeface="GHEA Grapalat" pitchFamily="50" charset="0"/>
            </a:endParaRPr>
          </a:p>
        </p:txBody>
      </p:sp>
      <p:sp>
        <p:nvSpPr>
          <p:cNvPr id="4" name="Slide Number Placeholder 3">
            <a:extLst>
              <a:ext uri="{FF2B5EF4-FFF2-40B4-BE49-F238E27FC236}">
                <a16:creationId xmlns:a16="http://schemas.microsoft.com/office/drawing/2014/main" xmlns="" id="{5726203D-A9FF-40A9-AD05-B601D77F4398}"/>
              </a:ext>
            </a:extLst>
          </p:cNvPr>
          <p:cNvSpPr>
            <a:spLocks noGrp="1"/>
          </p:cNvSpPr>
          <p:nvPr>
            <p:ph type="sldNum" sz="quarter" idx="12"/>
          </p:nvPr>
        </p:nvSpPr>
        <p:spPr/>
        <p:txBody>
          <a:bodyPr/>
          <a:lstStyle/>
          <a:p>
            <a:fld id="{030B7EF0-EE9E-4962-B5F4-8354B15D9BA2}" type="slidenum">
              <a:rPr lang="en-US" smtClean="0"/>
              <a:t>73</a:t>
            </a:fld>
            <a:endParaRPr lang="en-US"/>
          </a:p>
        </p:txBody>
      </p:sp>
      <p:sp>
        <p:nvSpPr>
          <p:cNvPr id="2" name="Заголовок 1"/>
          <p:cNvSpPr>
            <a:spLocks noGrp="1"/>
          </p:cNvSpPr>
          <p:nvPr>
            <p:ph type="title"/>
          </p:nvPr>
        </p:nvSpPr>
        <p:spPr>
          <a:xfrm>
            <a:off x="620767" y="152401"/>
            <a:ext cx="7886700" cy="304800"/>
          </a:xfrm>
        </p:spPr>
        <p:txBody>
          <a:bodyPr>
            <a:noAutofit/>
          </a:bodyPr>
          <a:lstStyle/>
          <a:p>
            <a:pPr algn="ctr"/>
            <a:r>
              <a:rPr lang="en-US" sz="1400" dirty="0">
                <a:solidFill>
                  <a:schemeClr val="tx1"/>
                </a:solidFill>
                <a:effectLst/>
                <a:latin typeface="GHEA Grapalat" pitchFamily="50" charset="0"/>
              </a:rPr>
              <a:t>ԸՈՒՕՊԾ </a:t>
            </a:r>
            <a:r>
              <a:rPr lang="hy-AM" sz="1400" dirty="0" smtClean="0">
                <a:solidFill>
                  <a:schemeClr val="tx1"/>
                </a:solidFill>
                <a:effectLst/>
                <a:latin typeface="GHEA Grapalat" pitchFamily="50" charset="0"/>
                <a:cs typeface="Arial" panose="020B0604020202020204" pitchFamily="34" charset="0"/>
              </a:rPr>
              <a:t>ԾՐԱԳ</a:t>
            </a:r>
            <a:r>
              <a:rPr lang="en-US" sz="1400" dirty="0" smtClean="0">
                <a:solidFill>
                  <a:schemeClr val="tx1"/>
                </a:solidFill>
                <a:effectLst/>
                <a:latin typeface="GHEA Grapalat" pitchFamily="50" charset="0"/>
                <a:cs typeface="Arial" panose="020B0604020202020204" pitchFamily="34" charset="0"/>
              </a:rPr>
              <a:t>ՐԻ Ա</a:t>
            </a:r>
            <a:r>
              <a:rPr lang="hy-AM" sz="1400" dirty="0" smtClean="0">
                <a:solidFill>
                  <a:schemeClr val="tx1"/>
                </a:solidFill>
                <a:effectLst/>
                <a:latin typeface="GHEA Grapalat" pitchFamily="50" charset="0"/>
                <a:cs typeface="Arial" panose="020B0604020202020204" pitchFamily="34" charset="0"/>
              </a:rPr>
              <a:t>ԿՆԿԱԼՎՈՂ ԱՐԴՅՈՒՆՔ</a:t>
            </a:r>
            <a:r>
              <a:rPr lang="en-US" sz="1400" dirty="0" smtClean="0">
                <a:solidFill>
                  <a:schemeClr val="tx1"/>
                </a:solidFill>
                <a:effectLst/>
                <a:latin typeface="GHEA Grapalat" pitchFamily="50" charset="0"/>
                <a:cs typeface="Arial" panose="020B0604020202020204" pitchFamily="34" charset="0"/>
              </a:rPr>
              <a:t>ՆԵՐԸ և ՇԱՀԱՌՈՒՆԵՐԸ</a:t>
            </a:r>
            <a:endParaRPr lang="en-US" sz="1400" dirty="0">
              <a:solidFill>
                <a:schemeClr val="tx1"/>
              </a:solidFill>
              <a:effectLst/>
              <a:latin typeface="GHEA Grapalat" pitchFamily="50" charset="0"/>
              <a:cs typeface="Arial" panose="020B0604020202020204" pitchFamily="34" charset="0"/>
            </a:endParaRPr>
          </a:p>
        </p:txBody>
      </p:sp>
    </p:spTree>
    <p:extLst>
      <p:ext uri="{BB962C8B-B14F-4D97-AF65-F5344CB8AC3E}">
        <p14:creationId xmlns:p14="http://schemas.microsoft.com/office/powerpoint/2010/main" val="36308784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85800"/>
            <a:ext cx="8534400" cy="5562600"/>
          </a:xfrm>
        </p:spPr>
        <p:txBody>
          <a:bodyPr>
            <a:noAutofit/>
          </a:bodyPr>
          <a:lstStyle/>
          <a:p>
            <a:pPr marL="109728" indent="0" algn="just">
              <a:buNone/>
            </a:pPr>
            <a:r>
              <a:rPr lang="hy-AM" sz="1300" dirty="0" smtClean="0">
                <a:latin typeface="GHEA Grapalat" pitchFamily="50" charset="0"/>
              </a:rPr>
              <a:t>ԾՐԱԳՐԻ ՆՊԱՏԱԿԸ </a:t>
            </a:r>
          </a:p>
          <a:p>
            <a:pPr marL="109728" indent="0" algn="just">
              <a:buNone/>
            </a:pPr>
            <a:r>
              <a:rPr lang="hy-AM" sz="1300" dirty="0" smtClean="0">
                <a:latin typeface="GHEA Grapalat" pitchFamily="50" charset="0"/>
              </a:rPr>
              <a:t>Հայաստանի </a:t>
            </a:r>
            <a:r>
              <a:rPr lang="hy-AM" sz="1300" dirty="0">
                <a:latin typeface="GHEA Grapalat" pitchFamily="50" charset="0"/>
              </a:rPr>
              <a:t>Հանրապետության </a:t>
            </a:r>
            <a:r>
              <a:rPr lang="hy-AM" sz="1300" dirty="0" smtClean="0">
                <a:latin typeface="GHEA Grapalat" pitchFamily="50" charset="0"/>
              </a:rPr>
              <a:t>կողմից «Հայկական </a:t>
            </a:r>
            <a:r>
              <a:rPr lang="hy-AM" sz="1300" dirty="0">
                <a:latin typeface="GHEA Grapalat" pitchFamily="50" charset="0"/>
              </a:rPr>
              <a:t>երկաթուղու համակարգը «Ռուսական երկաթուղիներ» </a:t>
            </a:r>
            <a:r>
              <a:rPr lang="hy-AM" sz="1300" dirty="0" smtClean="0">
                <a:latin typeface="GHEA Grapalat" pitchFamily="50" charset="0"/>
              </a:rPr>
              <a:t>բաց բաժնետիրական </a:t>
            </a:r>
            <a:r>
              <a:rPr lang="hy-AM" sz="1300" dirty="0">
                <a:latin typeface="GHEA Grapalat" pitchFamily="50" charset="0"/>
              </a:rPr>
              <a:t>ընկերության կողմից </a:t>
            </a:r>
            <a:r>
              <a:rPr lang="hy-AM" sz="1300" dirty="0" smtClean="0">
                <a:latin typeface="GHEA Grapalat" pitchFamily="50" charset="0"/>
              </a:rPr>
              <a:t>ստեղծված «Հարավկովկասյան երկաթուղի» փակ </a:t>
            </a:r>
            <a:r>
              <a:rPr lang="hy-AM" sz="1300" dirty="0">
                <a:latin typeface="GHEA Grapalat" pitchFamily="50" charset="0"/>
              </a:rPr>
              <a:t>բաժնետիրական ընկերությանը փոխանցելու մասին» կոնցեսիոն </a:t>
            </a:r>
            <a:r>
              <a:rPr lang="hy-AM" sz="1300" dirty="0" smtClean="0">
                <a:latin typeface="GHEA Grapalat" pitchFamily="50" charset="0"/>
              </a:rPr>
              <a:t>պայմանագրի 2-3 </a:t>
            </a:r>
            <a:r>
              <a:rPr lang="hy-AM" sz="1300" dirty="0">
                <a:latin typeface="GHEA Grapalat" pitchFamily="50" charset="0"/>
              </a:rPr>
              <a:t>հոդվածով նախատեսված պարտավորությունների</a:t>
            </a:r>
            <a:r>
              <a:rPr lang="en-US" sz="1300" dirty="0">
                <a:latin typeface="GHEA Grapalat" pitchFamily="50" charset="0"/>
              </a:rPr>
              <a:t>` </a:t>
            </a:r>
            <a:r>
              <a:rPr lang="hy-AM" sz="1300" dirty="0">
                <a:latin typeface="GHEA Grapalat" pitchFamily="50" charset="0"/>
              </a:rPr>
              <a:t>«Հարավկովկասյան </a:t>
            </a:r>
            <a:r>
              <a:rPr lang="hy-AM" sz="1300" dirty="0" smtClean="0">
                <a:latin typeface="GHEA Grapalat" pitchFamily="50" charset="0"/>
              </a:rPr>
              <a:t>երկաթուղի» ՓԲԸ-ի </a:t>
            </a:r>
            <a:r>
              <a:rPr lang="en-US" sz="1300" dirty="0" err="1">
                <a:latin typeface="GHEA Grapalat" pitchFamily="50" charset="0"/>
              </a:rPr>
              <a:t>կողմից</a:t>
            </a:r>
            <a:r>
              <a:rPr lang="en-US" sz="1300" dirty="0">
                <a:latin typeface="GHEA Grapalat" pitchFamily="50" charset="0"/>
              </a:rPr>
              <a:t> </a:t>
            </a:r>
            <a:r>
              <a:rPr lang="en-US" sz="1300" dirty="0" err="1">
                <a:latin typeface="GHEA Grapalat" pitchFamily="50" charset="0"/>
              </a:rPr>
              <a:t>իրականացված</a:t>
            </a:r>
            <a:r>
              <a:rPr lang="hy-AM" sz="1300" dirty="0">
                <a:latin typeface="GHEA Grapalat" pitchFamily="50" charset="0"/>
              </a:rPr>
              <a:t> ուղևորափոխադրումների</a:t>
            </a:r>
            <a:r>
              <a:rPr lang="en-US" sz="1300" dirty="0">
                <a:latin typeface="GHEA Grapalat" pitchFamily="50" charset="0"/>
              </a:rPr>
              <a:t>ց</a:t>
            </a:r>
            <a:r>
              <a:rPr lang="hy-AM" sz="1300" dirty="0">
                <a:latin typeface="GHEA Grapalat" pitchFamily="50" charset="0"/>
              </a:rPr>
              <a:t> առաջացած </a:t>
            </a:r>
            <a:r>
              <a:rPr lang="hy-AM" sz="1300" dirty="0" smtClean="0">
                <a:latin typeface="GHEA Grapalat" pitchFamily="50" charset="0"/>
              </a:rPr>
              <a:t>տարեկան վնասի </a:t>
            </a:r>
            <a:r>
              <a:rPr lang="hy-AM" sz="1300" dirty="0">
                <a:latin typeface="GHEA Grapalat" pitchFamily="50" charset="0"/>
              </a:rPr>
              <a:t>սուբսիդավորումը (մասնակի փոխհատուցումը)</a:t>
            </a:r>
            <a:r>
              <a:rPr lang="en-US" sz="1300" dirty="0">
                <a:latin typeface="GHEA Grapalat" pitchFamily="50" charset="0"/>
              </a:rPr>
              <a:t>: </a:t>
            </a:r>
            <a:endParaRPr lang="hy-AM" sz="1300" dirty="0">
              <a:latin typeface="GHEA Grapalat" pitchFamily="50" charset="0"/>
            </a:endParaRPr>
          </a:p>
          <a:p>
            <a:pPr marL="109728" indent="0" algn="just">
              <a:buNone/>
            </a:pPr>
            <a:endParaRPr lang="hy-AM" sz="1300" dirty="0" smtClean="0">
              <a:latin typeface="GHEA Grapalat" pitchFamily="50" charset="0"/>
            </a:endParaRPr>
          </a:p>
          <a:p>
            <a:pPr marL="109728" indent="0" algn="just">
              <a:buNone/>
            </a:pPr>
            <a:r>
              <a:rPr lang="hy-AM" sz="1300" dirty="0" smtClean="0">
                <a:latin typeface="GHEA Grapalat" pitchFamily="50" charset="0"/>
              </a:rPr>
              <a:t>ԱԿՆԿԱԼՎՈՂ </a:t>
            </a:r>
            <a:r>
              <a:rPr lang="hy-AM" sz="1300" dirty="0">
                <a:latin typeface="GHEA Grapalat" pitchFamily="50" charset="0"/>
              </a:rPr>
              <a:t>ԱՐԴՅՈՒՆՔԸ </a:t>
            </a:r>
            <a:endParaRPr lang="hy-AM" sz="1300" dirty="0" smtClean="0">
              <a:latin typeface="GHEA Grapalat" pitchFamily="50" charset="0"/>
            </a:endParaRPr>
          </a:p>
          <a:p>
            <a:pPr marL="109728" indent="0" algn="just">
              <a:lnSpc>
                <a:spcPct val="160000"/>
              </a:lnSpc>
              <a:buNone/>
            </a:pPr>
            <a:r>
              <a:rPr lang="hy-AM" sz="1300" dirty="0" smtClean="0">
                <a:latin typeface="GHEA Grapalat" pitchFamily="50" charset="0"/>
              </a:rPr>
              <a:t>Երկաթուղու աշխատանքի որակի բարելավում</a:t>
            </a:r>
          </a:p>
          <a:p>
            <a:pPr marL="109728" indent="0" algn="just">
              <a:lnSpc>
                <a:spcPct val="160000"/>
              </a:lnSpc>
              <a:buNone/>
            </a:pPr>
            <a:endParaRPr lang="hy-AM" sz="1300" dirty="0" smtClean="0">
              <a:latin typeface="GHEA Grapalat" pitchFamily="50" charset="0"/>
            </a:endParaRPr>
          </a:p>
          <a:p>
            <a:pPr marL="109728" indent="0" algn="just">
              <a:buNone/>
            </a:pPr>
            <a:r>
              <a:rPr lang="hy-AM" sz="1300" dirty="0" smtClean="0">
                <a:latin typeface="GHEA Grapalat" pitchFamily="50" charset="0"/>
              </a:rPr>
              <a:t>ԿԱՊԸ ՌԱԶՄԱՎԱՐԱԿԱՆ ԾՐԱԳՐԻ ՀԵՏ </a:t>
            </a:r>
          </a:p>
          <a:p>
            <a:pPr marL="109728" indent="0" algn="just">
              <a:buNone/>
            </a:pPr>
            <a:r>
              <a:rPr lang="en-US" sz="1300" dirty="0" smtClean="0">
                <a:latin typeface="GHEA Grapalat" pitchFamily="50" charset="0"/>
              </a:rPr>
              <a:t>ՀՀ </a:t>
            </a:r>
            <a:r>
              <a:rPr lang="en-US" sz="1300" dirty="0" err="1">
                <a:latin typeface="GHEA Grapalat" pitchFamily="50" charset="0"/>
              </a:rPr>
              <a:t>կառավարության</a:t>
            </a:r>
            <a:r>
              <a:rPr lang="en-US" sz="1300" dirty="0">
                <a:latin typeface="GHEA Grapalat" pitchFamily="50" charset="0"/>
              </a:rPr>
              <a:t> 2021-2026 </a:t>
            </a:r>
            <a:r>
              <a:rPr lang="hy-AM" sz="1300" dirty="0" smtClean="0">
                <a:latin typeface="GHEA Grapalat" pitchFamily="50" charset="0"/>
              </a:rPr>
              <a:t>թ</a:t>
            </a:r>
            <a:r>
              <a:rPr lang="en-US" sz="1300" dirty="0" smtClean="0">
                <a:latin typeface="GHEA Grapalat" pitchFamily="50" charset="0"/>
              </a:rPr>
              <a:t>թ </a:t>
            </a:r>
            <a:r>
              <a:rPr lang="en-US" sz="1300" dirty="0" err="1">
                <a:latin typeface="GHEA Grapalat" pitchFamily="50" charset="0"/>
              </a:rPr>
              <a:t>ծրագրից</a:t>
            </a:r>
            <a:r>
              <a:rPr lang="en-US" sz="1300" dirty="0">
                <a:latin typeface="GHEA Grapalat" pitchFamily="50" charset="0"/>
              </a:rPr>
              <a:t>` </a:t>
            </a:r>
            <a:r>
              <a:rPr lang="en-US" sz="1300" dirty="0" smtClean="0">
                <a:latin typeface="GHEA Grapalat" pitchFamily="50" charset="0"/>
              </a:rPr>
              <a:t>«</a:t>
            </a:r>
            <a:r>
              <a:rPr lang="en-US" sz="1300" dirty="0">
                <a:latin typeface="GHEA Grapalat" pitchFamily="50" charset="0"/>
              </a:rPr>
              <a:t>3.1 </a:t>
            </a:r>
            <a:r>
              <a:rPr lang="en-US" sz="1300" dirty="0" err="1">
                <a:latin typeface="GHEA Grapalat" pitchFamily="50" charset="0"/>
              </a:rPr>
              <a:t>Տրանսպորտ</a:t>
            </a:r>
            <a:r>
              <a:rPr lang="en-US" sz="1300" dirty="0">
                <a:latin typeface="GHEA Grapalat" pitchFamily="50" charset="0"/>
              </a:rPr>
              <a:t>» </a:t>
            </a:r>
            <a:r>
              <a:rPr lang="en-US" sz="1300" dirty="0" err="1">
                <a:latin typeface="GHEA Grapalat" pitchFamily="50" charset="0"/>
              </a:rPr>
              <a:t>կետի</a:t>
            </a:r>
            <a:r>
              <a:rPr lang="en-US" sz="1300" dirty="0">
                <a:latin typeface="GHEA Grapalat" pitchFamily="50" charset="0"/>
              </a:rPr>
              <a:t> </a:t>
            </a:r>
            <a:r>
              <a:rPr lang="en-US" sz="1300" dirty="0" smtClean="0">
                <a:latin typeface="GHEA Grapalat" pitchFamily="50" charset="0"/>
              </a:rPr>
              <a:t>«</a:t>
            </a:r>
            <a:r>
              <a:rPr lang="en-US" sz="1300" dirty="0" err="1">
                <a:latin typeface="GHEA Grapalat" pitchFamily="50" charset="0"/>
              </a:rPr>
              <a:t>Երկաթուղային</a:t>
            </a:r>
            <a:r>
              <a:rPr lang="en-US" sz="1300" dirty="0">
                <a:latin typeface="GHEA Grapalat" pitchFamily="50" charset="0"/>
              </a:rPr>
              <a:t> </a:t>
            </a:r>
            <a:r>
              <a:rPr lang="en-US" sz="1300" dirty="0" err="1">
                <a:latin typeface="GHEA Grapalat" pitchFamily="50" charset="0"/>
              </a:rPr>
              <a:t>տրանսպորտ</a:t>
            </a:r>
            <a:r>
              <a:rPr lang="en-US" sz="1300" dirty="0">
                <a:latin typeface="GHEA Grapalat" pitchFamily="50" charset="0"/>
              </a:rPr>
              <a:t>» </a:t>
            </a:r>
            <a:r>
              <a:rPr lang="en-US" sz="1300" dirty="0" err="1" smtClean="0">
                <a:latin typeface="GHEA Grapalat" pitchFamily="50" charset="0"/>
              </a:rPr>
              <a:t>մա</a:t>
            </a:r>
            <a:r>
              <a:rPr lang="hy-AM" sz="1300" dirty="0" smtClean="0">
                <a:latin typeface="GHEA Grapalat" pitchFamily="50" charset="0"/>
              </a:rPr>
              <a:t>ս</a:t>
            </a:r>
          </a:p>
          <a:p>
            <a:pPr marL="109728" indent="0" algn="just">
              <a:buNone/>
            </a:pPr>
            <a:r>
              <a:rPr lang="hy-AM" sz="1300" dirty="0" smtClean="0">
                <a:latin typeface="GHEA Grapalat" pitchFamily="50" charset="0"/>
              </a:rPr>
              <a:t>ՖԻՆԱՆՍԿԱՆ ՑՈՒՑԱՆԻՇՆԵՐ</a:t>
            </a:r>
          </a:p>
          <a:p>
            <a:pPr marL="109728" indent="0" algn="just">
              <a:buNone/>
            </a:pPr>
            <a:r>
              <a:rPr lang="hy-AM" sz="1300" dirty="0" smtClean="0">
                <a:latin typeface="GHEA Grapalat" pitchFamily="50" charset="0"/>
              </a:rPr>
              <a:t>2019թ.՝ </a:t>
            </a:r>
            <a:r>
              <a:rPr lang="en-US" sz="1300" dirty="0" smtClean="0">
                <a:latin typeface="GHEA Grapalat" pitchFamily="50" charset="0"/>
              </a:rPr>
              <a:t>377</a:t>
            </a:r>
            <a:r>
              <a:rPr lang="hy-AM" sz="1300" dirty="0" smtClean="0">
                <a:latin typeface="GHEA Grapalat" pitchFamily="50" charset="0"/>
              </a:rPr>
              <a:t>.</a:t>
            </a:r>
            <a:r>
              <a:rPr lang="en-US" sz="1300" dirty="0" smtClean="0">
                <a:latin typeface="GHEA Grapalat" pitchFamily="50" charset="0"/>
              </a:rPr>
              <a:t>8</a:t>
            </a:r>
            <a:r>
              <a:rPr lang="hy-AM" sz="1300" dirty="0" smtClean="0">
                <a:latin typeface="GHEA Grapalat" pitchFamily="50" charset="0"/>
              </a:rPr>
              <a:t> </a:t>
            </a:r>
            <a:r>
              <a:rPr lang="hy-AM" sz="1300" dirty="0">
                <a:latin typeface="GHEA Grapalat" pitchFamily="50" charset="0"/>
              </a:rPr>
              <a:t>մլն </a:t>
            </a:r>
            <a:r>
              <a:rPr lang="hy-AM" sz="1300" dirty="0" smtClean="0">
                <a:latin typeface="GHEA Grapalat" pitchFamily="50" charset="0"/>
              </a:rPr>
              <a:t>դրամ</a:t>
            </a:r>
            <a:r>
              <a:rPr lang="ru-RU" sz="1300" dirty="0">
                <a:latin typeface="GHEA Grapalat" pitchFamily="50" charset="0"/>
              </a:rPr>
              <a:t>,</a:t>
            </a:r>
            <a:r>
              <a:rPr lang="hy-AM" sz="1300" dirty="0" smtClean="0">
                <a:latin typeface="GHEA Grapalat" pitchFamily="50" charset="0"/>
              </a:rPr>
              <a:t> </a:t>
            </a:r>
            <a:r>
              <a:rPr lang="hy-AM" sz="1300" dirty="0">
                <a:latin typeface="GHEA Grapalat" pitchFamily="50" charset="0"/>
              </a:rPr>
              <a:t>2020թ.` </a:t>
            </a:r>
            <a:r>
              <a:rPr lang="en-US" sz="1300" dirty="0">
                <a:latin typeface="GHEA Grapalat" pitchFamily="50" charset="0"/>
              </a:rPr>
              <a:t>3</a:t>
            </a:r>
            <a:r>
              <a:rPr lang="ru-RU" sz="1300" dirty="0">
                <a:latin typeface="GHEA Grapalat" pitchFamily="50" charset="0"/>
              </a:rPr>
              <a:t>93</a:t>
            </a:r>
            <a:r>
              <a:rPr lang="hy-AM" sz="1300" dirty="0">
                <a:latin typeface="GHEA Grapalat" pitchFamily="50" charset="0"/>
              </a:rPr>
              <a:t>.</a:t>
            </a:r>
            <a:r>
              <a:rPr lang="ru-RU" sz="1300" dirty="0">
                <a:latin typeface="GHEA Grapalat" pitchFamily="50" charset="0"/>
              </a:rPr>
              <a:t>1</a:t>
            </a:r>
            <a:r>
              <a:rPr lang="hy-AM" sz="1300" dirty="0">
                <a:latin typeface="GHEA Grapalat" pitchFamily="50" charset="0"/>
              </a:rPr>
              <a:t> մլն </a:t>
            </a:r>
            <a:r>
              <a:rPr lang="hy-AM" sz="1300" dirty="0" smtClean="0">
                <a:latin typeface="GHEA Grapalat" pitchFamily="50" charset="0"/>
              </a:rPr>
              <a:t>դրամ, </a:t>
            </a:r>
            <a:r>
              <a:rPr lang="ru-RU" sz="1300" dirty="0" smtClean="0">
                <a:latin typeface="GHEA Grapalat" pitchFamily="50" charset="0"/>
              </a:rPr>
              <a:t>2021թ.</a:t>
            </a:r>
            <a:r>
              <a:rPr lang="hy-AM" sz="1300" dirty="0" smtClean="0">
                <a:latin typeface="GHEA Grapalat" pitchFamily="50" charset="0"/>
              </a:rPr>
              <a:t>՝</a:t>
            </a:r>
            <a:r>
              <a:rPr lang="ru-RU" sz="1300" dirty="0" smtClean="0">
                <a:latin typeface="GHEA Grapalat" pitchFamily="50" charset="0"/>
              </a:rPr>
              <a:t> </a:t>
            </a:r>
            <a:r>
              <a:rPr lang="en-US" sz="1300" dirty="0" smtClean="0">
                <a:latin typeface="GHEA Grapalat" pitchFamily="50" charset="0"/>
              </a:rPr>
              <a:t>394</a:t>
            </a:r>
            <a:r>
              <a:rPr lang="hy-AM" sz="1300" dirty="0">
                <a:latin typeface="GHEA Grapalat" pitchFamily="50" charset="0"/>
              </a:rPr>
              <a:t>.</a:t>
            </a:r>
            <a:r>
              <a:rPr lang="en-US" sz="1300" dirty="0">
                <a:latin typeface="GHEA Grapalat" pitchFamily="50" charset="0"/>
              </a:rPr>
              <a:t>1</a:t>
            </a:r>
            <a:r>
              <a:rPr lang="hy-AM" sz="1300" dirty="0">
                <a:latin typeface="GHEA Grapalat" pitchFamily="50" charset="0"/>
              </a:rPr>
              <a:t> մլն </a:t>
            </a:r>
            <a:r>
              <a:rPr lang="hy-AM" sz="1300" dirty="0" smtClean="0">
                <a:latin typeface="GHEA Grapalat" pitchFamily="50" charset="0"/>
              </a:rPr>
              <a:t>դրամ և </a:t>
            </a:r>
            <a:r>
              <a:rPr lang="hy-AM" sz="1300" dirty="0">
                <a:latin typeface="GHEA Grapalat" pitchFamily="50" charset="0"/>
              </a:rPr>
              <a:t>202</a:t>
            </a:r>
            <a:r>
              <a:rPr lang="en-US" sz="1300" dirty="0" smtClean="0">
                <a:latin typeface="GHEA Grapalat" pitchFamily="50" charset="0"/>
              </a:rPr>
              <a:t>2</a:t>
            </a:r>
            <a:r>
              <a:rPr lang="hy-AM" sz="1300" dirty="0" smtClean="0">
                <a:latin typeface="GHEA Grapalat" pitchFamily="50" charset="0"/>
              </a:rPr>
              <a:t>թ</a:t>
            </a:r>
            <a:r>
              <a:rPr lang="en-US" sz="1300" dirty="0" smtClean="0">
                <a:latin typeface="GHEA Grapalat" pitchFamily="50" charset="0"/>
              </a:rPr>
              <a:t>.</a:t>
            </a:r>
            <a:r>
              <a:rPr lang="hy-AM" sz="1300" dirty="0">
                <a:latin typeface="GHEA Grapalat" pitchFamily="50" charset="0"/>
              </a:rPr>
              <a:t>՝</a:t>
            </a:r>
            <a:r>
              <a:rPr lang="en-US" sz="1300" dirty="0" smtClean="0">
                <a:latin typeface="GHEA Grapalat" pitchFamily="50" charset="0"/>
              </a:rPr>
              <a:t> </a:t>
            </a:r>
            <a:r>
              <a:rPr lang="ru-RU" sz="1300" dirty="0">
                <a:latin typeface="GHEA Grapalat" pitchFamily="50" charset="0"/>
              </a:rPr>
              <a:t>42</a:t>
            </a:r>
            <a:r>
              <a:rPr lang="hy-AM" sz="1300" dirty="0">
                <a:latin typeface="GHEA Grapalat" pitchFamily="50" charset="0"/>
              </a:rPr>
              <a:t>3</a:t>
            </a:r>
            <a:r>
              <a:rPr lang="en-US" sz="1300" dirty="0">
                <a:latin typeface="GHEA Grapalat" pitchFamily="50" charset="0"/>
              </a:rPr>
              <a:t>.</a:t>
            </a:r>
            <a:r>
              <a:rPr lang="ru-RU" sz="1300" dirty="0">
                <a:latin typeface="GHEA Grapalat" pitchFamily="50" charset="0"/>
              </a:rPr>
              <a:t>0</a:t>
            </a:r>
            <a:r>
              <a:rPr lang="en-US" sz="1300" dirty="0">
                <a:latin typeface="GHEA Grapalat" pitchFamily="50" charset="0"/>
              </a:rPr>
              <a:t> </a:t>
            </a:r>
            <a:r>
              <a:rPr lang="en-US" sz="1300" dirty="0" err="1">
                <a:latin typeface="GHEA Grapalat" pitchFamily="50" charset="0"/>
              </a:rPr>
              <a:t>մլ</a:t>
            </a:r>
            <a:r>
              <a:rPr lang="hy-AM" sz="1300" dirty="0">
                <a:latin typeface="GHEA Grapalat" pitchFamily="50" charset="0"/>
              </a:rPr>
              <a:t>ն</a:t>
            </a:r>
            <a:r>
              <a:rPr lang="en-US" sz="1300" dirty="0">
                <a:latin typeface="GHEA Grapalat" pitchFamily="50" charset="0"/>
              </a:rPr>
              <a:t> </a:t>
            </a:r>
            <a:r>
              <a:rPr lang="en-US" sz="1300" dirty="0" err="1">
                <a:latin typeface="GHEA Grapalat" pitchFamily="50" charset="0"/>
              </a:rPr>
              <a:t>դրամ</a:t>
            </a:r>
            <a:r>
              <a:rPr lang="hy-AM" sz="1300" dirty="0" smtClean="0">
                <a:latin typeface="GHEA Grapalat" pitchFamily="50" charset="0"/>
              </a:rPr>
              <a:t>: </a:t>
            </a:r>
          </a:p>
          <a:p>
            <a:pPr marL="109728" indent="0" algn="just">
              <a:buNone/>
            </a:pPr>
            <a:r>
              <a:rPr lang="hy-AM" sz="1300" dirty="0">
                <a:latin typeface="GHEA Grapalat" pitchFamily="50" charset="0"/>
              </a:rPr>
              <a:t>ՈՉ ՖԻՆԱՆՍԿԱՆ ՑՈՒՑԱՆԻՇՆԵՐ</a:t>
            </a:r>
          </a:p>
          <a:p>
            <a:pPr marL="109728" indent="0" algn="just">
              <a:buNone/>
            </a:pPr>
            <a:r>
              <a:rPr lang="hy-AM" sz="1300" dirty="0">
                <a:latin typeface="GHEA Grapalat" pitchFamily="50" charset="0"/>
              </a:rPr>
              <a:t>2019թ.՝ տեղական հաղորդակցություն</a:t>
            </a:r>
            <a:r>
              <a:rPr lang="en-US" sz="1300" dirty="0">
                <a:latin typeface="GHEA Grapalat" pitchFamily="50" charset="0"/>
              </a:rPr>
              <a:t> 5 </a:t>
            </a:r>
            <a:r>
              <a:rPr lang="ru-RU" sz="1300" dirty="0" err="1">
                <a:latin typeface="GHEA Grapalat" pitchFamily="50" charset="0"/>
              </a:rPr>
              <a:t>ուղղություն</a:t>
            </a:r>
            <a:r>
              <a:rPr lang="ru-RU" sz="1300" dirty="0">
                <a:latin typeface="GHEA Grapalat" pitchFamily="50" charset="0"/>
              </a:rPr>
              <a:t>` </a:t>
            </a:r>
            <a:r>
              <a:rPr lang="ru-RU" sz="1300" dirty="0" smtClean="0">
                <a:latin typeface="GHEA Grapalat" pitchFamily="50" charset="0"/>
              </a:rPr>
              <a:t>1</a:t>
            </a:r>
            <a:r>
              <a:rPr lang="hy-AM" sz="1300" dirty="0">
                <a:latin typeface="GHEA Grapalat" pitchFamily="50" charset="0"/>
              </a:rPr>
              <a:t>,</a:t>
            </a:r>
            <a:r>
              <a:rPr lang="ru-RU" sz="1300" dirty="0">
                <a:latin typeface="GHEA Grapalat" pitchFamily="50" charset="0"/>
              </a:rPr>
              <a:t>308</a:t>
            </a:r>
            <a:r>
              <a:rPr lang="hy-AM" sz="1300" dirty="0">
                <a:latin typeface="GHEA Grapalat" pitchFamily="50" charset="0"/>
              </a:rPr>
              <a:t>,</a:t>
            </a:r>
            <a:r>
              <a:rPr lang="ru-RU" sz="1300" dirty="0">
                <a:latin typeface="GHEA Grapalat" pitchFamily="50" charset="0"/>
              </a:rPr>
              <a:t>600 </a:t>
            </a:r>
            <a:r>
              <a:rPr lang="hy-AM" sz="1300" dirty="0" smtClean="0">
                <a:latin typeface="GHEA Grapalat" pitchFamily="50" charset="0"/>
              </a:rPr>
              <a:t>ուղևորափոխադրումով</a:t>
            </a:r>
          </a:p>
          <a:p>
            <a:pPr marL="109728" indent="0" algn="just">
              <a:buNone/>
            </a:pPr>
            <a:r>
              <a:rPr lang="hy-AM" sz="1300" dirty="0" smtClean="0">
                <a:latin typeface="GHEA Grapalat" pitchFamily="50" charset="0"/>
              </a:rPr>
              <a:t>միջպետական </a:t>
            </a:r>
            <a:r>
              <a:rPr lang="hy-AM" sz="1300" dirty="0">
                <a:latin typeface="GHEA Grapalat" pitchFamily="50" charset="0"/>
              </a:rPr>
              <a:t>հաղորդակցություն 2 ուղղություն` </a:t>
            </a:r>
            <a:r>
              <a:rPr lang="hy-AM" sz="1300" dirty="0" smtClean="0">
                <a:latin typeface="GHEA Grapalat" pitchFamily="50" charset="0"/>
              </a:rPr>
              <a:t>97,768 </a:t>
            </a:r>
            <a:r>
              <a:rPr lang="hy-AM" sz="1300" dirty="0">
                <a:latin typeface="GHEA Grapalat" pitchFamily="50" charset="0"/>
              </a:rPr>
              <a:t>ուղևորափոխադրումով</a:t>
            </a:r>
            <a:r>
              <a:rPr lang="ru-RU" sz="1300" dirty="0" smtClean="0">
                <a:latin typeface="GHEA Grapalat" pitchFamily="50" charset="0"/>
              </a:rPr>
              <a:t>,</a:t>
            </a:r>
            <a:endParaRPr lang="hy-AM" sz="1300" dirty="0" smtClean="0">
              <a:latin typeface="GHEA Grapalat" pitchFamily="50" charset="0"/>
            </a:endParaRPr>
          </a:p>
          <a:p>
            <a:pPr marL="109728" indent="0" algn="just">
              <a:buNone/>
            </a:pPr>
            <a:r>
              <a:rPr lang="hy-AM" sz="1300" dirty="0" smtClean="0">
                <a:latin typeface="GHEA Grapalat" pitchFamily="50" charset="0"/>
              </a:rPr>
              <a:t>2020թ.` տեղական </a:t>
            </a:r>
            <a:r>
              <a:rPr lang="hy-AM" sz="1300" dirty="0">
                <a:latin typeface="GHEA Grapalat" pitchFamily="50" charset="0"/>
              </a:rPr>
              <a:t>հաղորդակցություն 7 ուղղություն` 1,104,528 </a:t>
            </a:r>
            <a:r>
              <a:rPr lang="hy-AM" sz="1300" dirty="0" smtClean="0">
                <a:latin typeface="GHEA Grapalat" pitchFamily="50" charset="0"/>
              </a:rPr>
              <a:t>ուղևորափոխադրումով</a:t>
            </a:r>
          </a:p>
          <a:p>
            <a:pPr marL="109728" indent="0" algn="just">
              <a:buNone/>
            </a:pPr>
            <a:r>
              <a:rPr lang="hy-AM" sz="1300" dirty="0" smtClean="0">
                <a:latin typeface="GHEA Grapalat" pitchFamily="50" charset="0"/>
              </a:rPr>
              <a:t>միջպետական </a:t>
            </a:r>
            <a:r>
              <a:rPr lang="hy-AM" sz="1300" dirty="0">
                <a:latin typeface="GHEA Grapalat" pitchFamily="50" charset="0"/>
              </a:rPr>
              <a:t>հաղորդակցություն 2 ուղղություն` 97768 </a:t>
            </a:r>
            <a:r>
              <a:rPr lang="hy-AM" sz="1300" dirty="0" smtClean="0">
                <a:latin typeface="GHEA Grapalat" pitchFamily="50" charset="0"/>
              </a:rPr>
              <a:t>ուղևորափոխադրումով,</a:t>
            </a:r>
          </a:p>
          <a:p>
            <a:pPr marL="109728" indent="0" algn="just">
              <a:buNone/>
            </a:pPr>
            <a:r>
              <a:rPr lang="ru-RU" sz="1300" dirty="0" smtClean="0">
                <a:latin typeface="GHEA Grapalat" pitchFamily="50" charset="0"/>
              </a:rPr>
              <a:t>2021թ</a:t>
            </a:r>
            <a:r>
              <a:rPr lang="ru-RU" sz="1300" dirty="0">
                <a:latin typeface="GHEA Grapalat" pitchFamily="50" charset="0"/>
              </a:rPr>
              <a:t>.</a:t>
            </a:r>
            <a:r>
              <a:rPr lang="hy-AM" sz="1300" dirty="0">
                <a:latin typeface="GHEA Grapalat" pitchFamily="50" charset="0"/>
              </a:rPr>
              <a:t>՝</a:t>
            </a:r>
            <a:r>
              <a:rPr lang="ru-RU" sz="1300" dirty="0">
                <a:latin typeface="GHEA Grapalat" pitchFamily="50" charset="0"/>
              </a:rPr>
              <a:t> </a:t>
            </a:r>
            <a:r>
              <a:rPr lang="hy-AM" sz="1300" dirty="0">
                <a:latin typeface="GHEA Grapalat" pitchFamily="50" charset="0"/>
              </a:rPr>
              <a:t>տեղական հաղորդակցություն </a:t>
            </a:r>
            <a:r>
              <a:rPr lang="hy-AM" sz="1300" dirty="0" smtClean="0">
                <a:latin typeface="GHEA Grapalat" pitchFamily="50" charset="0"/>
              </a:rPr>
              <a:t>7 </a:t>
            </a:r>
            <a:r>
              <a:rPr lang="hy-AM" sz="1300" dirty="0">
                <a:latin typeface="GHEA Grapalat" pitchFamily="50" charset="0"/>
              </a:rPr>
              <a:t>ուղղություն` </a:t>
            </a:r>
            <a:r>
              <a:rPr lang="hy-AM" sz="1300" dirty="0" smtClean="0">
                <a:latin typeface="GHEA Grapalat" pitchFamily="50" charset="0"/>
              </a:rPr>
              <a:t>1,104,528 ուղևորափոխադրումով</a:t>
            </a:r>
          </a:p>
          <a:p>
            <a:pPr marL="109728" indent="0" algn="just">
              <a:buNone/>
            </a:pPr>
            <a:r>
              <a:rPr lang="hy-AM" sz="1300" dirty="0" smtClean="0">
                <a:latin typeface="GHEA Grapalat" pitchFamily="50" charset="0"/>
              </a:rPr>
              <a:t>միջպետական </a:t>
            </a:r>
            <a:r>
              <a:rPr lang="hy-AM" sz="1300" dirty="0">
                <a:latin typeface="GHEA Grapalat" pitchFamily="50" charset="0"/>
              </a:rPr>
              <a:t>հաղորդակցություն 2 ուղղություն` </a:t>
            </a:r>
            <a:r>
              <a:rPr lang="hy-AM" sz="1300" dirty="0" smtClean="0">
                <a:latin typeface="GHEA Grapalat" pitchFamily="50" charset="0"/>
              </a:rPr>
              <a:t>97,768 ուղևորափոխադրումով</a:t>
            </a:r>
            <a:r>
              <a:rPr lang="hy-AM" sz="1300" dirty="0">
                <a:latin typeface="GHEA Grapalat" pitchFamily="50" charset="0"/>
              </a:rPr>
              <a:t>,</a:t>
            </a:r>
            <a:endParaRPr lang="hy-AM" sz="1300" dirty="0" smtClean="0">
              <a:latin typeface="GHEA Grapalat" pitchFamily="50" charset="0"/>
            </a:endParaRPr>
          </a:p>
          <a:p>
            <a:pPr marL="109728" indent="0" algn="just">
              <a:buNone/>
            </a:pPr>
            <a:r>
              <a:rPr lang="hy-AM" sz="1300" dirty="0" smtClean="0">
                <a:latin typeface="GHEA Grapalat" pitchFamily="50" charset="0"/>
              </a:rPr>
              <a:t>202</a:t>
            </a:r>
            <a:r>
              <a:rPr lang="en-US" sz="1300" dirty="0">
                <a:latin typeface="GHEA Grapalat" pitchFamily="50" charset="0"/>
              </a:rPr>
              <a:t>2</a:t>
            </a:r>
            <a:r>
              <a:rPr lang="hy-AM" sz="1300" dirty="0">
                <a:latin typeface="GHEA Grapalat" pitchFamily="50" charset="0"/>
              </a:rPr>
              <a:t>թ</a:t>
            </a:r>
            <a:r>
              <a:rPr lang="en-US" sz="1300" dirty="0">
                <a:latin typeface="GHEA Grapalat" pitchFamily="50" charset="0"/>
              </a:rPr>
              <a:t>.</a:t>
            </a:r>
            <a:r>
              <a:rPr lang="hy-AM" sz="1300" dirty="0">
                <a:latin typeface="GHEA Grapalat" pitchFamily="50" charset="0"/>
              </a:rPr>
              <a:t>՝</a:t>
            </a:r>
            <a:r>
              <a:rPr lang="en-US" sz="1300" dirty="0">
                <a:latin typeface="GHEA Grapalat" pitchFamily="50" charset="0"/>
              </a:rPr>
              <a:t> </a:t>
            </a:r>
            <a:r>
              <a:rPr lang="hy-AM" sz="1300" dirty="0" smtClean="0">
                <a:latin typeface="GHEA Grapalat" pitchFamily="50" charset="0"/>
              </a:rPr>
              <a:t>ուղևորափոխադրումները </a:t>
            </a:r>
            <a:r>
              <a:rPr lang="ru-RU" sz="1300" dirty="0" smtClean="0">
                <a:latin typeface="GHEA Grapalat" pitchFamily="50" charset="0"/>
              </a:rPr>
              <a:t>կ</a:t>
            </a:r>
            <a:r>
              <a:rPr lang="hy-AM" sz="1300" dirty="0" smtClean="0">
                <a:latin typeface="GHEA Grapalat" pitchFamily="50" charset="0"/>
              </a:rPr>
              <a:t>իրականացվեն </a:t>
            </a:r>
            <a:r>
              <a:rPr lang="hy-AM" sz="1300" dirty="0">
                <a:latin typeface="GHEA Grapalat" pitchFamily="50" charset="0"/>
              </a:rPr>
              <a:t>համաձայնեցված ծավալներով և </a:t>
            </a:r>
            <a:r>
              <a:rPr lang="hy-AM" sz="1300" dirty="0" smtClean="0">
                <a:latin typeface="GHEA Grapalat" pitchFamily="50" charset="0"/>
              </a:rPr>
              <a:t>երթուղիներով</a:t>
            </a:r>
            <a:r>
              <a:rPr lang="hy-AM" sz="1300" dirty="0">
                <a:latin typeface="GHEA Grapalat" pitchFamily="50" charset="0"/>
              </a:rPr>
              <a:t>։</a:t>
            </a:r>
            <a:endParaRPr lang="en-US" sz="1300" dirty="0">
              <a:latin typeface="GHEA Grapalat" pitchFamily="50" charset="0"/>
            </a:endParaRPr>
          </a:p>
        </p:txBody>
      </p:sp>
      <p:sp>
        <p:nvSpPr>
          <p:cNvPr id="6" name="Номер слайда 5"/>
          <p:cNvSpPr>
            <a:spLocks noGrp="1"/>
          </p:cNvSpPr>
          <p:nvPr>
            <p:ph type="sldNum" sz="quarter" idx="12"/>
          </p:nvPr>
        </p:nvSpPr>
        <p:spPr/>
        <p:txBody>
          <a:bodyPr/>
          <a:lstStyle/>
          <a:p>
            <a:fld id="{B6F15528-21DE-4FAA-801E-634DDDAF4B2B}" type="slidenum">
              <a:rPr lang="en-US" smtClean="0"/>
              <a:pPr/>
              <a:t>74</a:t>
            </a:fld>
            <a:endParaRPr lang="en-US" dirty="0"/>
          </a:p>
        </p:txBody>
      </p:sp>
      <p:sp>
        <p:nvSpPr>
          <p:cNvPr id="2" name="Title 1"/>
          <p:cNvSpPr>
            <a:spLocks noGrp="1"/>
          </p:cNvSpPr>
          <p:nvPr>
            <p:ph type="title"/>
          </p:nvPr>
        </p:nvSpPr>
        <p:spPr>
          <a:xfrm>
            <a:off x="457200" y="304800"/>
            <a:ext cx="8153400" cy="381000"/>
          </a:xfrm>
        </p:spPr>
        <p:txBody>
          <a:bodyPr>
            <a:normAutofit/>
          </a:bodyPr>
          <a:lstStyle/>
          <a:p>
            <a:r>
              <a:rPr lang="hy-AM" sz="1400" dirty="0" smtClean="0">
                <a:latin typeface="GHEA Grapalat" pitchFamily="50" charset="0"/>
              </a:rPr>
              <a:t> </a:t>
            </a:r>
            <a:r>
              <a:rPr lang="hy-AM" sz="1400" b="1" dirty="0" smtClean="0">
                <a:solidFill>
                  <a:schemeClr val="bg2">
                    <a:lumMod val="25000"/>
                  </a:schemeClr>
                </a:solidFill>
                <a:latin typeface="GHEA Grapalat" pitchFamily="50" charset="0"/>
              </a:rPr>
              <a:t>1077 Երկաթուղային ցանցի զարգացում</a:t>
            </a:r>
            <a:endParaRPr lang="en-US" sz="1400" b="1" dirty="0">
              <a:solidFill>
                <a:schemeClr val="bg2">
                  <a:lumMod val="25000"/>
                </a:schemeClr>
              </a:solidFill>
              <a:latin typeface="GHEA Grapalat" pitchFamily="50"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013758"/>
            <a:ext cx="2338387"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719960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4800" y="762000"/>
            <a:ext cx="8458199" cy="5410200"/>
          </a:xfrm>
        </p:spPr>
        <p:txBody>
          <a:bodyPr>
            <a:normAutofit fontScale="85000" lnSpcReduction="20000"/>
          </a:bodyPr>
          <a:lstStyle/>
          <a:p>
            <a:pPr marL="109728" indent="0" algn="just">
              <a:buNone/>
            </a:pPr>
            <a:r>
              <a:rPr lang="hy-AM" sz="1500" b="1" u="sng" dirty="0">
                <a:solidFill>
                  <a:schemeClr val="tx2"/>
                </a:solidFill>
                <a:effectLst>
                  <a:outerShdw blurRad="38100" dist="38100" dir="2700000" algn="tl">
                    <a:srgbClr val="000000">
                      <a:alpha val="43137"/>
                    </a:srgbClr>
                  </a:outerShdw>
                </a:effectLst>
                <a:latin typeface="GHEA Grapalat" panose="02000506050000020003" pitchFamily="50" charset="0"/>
              </a:rPr>
              <a:t>Ծրագրի հիմնական նպատակներ</a:t>
            </a:r>
            <a:endParaRPr lang="en-US" sz="1500" dirty="0" smtClean="0">
              <a:latin typeface="GHEA Grapalat" panose="02000506050000020003" pitchFamily="50" charset="0"/>
            </a:endParaRPr>
          </a:p>
          <a:p>
            <a:pPr algn="just">
              <a:buFont typeface="Wingdings" panose="05000000000000000000" pitchFamily="2" charset="2"/>
              <a:buChar char="Ø"/>
            </a:pPr>
            <a:r>
              <a:rPr lang="hy-AM" sz="1500" dirty="0" smtClean="0">
                <a:latin typeface="GHEA Grapalat" panose="02000506050000020003" pitchFamily="50" charset="0"/>
              </a:rPr>
              <a:t> Պետական գույքի կառավարման արդյունավետության բարձրացում </a:t>
            </a:r>
          </a:p>
          <a:p>
            <a:pPr algn="just">
              <a:buFont typeface="Wingdings" panose="05000000000000000000" pitchFamily="2" charset="2"/>
              <a:buChar char="Ø"/>
            </a:pPr>
            <a:r>
              <a:rPr lang="hy-AM" sz="1500" dirty="0" smtClean="0">
                <a:latin typeface="GHEA Grapalat" panose="02000506050000020003" pitchFamily="50" charset="0"/>
              </a:rPr>
              <a:t>Պետական բյուջեի մուտքերի ավելացում </a:t>
            </a:r>
          </a:p>
          <a:p>
            <a:pPr algn="just">
              <a:buFont typeface="Wingdings" panose="05000000000000000000" pitchFamily="2" charset="2"/>
              <a:buChar char="Ø"/>
            </a:pPr>
            <a:r>
              <a:rPr lang="hy-AM" sz="1500" dirty="0" smtClean="0">
                <a:latin typeface="GHEA Grapalat" panose="02000506050000020003" pitchFamily="50" charset="0"/>
              </a:rPr>
              <a:t>Պետական մասնակցությամբ առևտրային կազմակերպությունների արդյունավետության բարձրացում </a:t>
            </a:r>
          </a:p>
          <a:p>
            <a:pPr algn="just">
              <a:buFont typeface="Wingdings" panose="05000000000000000000" pitchFamily="2" charset="2"/>
              <a:buChar char="Ø"/>
            </a:pPr>
            <a:r>
              <a:rPr lang="hy-AM" sz="1500" dirty="0" smtClean="0">
                <a:latin typeface="GHEA Grapalat" panose="02000506050000020003" pitchFamily="50" charset="0"/>
              </a:rPr>
              <a:t>Գույքային շրջանառության ոլորտում կնքված պայմանագրերի կատարման հսկողության ապահովում </a:t>
            </a:r>
          </a:p>
          <a:p>
            <a:pPr algn="just">
              <a:buFont typeface="Wingdings" panose="05000000000000000000" pitchFamily="2" charset="2"/>
              <a:buChar char="Ø"/>
            </a:pPr>
            <a:r>
              <a:rPr lang="hy-AM" sz="1500" dirty="0" smtClean="0">
                <a:latin typeface="GHEA Grapalat" panose="02000506050000020003" pitchFamily="50" charset="0"/>
              </a:rPr>
              <a:t>Պետական գույքի կառավարման ոլորտում կառավարման հայեցակարգից բխող իրավական ակտերի մշտակում և իրագործում </a:t>
            </a:r>
          </a:p>
          <a:p>
            <a:pPr algn="just">
              <a:buFont typeface="Wingdings" panose="05000000000000000000" pitchFamily="2" charset="2"/>
              <a:buChar char="Ø"/>
            </a:pPr>
            <a:r>
              <a:rPr lang="hy-AM" sz="1500" dirty="0" smtClean="0">
                <a:latin typeface="GHEA Grapalat" panose="02000506050000020003" pitchFamily="50" charset="0"/>
              </a:rPr>
              <a:t>Բարենպաստ ներդրումային միջավայրի ստեղծում </a:t>
            </a:r>
            <a:endParaRPr lang="en-US" sz="1500" dirty="0" smtClean="0">
              <a:latin typeface="GHEA Grapalat" pitchFamily="50" charset="0"/>
            </a:endParaRPr>
          </a:p>
          <a:p>
            <a:pPr algn="just">
              <a:buFont typeface="Wingdings" panose="05000000000000000000" pitchFamily="2" charset="2"/>
              <a:buChar char="Ø"/>
            </a:pPr>
            <a:r>
              <a:rPr lang="hy-AM" sz="1500" dirty="0" smtClean="0">
                <a:latin typeface="GHEA Grapalat" pitchFamily="50" charset="0"/>
              </a:rPr>
              <a:t>Բնակչության սոցիալ-տնտեսական խնդիրների </a:t>
            </a:r>
            <a:r>
              <a:rPr lang="en-US" sz="1500" dirty="0" smtClean="0">
                <a:latin typeface="GHEA Grapalat" pitchFamily="50" charset="0"/>
              </a:rPr>
              <a:t>(</a:t>
            </a:r>
            <a:r>
              <a:rPr lang="hy-AM" sz="1500" dirty="0" smtClean="0">
                <a:latin typeface="GHEA Grapalat" pitchFamily="50" charset="0"/>
              </a:rPr>
              <a:t>բնակարանային</a:t>
            </a:r>
            <a:r>
              <a:rPr lang="en-US" sz="1500" dirty="0" smtClean="0">
                <a:latin typeface="GHEA Grapalat" pitchFamily="50" charset="0"/>
              </a:rPr>
              <a:t>) </a:t>
            </a:r>
            <a:r>
              <a:rPr lang="hy-AM" sz="1500" dirty="0" smtClean="0">
                <a:latin typeface="GHEA Grapalat" pitchFamily="50" charset="0"/>
              </a:rPr>
              <a:t>լուծում </a:t>
            </a:r>
          </a:p>
          <a:p>
            <a:pPr algn="just">
              <a:buFont typeface="Wingdings" panose="05000000000000000000" pitchFamily="2" charset="2"/>
              <a:buChar char="Ø"/>
            </a:pPr>
            <a:r>
              <a:rPr lang="hy-AM" sz="1500" dirty="0" smtClean="0">
                <a:latin typeface="GHEA Grapalat" pitchFamily="50" charset="0"/>
              </a:rPr>
              <a:t>Գործառույթների իրականացման թափանցիկության և հրապարակայնության ապահովում </a:t>
            </a:r>
          </a:p>
          <a:p>
            <a:pPr marL="109728" indent="0" algn="just">
              <a:buNone/>
            </a:pPr>
            <a:r>
              <a:rPr lang="hy-AM" sz="1500" b="1" u="sng" dirty="0">
                <a:solidFill>
                  <a:schemeClr val="tx2"/>
                </a:solidFill>
                <a:latin typeface="GHEA Grapalat" panose="02000506050000020003" pitchFamily="50" charset="0"/>
              </a:rPr>
              <a:t>Կապը ռազմավարական </a:t>
            </a:r>
            <a:r>
              <a:rPr lang="hy-AM" sz="1500" b="1" u="sng" dirty="0" smtClean="0">
                <a:solidFill>
                  <a:schemeClr val="tx2"/>
                </a:solidFill>
                <a:latin typeface="GHEA Grapalat" panose="02000506050000020003" pitchFamily="50" charset="0"/>
              </a:rPr>
              <a:t>ծրագրի </a:t>
            </a:r>
            <a:r>
              <a:rPr lang="hy-AM" sz="1500" b="1" u="sng" dirty="0">
                <a:solidFill>
                  <a:schemeClr val="tx2"/>
                </a:solidFill>
                <a:latin typeface="GHEA Grapalat" panose="02000506050000020003" pitchFamily="50" charset="0"/>
              </a:rPr>
              <a:t>հետ </a:t>
            </a:r>
            <a:endParaRPr lang="hy-AM" sz="1500" b="1" u="sng" dirty="0" smtClean="0">
              <a:solidFill>
                <a:schemeClr val="tx2"/>
              </a:solidFill>
              <a:latin typeface="GHEA Grapalat" panose="02000506050000020003" pitchFamily="50" charset="0"/>
            </a:endParaRPr>
          </a:p>
          <a:p>
            <a:pPr algn="just">
              <a:buFont typeface="Arial" panose="020B0604020202020204" pitchFamily="34" charset="0"/>
              <a:buChar char="•"/>
            </a:pPr>
            <a:r>
              <a:rPr lang="hy-AM" sz="1500" dirty="0">
                <a:latin typeface="GHEA Grapalat" pitchFamily="50" charset="0"/>
              </a:rPr>
              <a:t>ՀՀ կառավարության 2021թ-ի օգոստոսի 18-ի </a:t>
            </a:r>
            <a:r>
              <a:rPr lang="en-US" sz="1500" dirty="0">
                <a:latin typeface="GHEA Grapalat" pitchFamily="50" charset="0"/>
              </a:rPr>
              <a:t>N 1363</a:t>
            </a:r>
            <a:r>
              <a:rPr lang="hy-AM" sz="1500" dirty="0">
                <a:latin typeface="GHEA Grapalat" pitchFamily="50" charset="0"/>
              </a:rPr>
              <a:t>-Ա որոշմամբ հաստատված ՀՀ կառավարության գործունեության ծրագրի 6.7 կետով նախատեսված առաջադրանքներ </a:t>
            </a:r>
          </a:p>
          <a:p>
            <a:pPr algn="just">
              <a:buFont typeface="Arial" panose="020B0604020202020204" pitchFamily="34" charset="0"/>
              <a:buChar char="•"/>
            </a:pPr>
            <a:r>
              <a:rPr lang="hy-AM" sz="1500" dirty="0">
                <a:latin typeface="GHEA Grapalat" pitchFamily="50" charset="0"/>
              </a:rPr>
              <a:t> Պետական գույքի կառավարման ոլորտի ռազմավարական փաստաթուղթ համարվող պետական գույքի կառավարման 2021-23թթ. Ծրագիր</a:t>
            </a:r>
          </a:p>
          <a:p>
            <a:pPr algn="just">
              <a:buFont typeface="Arial" panose="020B0604020202020204" pitchFamily="34" charset="0"/>
              <a:buChar char="•"/>
            </a:pPr>
            <a:r>
              <a:rPr lang="hy-AM" sz="1500" dirty="0">
                <a:latin typeface="GHEA Grapalat" pitchFamily="50" charset="0"/>
              </a:rPr>
              <a:t>ՀՀ կառավարության 2021-</a:t>
            </a:r>
            <a:r>
              <a:rPr lang="en-US" sz="1500" dirty="0">
                <a:latin typeface="GHEA Grapalat" pitchFamily="50" charset="0"/>
              </a:rPr>
              <a:t>20</a:t>
            </a:r>
            <a:r>
              <a:rPr lang="hy-AM" sz="1500" dirty="0">
                <a:latin typeface="GHEA Grapalat" pitchFamily="50" charset="0"/>
              </a:rPr>
              <a:t>26թթ. </a:t>
            </a:r>
            <a:r>
              <a:rPr lang="en-US" sz="1500" dirty="0">
                <a:latin typeface="GHEA Grapalat" pitchFamily="50" charset="0"/>
              </a:rPr>
              <a:t>h</a:t>
            </a:r>
            <a:r>
              <a:rPr lang="hy-AM" sz="1500" dirty="0">
                <a:latin typeface="GHEA Grapalat" pitchFamily="50" charset="0"/>
              </a:rPr>
              <a:t>նգամյա միջոցառումների ծրագրով</a:t>
            </a:r>
            <a:r>
              <a:rPr lang="en-US" sz="1500" dirty="0">
                <a:latin typeface="GHEA Grapalat" pitchFamily="50" charset="0"/>
              </a:rPr>
              <a:t> (</a:t>
            </a:r>
            <a:r>
              <a:rPr lang="hy-AM" sz="1500" dirty="0">
                <a:latin typeface="GHEA Grapalat" pitchFamily="50" charset="0"/>
              </a:rPr>
              <a:t>ՀՀ կառավարության նախագծով</a:t>
            </a:r>
            <a:r>
              <a:rPr lang="en-US" sz="1500" dirty="0">
                <a:latin typeface="GHEA Grapalat" pitchFamily="50" charset="0"/>
              </a:rPr>
              <a:t>)</a:t>
            </a:r>
            <a:r>
              <a:rPr lang="hy-AM" sz="1500" dirty="0">
                <a:latin typeface="GHEA Grapalat" pitchFamily="50" charset="0"/>
              </a:rPr>
              <a:t> սահմանված 90,</a:t>
            </a:r>
            <a:r>
              <a:rPr lang="en-US" sz="1500" dirty="0">
                <a:latin typeface="GHEA Grapalat" pitchFamily="50" charset="0"/>
              </a:rPr>
              <a:t> </a:t>
            </a:r>
            <a:r>
              <a:rPr lang="hy-AM" sz="1500" dirty="0">
                <a:latin typeface="GHEA Grapalat" pitchFamily="50" charset="0"/>
              </a:rPr>
              <a:t>93,</a:t>
            </a:r>
            <a:r>
              <a:rPr lang="en-US" sz="1500" dirty="0">
                <a:latin typeface="GHEA Grapalat" pitchFamily="50" charset="0"/>
              </a:rPr>
              <a:t> </a:t>
            </a:r>
            <a:r>
              <a:rPr lang="hy-AM" sz="1500" dirty="0">
                <a:latin typeface="GHEA Grapalat" pitchFamily="50" charset="0"/>
              </a:rPr>
              <a:t>94,</a:t>
            </a:r>
            <a:r>
              <a:rPr lang="en-US" sz="1500" dirty="0">
                <a:latin typeface="GHEA Grapalat" pitchFamily="50" charset="0"/>
              </a:rPr>
              <a:t> </a:t>
            </a:r>
            <a:r>
              <a:rPr lang="hy-AM" sz="1500" dirty="0">
                <a:latin typeface="GHEA Grapalat" pitchFamily="50" charset="0"/>
              </a:rPr>
              <a:t>97,</a:t>
            </a:r>
            <a:r>
              <a:rPr lang="en-US" sz="1500" dirty="0">
                <a:latin typeface="GHEA Grapalat" pitchFamily="50" charset="0"/>
              </a:rPr>
              <a:t> </a:t>
            </a:r>
            <a:r>
              <a:rPr lang="hy-AM" sz="1500" dirty="0">
                <a:latin typeface="GHEA Grapalat" pitchFamily="50" charset="0"/>
              </a:rPr>
              <a:t>98,</a:t>
            </a:r>
            <a:r>
              <a:rPr lang="en-US" sz="1500" dirty="0">
                <a:latin typeface="GHEA Grapalat" pitchFamily="50" charset="0"/>
              </a:rPr>
              <a:t> </a:t>
            </a:r>
            <a:r>
              <a:rPr lang="hy-AM" sz="1500" dirty="0">
                <a:latin typeface="GHEA Grapalat" pitchFamily="50" charset="0"/>
              </a:rPr>
              <a:t>99 և 100-րդ </a:t>
            </a:r>
            <a:r>
              <a:rPr lang="hy-AM" sz="1500" dirty="0" smtClean="0">
                <a:latin typeface="GHEA Grapalat" pitchFamily="50" charset="0"/>
              </a:rPr>
              <a:t>կետեր</a:t>
            </a:r>
          </a:p>
          <a:p>
            <a:pPr marL="109728" indent="0" algn="just">
              <a:buNone/>
            </a:pPr>
            <a:r>
              <a:rPr lang="hy-AM" sz="1500" b="1" u="sng" dirty="0" smtClean="0">
                <a:solidFill>
                  <a:schemeClr val="tx2"/>
                </a:solidFill>
                <a:latin typeface="GHEA Grapalat" panose="02000506050000020003" pitchFamily="50" charset="0"/>
              </a:rPr>
              <a:t>Շահառուներ</a:t>
            </a:r>
            <a:endParaRPr lang="hy-AM" sz="1500" b="1" u="sng" dirty="0">
              <a:solidFill>
                <a:schemeClr val="tx2"/>
              </a:solidFill>
              <a:latin typeface="GHEA Grapalat" panose="02000506050000020003" pitchFamily="50" charset="0"/>
            </a:endParaRPr>
          </a:p>
          <a:p>
            <a:pPr algn="just">
              <a:buFont typeface="Wingdings" panose="05000000000000000000" pitchFamily="2" charset="2"/>
              <a:buChar char="v"/>
            </a:pPr>
            <a:r>
              <a:rPr lang="hy-AM" sz="1600" dirty="0" smtClean="0">
                <a:latin typeface="GHEA Grapalat" panose="02000506050000020003" pitchFamily="50" charset="0"/>
              </a:rPr>
              <a:t>ՀՀ </a:t>
            </a:r>
            <a:r>
              <a:rPr lang="hy-AM" sz="1600" dirty="0">
                <a:latin typeface="GHEA Grapalat" panose="02000506050000020003" pitchFamily="50" charset="0"/>
              </a:rPr>
              <a:t>պետական մարմիններ</a:t>
            </a:r>
          </a:p>
          <a:p>
            <a:pPr algn="just">
              <a:buFont typeface="Wingdings" panose="05000000000000000000" pitchFamily="2" charset="2"/>
              <a:buChar char="v"/>
            </a:pPr>
            <a:r>
              <a:rPr lang="hy-AM" sz="1600" dirty="0">
                <a:latin typeface="GHEA Grapalat" panose="02000506050000020003" pitchFamily="50" charset="0"/>
              </a:rPr>
              <a:t>ՀՀ համայնքներ</a:t>
            </a:r>
          </a:p>
          <a:p>
            <a:pPr algn="just">
              <a:buFont typeface="Wingdings" panose="05000000000000000000" pitchFamily="2" charset="2"/>
              <a:buChar char="v"/>
            </a:pPr>
            <a:r>
              <a:rPr lang="hy-AM" sz="1600" dirty="0">
                <a:latin typeface="GHEA Grapalat" panose="02000506050000020003" pitchFamily="50" charset="0"/>
              </a:rPr>
              <a:t>ՊՈԱԿ-ներ</a:t>
            </a:r>
          </a:p>
          <a:p>
            <a:pPr algn="just">
              <a:buFont typeface="Wingdings" panose="05000000000000000000" pitchFamily="2" charset="2"/>
              <a:buChar char="v"/>
            </a:pPr>
            <a:r>
              <a:rPr lang="hy-AM" sz="1600" dirty="0">
                <a:latin typeface="GHEA Grapalat" panose="02000506050000020003" pitchFamily="50" charset="0"/>
              </a:rPr>
              <a:t>Հիմնադրամներ </a:t>
            </a:r>
          </a:p>
          <a:p>
            <a:pPr algn="just">
              <a:buFont typeface="Wingdings" panose="05000000000000000000" pitchFamily="2" charset="2"/>
              <a:buChar char="v"/>
            </a:pPr>
            <a:r>
              <a:rPr lang="hy-AM" sz="1600" dirty="0">
                <a:latin typeface="GHEA Grapalat" panose="02000506050000020003" pitchFamily="50" charset="0"/>
              </a:rPr>
              <a:t>Պետական մասնակցությամբ առևտրային և այլ կազմակերպություններ</a:t>
            </a:r>
          </a:p>
          <a:p>
            <a:pPr algn="just">
              <a:buFont typeface="Wingdings" panose="05000000000000000000" pitchFamily="2" charset="2"/>
              <a:buChar char="v"/>
            </a:pPr>
            <a:r>
              <a:rPr lang="hy-AM" sz="1600" dirty="0">
                <a:latin typeface="GHEA Grapalat" panose="02000506050000020003" pitchFamily="50" charset="0"/>
              </a:rPr>
              <a:t>Ֆիզիկական անձինք </a:t>
            </a:r>
            <a:endParaRPr lang="hy-AM" sz="1600" dirty="0" smtClean="0">
              <a:latin typeface="GHEA Grapalat" panose="02000506050000020003" pitchFamily="50" charset="0"/>
            </a:endParaRPr>
          </a:p>
          <a:p>
            <a:pPr algn="just">
              <a:buFont typeface="Wingdings" panose="05000000000000000000" pitchFamily="2" charset="2"/>
              <a:buChar char="v"/>
            </a:pPr>
            <a:r>
              <a:rPr lang="hy-AM" sz="1600" dirty="0" smtClean="0">
                <a:latin typeface="GHEA Grapalat" panose="02000506050000020003" pitchFamily="50" charset="0"/>
              </a:rPr>
              <a:t>ԻՐԱԿԱՆԱՑՆՈՂ</a:t>
            </a:r>
          </a:p>
          <a:p>
            <a:pPr algn="just">
              <a:buFont typeface="Wingdings" panose="05000000000000000000" pitchFamily="2" charset="2"/>
              <a:buChar char="v"/>
            </a:pPr>
            <a:r>
              <a:rPr lang="hy-AM" sz="1600" dirty="0" smtClean="0">
                <a:latin typeface="GHEA Grapalat" panose="02000506050000020003" pitchFamily="50" charset="0"/>
              </a:rPr>
              <a:t>Պետական գույքի կոմիտե</a:t>
            </a:r>
            <a:endParaRPr lang="en-US" sz="1600" dirty="0">
              <a:latin typeface="GHEA Grapalat" panose="02000506050000020003" pitchFamily="50" charset="0"/>
            </a:endParaRPr>
          </a:p>
          <a:p>
            <a:pPr>
              <a:buFont typeface="Arial" panose="020B0604020202020204" pitchFamily="34" charset="0"/>
              <a:buChar char="•"/>
            </a:pPr>
            <a:endParaRPr lang="hy-AM" sz="1500" dirty="0">
              <a:latin typeface="GHEA Grapalat" pitchFamily="50" charset="0"/>
            </a:endParaRPr>
          </a:p>
          <a:p>
            <a:pPr>
              <a:buFont typeface="Wingdings" panose="05000000000000000000" pitchFamily="2" charset="2"/>
              <a:buChar char="Ø"/>
            </a:pPr>
            <a:endParaRPr lang="hy-AM" dirty="0" smtClean="0"/>
          </a:p>
        </p:txBody>
      </p:sp>
      <p:sp>
        <p:nvSpPr>
          <p:cNvPr id="4" name="Номер слайда 3"/>
          <p:cNvSpPr>
            <a:spLocks noGrp="1"/>
          </p:cNvSpPr>
          <p:nvPr>
            <p:ph type="sldNum" sz="quarter" idx="12"/>
          </p:nvPr>
        </p:nvSpPr>
        <p:spPr/>
        <p:txBody>
          <a:bodyPr/>
          <a:lstStyle/>
          <a:p>
            <a:fld id="{B6F15528-21DE-4FAA-801E-634DDDAF4B2B}" type="slidenum">
              <a:rPr lang="en-US" smtClean="0"/>
              <a:pPr/>
              <a:t>75</a:t>
            </a:fld>
            <a:endParaRPr lang="en-US"/>
          </a:p>
        </p:txBody>
      </p:sp>
      <p:sp>
        <p:nvSpPr>
          <p:cNvPr id="2" name="Заголовок 1"/>
          <p:cNvSpPr>
            <a:spLocks noGrp="1"/>
          </p:cNvSpPr>
          <p:nvPr>
            <p:ph type="title"/>
          </p:nvPr>
        </p:nvSpPr>
        <p:spPr>
          <a:xfrm>
            <a:off x="685800" y="286605"/>
            <a:ext cx="7680960" cy="399195"/>
          </a:xfrm>
        </p:spPr>
        <p:txBody>
          <a:bodyPr>
            <a:normAutofit/>
          </a:bodyPr>
          <a:lstStyle/>
          <a:p>
            <a:pPr algn="ctr"/>
            <a:r>
              <a:rPr lang="hy-AM" sz="1400" dirty="0">
                <a:effectLst/>
                <a:latin typeface="GHEA Grapalat" pitchFamily="50" charset="0"/>
              </a:rPr>
              <a:t>«ՊԵՏԱԿԱՆ ԳՈՒՅՔԻ </a:t>
            </a:r>
            <a:r>
              <a:rPr lang="hy-AM" sz="1400" dirty="0" smtClean="0">
                <a:effectLst/>
                <a:latin typeface="GHEA Grapalat" pitchFamily="50" charset="0"/>
              </a:rPr>
              <a:t>ԿԱՌԱՎԱՐՈՒՄ»</a:t>
            </a:r>
            <a:r>
              <a:rPr lang="en-US" sz="1400" dirty="0" smtClean="0">
                <a:effectLst/>
                <a:latin typeface="GHEA Grapalat" pitchFamily="50" charset="0"/>
              </a:rPr>
              <a:t> </a:t>
            </a:r>
            <a:r>
              <a:rPr lang="hy-AM" sz="1400" dirty="0" smtClean="0">
                <a:effectLst/>
                <a:latin typeface="GHEA Grapalat" pitchFamily="50" charset="0"/>
              </a:rPr>
              <a:t>ԾՐԱԳԻՐ 1079</a:t>
            </a:r>
            <a:endParaRPr lang="en-US" sz="1400" dirty="0">
              <a:solidFill>
                <a:schemeClr val="tx2"/>
              </a:solidFill>
              <a:effectLst/>
              <a:latin typeface="GHEA Grapalat" pitchFamily="50" charset="0"/>
            </a:endParaRPr>
          </a:p>
        </p:txBody>
      </p:sp>
    </p:spTree>
    <p:extLst>
      <p:ext uri="{BB962C8B-B14F-4D97-AF65-F5344CB8AC3E}">
        <p14:creationId xmlns:p14="http://schemas.microsoft.com/office/powerpoint/2010/main" val="363401742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457200" indent="-457200">
              <a:buAutoNum type="arabicPeriod"/>
            </a:pPr>
            <a:endParaRPr lang="hy-AM" dirty="0" smtClean="0"/>
          </a:p>
          <a:p>
            <a:pPr marL="457200" indent="-457200">
              <a:buAutoNum type="arabicPeriod"/>
            </a:pPr>
            <a:endParaRPr lang="hy-AM" dirty="0"/>
          </a:p>
          <a:p>
            <a:pPr marL="457200" indent="-457200">
              <a:buAutoNum type="arabicPeriod"/>
            </a:pPr>
            <a:endParaRPr lang="hy-AM" dirty="0" smtClean="0"/>
          </a:p>
          <a:p>
            <a:pPr marL="457200" indent="-457200">
              <a:buAutoNum type="arabicPeriod"/>
            </a:pPr>
            <a:endParaRPr lang="hy-AM" dirty="0"/>
          </a:p>
          <a:p>
            <a:pPr marL="457200" indent="-457200">
              <a:buAutoNum type="arabicPeriod"/>
            </a:pPr>
            <a:endParaRPr lang="en-US" dirty="0" smtClean="0">
              <a:latin typeface="Sylfaen" panose="010A0502050306030303" pitchFamily="18" charset="0"/>
            </a:endParaRPr>
          </a:p>
          <a:p>
            <a:pPr marL="457200" indent="-457200">
              <a:buAutoNum type="arabicPeriod"/>
            </a:pPr>
            <a:endParaRPr lang="en-US" dirty="0" smtClean="0"/>
          </a:p>
          <a:p>
            <a:pPr marL="0" indent="0">
              <a:buNone/>
            </a:pPr>
            <a:r>
              <a:rPr lang="en-US" dirty="0"/>
              <a:t> </a:t>
            </a:r>
            <a:endParaRPr lang="en-US" dirty="0" smtClean="0"/>
          </a:p>
          <a:p>
            <a:pPr marL="0" indent="0">
              <a:buNone/>
            </a:pPr>
            <a:r>
              <a:rPr lang="hy-AM" dirty="0" smtClean="0"/>
              <a:t> </a:t>
            </a:r>
          </a:p>
          <a:p>
            <a:pPr marL="457200" indent="-457200">
              <a:buAutoNum type="arabicPeriod"/>
            </a:pPr>
            <a:endParaRPr lang="en-US" dirty="0"/>
          </a:p>
        </p:txBody>
      </p:sp>
      <p:sp>
        <p:nvSpPr>
          <p:cNvPr id="8" name="Номер слайда 7"/>
          <p:cNvSpPr>
            <a:spLocks noGrp="1"/>
          </p:cNvSpPr>
          <p:nvPr>
            <p:ph type="sldNum" sz="quarter" idx="12"/>
          </p:nvPr>
        </p:nvSpPr>
        <p:spPr/>
        <p:txBody>
          <a:bodyPr/>
          <a:lstStyle/>
          <a:p>
            <a:fld id="{B6F15528-21DE-4FAA-801E-634DDDAF4B2B}" type="slidenum">
              <a:rPr lang="en-US" smtClean="0"/>
              <a:pPr/>
              <a:t>76</a:t>
            </a:fld>
            <a:endParaRPr lang="en-US"/>
          </a:p>
        </p:txBody>
      </p:sp>
      <p:sp>
        <p:nvSpPr>
          <p:cNvPr id="2" name="Заголовок 1"/>
          <p:cNvSpPr>
            <a:spLocks noGrp="1"/>
          </p:cNvSpPr>
          <p:nvPr>
            <p:ph type="title"/>
          </p:nvPr>
        </p:nvSpPr>
        <p:spPr>
          <a:xfrm>
            <a:off x="822960" y="286605"/>
            <a:ext cx="7543800" cy="1008796"/>
          </a:xfrm>
        </p:spPr>
        <p:txBody>
          <a:bodyPr>
            <a:normAutofit/>
          </a:bodyPr>
          <a:lstStyle/>
          <a:p>
            <a:pPr algn="ctr"/>
            <a:r>
              <a:rPr lang="hy-AM" sz="2000" b="1" dirty="0">
                <a:solidFill>
                  <a:schemeClr val="tx2"/>
                </a:solidFill>
                <a:latin typeface="GHEA Grapalat" pitchFamily="50" charset="0"/>
              </a:rPr>
              <a:t>Նշված ծրագրի շրջանակներում </a:t>
            </a:r>
            <a:r>
              <a:rPr lang="hy-AM" sz="2000" b="1" dirty="0" smtClean="0">
                <a:solidFill>
                  <a:schemeClr val="tx2"/>
                </a:solidFill>
                <a:latin typeface="GHEA Grapalat" pitchFamily="50" charset="0"/>
              </a:rPr>
              <a:t>իրականացվում է չորս միջոցառում</a:t>
            </a:r>
            <a:endParaRPr lang="en-US" sz="2000" dirty="0">
              <a:latin typeface="GHEA Grapalat" pitchFamily="50" charset="0"/>
            </a:endParaRPr>
          </a:p>
        </p:txBody>
      </p:sp>
      <p:sp>
        <p:nvSpPr>
          <p:cNvPr id="4" name="Прямоугольник 3"/>
          <p:cNvSpPr/>
          <p:nvPr/>
        </p:nvSpPr>
        <p:spPr>
          <a:xfrm>
            <a:off x="1279742" y="1738325"/>
            <a:ext cx="6781800" cy="6927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hy-AM" sz="1400" b="1" dirty="0">
                <a:latin typeface="GHEA Grapalat" pitchFamily="50" charset="0"/>
              </a:rPr>
              <a:t>11001 «Պետական գույքի կառավարման համակարգման, խորհրդատվության և մոնիտորինգի ծառայություններ</a:t>
            </a:r>
            <a:r>
              <a:rPr lang="hy-AM" sz="1400" b="1" dirty="0" smtClean="0">
                <a:latin typeface="GHEA Grapalat" pitchFamily="50" charset="0"/>
              </a:rPr>
              <a:t>»</a:t>
            </a:r>
            <a:endParaRPr lang="hy-AM" sz="1400" b="1" dirty="0">
              <a:latin typeface="GHEA Grapalat" pitchFamily="50" charset="0"/>
            </a:endParaRPr>
          </a:p>
        </p:txBody>
      </p:sp>
      <p:sp>
        <p:nvSpPr>
          <p:cNvPr id="5" name="Прямоугольник 4"/>
          <p:cNvSpPr/>
          <p:nvPr/>
        </p:nvSpPr>
        <p:spPr>
          <a:xfrm>
            <a:off x="1295400" y="2784764"/>
            <a:ext cx="6781800" cy="990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hy-AM" sz="1400" b="1" dirty="0">
                <a:latin typeface="GHEA Grapalat" pitchFamily="50" charset="0"/>
              </a:rPr>
              <a:t>11003 «Պետական գույքի հաշվառման, գույքագրման, գնահատման, անշարժ գույքի պահառության, սպասարկման աշխատանքների և աճուրդների իրականացման ծառայություններ»</a:t>
            </a:r>
          </a:p>
        </p:txBody>
      </p:sp>
      <p:sp>
        <p:nvSpPr>
          <p:cNvPr id="6" name="Прямоугольник 5"/>
          <p:cNvSpPr/>
          <p:nvPr/>
        </p:nvSpPr>
        <p:spPr>
          <a:xfrm>
            <a:off x="1295400" y="4075392"/>
            <a:ext cx="6781800" cy="6490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hy-AM" sz="1400" b="1" dirty="0">
                <a:latin typeface="GHEA Grapalat" pitchFamily="50" charset="0"/>
              </a:rPr>
              <a:t>11015 «Շարժական գույքի պահառության կազմակերպում» </a:t>
            </a:r>
          </a:p>
        </p:txBody>
      </p:sp>
      <p:sp>
        <p:nvSpPr>
          <p:cNvPr id="7" name="Прямоугольник 6"/>
          <p:cNvSpPr/>
          <p:nvPr/>
        </p:nvSpPr>
        <p:spPr>
          <a:xfrm>
            <a:off x="1295400" y="4908820"/>
            <a:ext cx="6781800" cy="96027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hy-AM" sz="1400" b="1" dirty="0">
                <a:latin typeface="GHEA Grapalat" pitchFamily="50" charset="0"/>
              </a:rPr>
              <a:t>31002 «Ոչ ֆինանսական ակտիվների օտարումից մուտքեր» </a:t>
            </a:r>
          </a:p>
        </p:txBody>
      </p:sp>
    </p:spTree>
    <p:extLst>
      <p:ext uri="{BB962C8B-B14F-4D97-AF65-F5344CB8AC3E}">
        <p14:creationId xmlns:p14="http://schemas.microsoft.com/office/powerpoint/2010/main" val="118276694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2401" y="838200"/>
            <a:ext cx="8839200" cy="5562600"/>
          </a:xfrm>
        </p:spPr>
        <p:txBody>
          <a:bodyPr>
            <a:normAutofit/>
          </a:bodyPr>
          <a:lstStyle/>
          <a:p>
            <a:pPr algn="just"/>
            <a:r>
              <a:rPr lang="hy-AM" sz="1400" b="1" dirty="0">
                <a:solidFill>
                  <a:schemeClr val="tx2"/>
                </a:solidFill>
                <a:latin typeface="GHEA Grapalat" panose="02000506050000020003" pitchFamily="50" charset="0"/>
              </a:rPr>
              <a:t>11001 «Պետական գույքի կառավարման համակարգման, խորհրդատվության և մոնիտորինգի ծառայություններ» </a:t>
            </a:r>
          </a:p>
          <a:p>
            <a:pPr algn="just"/>
            <a:r>
              <a:rPr lang="hy-AM" sz="1400" i="1" dirty="0">
                <a:latin typeface="GHEA Grapalat" panose="02000506050000020003" pitchFamily="50" charset="0"/>
              </a:rPr>
              <a:t>մ</a:t>
            </a:r>
            <a:r>
              <a:rPr lang="hy-AM" sz="1400" i="1" dirty="0" smtClean="0">
                <a:latin typeface="GHEA Grapalat" panose="02000506050000020003" pitchFamily="50" charset="0"/>
              </a:rPr>
              <a:t>իջոցառման նպատակները համապատասխանում են Ծրագրի նպատակներին և դրանց հասնելու նպատակով 2022թ.-ին կիրանացվեն հետևյալ գործառույթները՝ </a:t>
            </a:r>
          </a:p>
          <a:p>
            <a:pPr algn="just">
              <a:buFont typeface="Wingdings" panose="05000000000000000000" pitchFamily="2" charset="2"/>
              <a:buChar char="Ø"/>
            </a:pPr>
            <a:r>
              <a:rPr lang="hy-AM" sz="1400" b="1" i="1" u="sng" dirty="0" smtClean="0">
                <a:latin typeface="GHEA Grapalat" panose="02000506050000020003" pitchFamily="50" charset="0"/>
              </a:rPr>
              <a:t>Պետական գույքի օգտագործման վիճակի մշտադիտարկման շնորհիվ պետական գույքի օգտագործման արդյունավետության բարձրացում </a:t>
            </a:r>
          </a:p>
          <a:p>
            <a:pPr algn="just">
              <a:buFont typeface="Wingdings" panose="05000000000000000000" pitchFamily="2" charset="2"/>
              <a:buChar char="Ø"/>
            </a:pPr>
            <a:r>
              <a:rPr lang="hy-AM" sz="1400" b="1" i="1" u="sng" dirty="0" smtClean="0">
                <a:latin typeface="GHEA Grapalat" panose="02000506050000020003" pitchFamily="50" charset="0"/>
              </a:rPr>
              <a:t>Բարենպաստ ներդրումային միջավայրի ստեղծում, ներդրումների ներգրավվում</a:t>
            </a:r>
          </a:p>
          <a:p>
            <a:pPr algn="just">
              <a:buFont typeface="Wingdings" panose="05000000000000000000" pitchFamily="2" charset="2"/>
              <a:buChar char="Ø"/>
            </a:pPr>
            <a:r>
              <a:rPr lang="hy-AM" sz="1400" b="1" i="1" u="sng" dirty="0" smtClean="0">
                <a:latin typeface="GHEA Grapalat" panose="02000506050000020003" pitchFamily="50" charset="0"/>
              </a:rPr>
              <a:t>Պետական գույքի օտարման գործընթացի արդյունավետության բարձրացում, մասնագիտացված կառույցների ներգրավման շնորհիվ</a:t>
            </a:r>
          </a:p>
          <a:p>
            <a:pPr algn="just">
              <a:buFont typeface="Wingdings" panose="05000000000000000000" pitchFamily="2" charset="2"/>
              <a:buChar char="Ø"/>
            </a:pPr>
            <a:r>
              <a:rPr lang="hy-AM" sz="1400" b="1" i="1" u="sng" dirty="0" smtClean="0">
                <a:latin typeface="GHEA Grapalat" panose="02000506050000020003" pitchFamily="50" charset="0"/>
              </a:rPr>
              <a:t>Բնակչության </a:t>
            </a:r>
            <a:r>
              <a:rPr lang="hy-AM" sz="1400" b="1" i="1" u="sng" dirty="0">
                <a:latin typeface="GHEA Grapalat" panose="02000506050000020003" pitchFamily="50" charset="0"/>
              </a:rPr>
              <a:t>սոցիալ-տնտեսական խնդիրների (բնակարանային) </a:t>
            </a:r>
            <a:r>
              <a:rPr lang="hy-AM" sz="1400" b="1" i="1" u="sng" dirty="0" smtClean="0">
                <a:latin typeface="GHEA Grapalat" panose="02000506050000020003" pitchFamily="50" charset="0"/>
              </a:rPr>
              <a:t>լուծում, գործառույթների </a:t>
            </a:r>
            <a:r>
              <a:rPr lang="hy-AM" sz="1400" b="1" i="1" u="sng" dirty="0">
                <a:latin typeface="GHEA Grapalat" panose="02000506050000020003" pitchFamily="50" charset="0"/>
              </a:rPr>
              <a:t>իրականացման թափանցիկության և հրապարակայնության </a:t>
            </a:r>
            <a:r>
              <a:rPr lang="hy-AM" sz="1400" b="1" i="1" u="sng" dirty="0" smtClean="0">
                <a:latin typeface="GHEA Grapalat" panose="02000506050000020003" pitchFamily="50" charset="0"/>
              </a:rPr>
              <a:t>ապահովում</a:t>
            </a:r>
          </a:p>
          <a:p>
            <a:pPr algn="just">
              <a:buFont typeface="Wingdings" panose="05000000000000000000" pitchFamily="2" charset="2"/>
              <a:buChar char="Ø"/>
            </a:pPr>
            <a:r>
              <a:rPr lang="hy-AM" sz="1400" b="1" i="1" u="sng" dirty="0" smtClean="0">
                <a:latin typeface="GHEA Grapalat" panose="02000506050000020003" pitchFamily="50" charset="0"/>
              </a:rPr>
              <a:t>Պետական մասնակցությամբ առևտրային կազմակերպությունների գործունեության մշտադիտարկման համակարգի բարեփոխում, գնահատման համար կիրառելի նոր ցուցանիշների միջոցով </a:t>
            </a:r>
            <a:endParaRPr lang="hy-AM" sz="1400" b="1" i="1" u="sng" dirty="0">
              <a:latin typeface="GHEA Grapalat" panose="02000506050000020003" pitchFamily="50" charset="0"/>
            </a:endParaRPr>
          </a:p>
          <a:p>
            <a:pPr algn="just">
              <a:buFont typeface="Wingdings" panose="05000000000000000000" pitchFamily="2" charset="2"/>
              <a:buChar char="Ø"/>
            </a:pPr>
            <a:endParaRPr lang="en-US" sz="1400" b="1" i="1" u="sng" dirty="0" smtClean="0">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77</a:t>
            </a:fld>
            <a:endParaRPr lang="en-US"/>
          </a:p>
        </p:txBody>
      </p:sp>
      <p:sp>
        <p:nvSpPr>
          <p:cNvPr id="2" name="Заголовок 1"/>
          <p:cNvSpPr>
            <a:spLocks noGrp="1"/>
          </p:cNvSpPr>
          <p:nvPr>
            <p:ph type="title"/>
          </p:nvPr>
        </p:nvSpPr>
        <p:spPr>
          <a:xfrm>
            <a:off x="822960" y="304801"/>
            <a:ext cx="7543800" cy="609600"/>
          </a:xfrm>
        </p:spPr>
        <p:txBody>
          <a:bodyPr>
            <a:normAutofit/>
          </a:bodyPr>
          <a:lstStyle/>
          <a:p>
            <a:pPr algn="ctr"/>
            <a:r>
              <a:rPr lang="hy-AM" sz="1600" b="1" dirty="0" smtClean="0">
                <a:solidFill>
                  <a:schemeClr val="tx2"/>
                </a:solidFill>
                <a:effectLst>
                  <a:outerShdw blurRad="38100" dist="38100" dir="2700000" algn="tl">
                    <a:srgbClr val="000000">
                      <a:alpha val="43137"/>
                    </a:srgbClr>
                  </a:outerShdw>
                </a:effectLst>
                <a:latin typeface="GHEA Grapalat" pitchFamily="50" charset="0"/>
              </a:rPr>
              <a:t>Նպատակները</a:t>
            </a:r>
            <a:endParaRPr lang="en-US" sz="1600" b="1" dirty="0">
              <a:solidFill>
                <a:schemeClr val="tx2"/>
              </a:solidFill>
              <a:effectLst>
                <a:outerShdw blurRad="38100" dist="38100" dir="2700000" algn="tl">
                  <a:srgbClr val="000000">
                    <a:alpha val="43137"/>
                  </a:srgbClr>
                </a:outerShdw>
              </a:effectLst>
              <a:latin typeface="GHEA Grapalat" pitchFamily="50" charset="0"/>
            </a:endParaRPr>
          </a:p>
        </p:txBody>
      </p:sp>
    </p:spTree>
    <p:extLst>
      <p:ext uri="{BB962C8B-B14F-4D97-AF65-F5344CB8AC3E}">
        <p14:creationId xmlns:p14="http://schemas.microsoft.com/office/powerpoint/2010/main" val="23791801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62792"/>
            <a:ext cx="8153400" cy="523008"/>
          </a:xfrm>
        </p:spPr>
        <p:txBody>
          <a:bodyPr>
            <a:noAutofit/>
          </a:bodyPr>
          <a:lstStyle/>
          <a:p>
            <a:pPr algn="ctr"/>
            <a:r>
              <a:rPr lang="hy-AM" sz="1600" b="1" dirty="0">
                <a:solidFill>
                  <a:schemeClr val="tx2"/>
                </a:solidFill>
                <a:latin typeface="GHEA Grapalat" pitchFamily="50" charset="0"/>
              </a:rPr>
              <a:t>Կոմիտեին հատկացված միջոցների փոփոխության </a:t>
            </a:r>
            <a:r>
              <a:rPr lang="hy-AM" sz="1600" b="1" dirty="0" smtClean="0">
                <a:solidFill>
                  <a:schemeClr val="tx2"/>
                </a:solidFill>
                <a:latin typeface="GHEA Grapalat" pitchFamily="50" charset="0"/>
              </a:rPr>
              <a:t>դինամիկա</a:t>
            </a:r>
            <a:br>
              <a:rPr lang="hy-AM" sz="1600" b="1" dirty="0" smtClean="0">
                <a:solidFill>
                  <a:schemeClr val="tx2"/>
                </a:solidFill>
                <a:latin typeface="GHEA Grapalat" pitchFamily="50" charset="0"/>
              </a:rPr>
            </a:br>
            <a:r>
              <a:rPr lang="hy-AM" sz="1600" b="1" dirty="0" smtClean="0">
                <a:solidFill>
                  <a:schemeClr val="tx2"/>
                </a:solidFill>
                <a:latin typeface="GHEA Grapalat" pitchFamily="50" charset="0"/>
              </a:rPr>
              <a:t> </a:t>
            </a:r>
            <a:r>
              <a:rPr lang="en-US" sz="1600" b="1" dirty="0" smtClean="0">
                <a:solidFill>
                  <a:schemeClr val="tx2"/>
                </a:solidFill>
                <a:latin typeface="GHEA Grapalat" pitchFamily="50" charset="0"/>
              </a:rPr>
              <a:t>(</a:t>
            </a:r>
            <a:r>
              <a:rPr lang="hy-AM" sz="1600" b="1" dirty="0" smtClean="0">
                <a:solidFill>
                  <a:schemeClr val="tx2"/>
                </a:solidFill>
                <a:latin typeface="GHEA Grapalat" pitchFamily="50" charset="0"/>
              </a:rPr>
              <a:t>2019</a:t>
            </a:r>
            <a:r>
              <a:rPr lang="en-US" sz="1600" b="1" dirty="0" smtClean="0">
                <a:solidFill>
                  <a:schemeClr val="tx2"/>
                </a:solidFill>
                <a:latin typeface="GHEA Grapalat" pitchFamily="50" charset="0"/>
              </a:rPr>
              <a:t>, </a:t>
            </a:r>
            <a:r>
              <a:rPr lang="hy-AM" sz="1600" b="1" dirty="0" smtClean="0">
                <a:solidFill>
                  <a:schemeClr val="tx2"/>
                </a:solidFill>
                <a:latin typeface="GHEA Grapalat" pitchFamily="50" charset="0"/>
              </a:rPr>
              <a:t>2020</a:t>
            </a:r>
            <a:r>
              <a:rPr lang="en-US" sz="1600" b="1" dirty="0" smtClean="0">
                <a:solidFill>
                  <a:schemeClr val="tx2"/>
                </a:solidFill>
                <a:latin typeface="GHEA Grapalat" pitchFamily="50" charset="0"/>
              </a:rPr>
              <a:t>,</a:t>
            </a:r>
            <a:r>
              <a:rPr lang="hy-AM" sz="1600" b="1" dirty="0" smtClean="0">
                <a:solidFill>
                  <a:schemeClr val="tx2"/>
                </a:solidFill>
                <a:latin typeface="GHEA Grapalat" pitchFamily="50" charset="0"/>
              </a:rPr>
              <a:t> </a:t>
            </a:r>
            <a:r>
              <a:rPr lang="hy-AM" sz="1600" b="1" dirty="0">
                <a:solidFill>
                  <a:schemeClr val="tx2"/>
                </a:solidFill>
                <a:latin typeface="GHEA Grapalat" pitchFamily="50" charset="0"/>
              </a:rPr>
              <a:t>2021 և 2022 </a:t>
            </a:r>
            <a:r>
              <a:rPr lang="hy-AM" sz="1600" b="1" dirty="0" smtClean="0">
                <a:solidFill>
                  <a:schemeClr val="tx2"/>
                </a:solidFill>
                <a:latin typeface="GHEA Grapalat" pitchFamily="50" charset="0"/>
              </a:rPr>
              <a:t>թթ.</a:t>
            </a:r>
            <a:r>
              <a:rPr lang="en-US" sz="1600" b="1" dirty="0" smtClean="0">
                <a:solidFill>
                  <a:schemeClr val="tx2"/>
                </a:solidFill>
                <a:latin typeface="GHEA Grapalat" pitchFamily="50" charset="0"/>
              </a:rPr>
              <a:t>)</a:t>
            </a:r>
            <a:endParaRPr lang="en-US" sz="1600" b="1" dirty="0">
              <a:solidFill>
                <a:schemeClr val="tx2"/>
              </a:solidFill>
              <a:latin typeface="GHEA Grapalat" pitchFamily="50"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985361556"/>
              </p:ext>
            </p:extLst>
          </p:nvPr>
        </p:nvGraphicFramePr>
        <p:xfrm>
          <a:off x="565265" y="684855"/>
          <a:ext cx="4381123" cy="2372671"/>
        </p:xfrm>
        <a:graphic>
          <a:graphicData uri="http://schemas.openxmlformats.org/drawingml/2006/table">
            <a:tbl>
              <a:tblPr firstRow="1" firstCol="1" bandRow="1"/>
              <a:tblGrid>
                <a:gridCol w="1812927">
                  <a:extLst>
                    <a:ext uri="{9D8B030D-6E8A-4147-A177-3AD203B41FA5}">
                      <a16:colId xmlns:a16="http://schemas.microsoft.com/office/drawing/2014/main" xmlns="" val="3014501228"/>
                    </a:ext>
                  </a:extLst>
                </a:gridCol>
                <a:gridCol w="898408">
                  <a:extLst>
                    <a:ext uri="{9D8B030D-6E8A-4147-A177-3AD203B41FA5}">
                      <a16:colId xmlns:a16="http://schemas.microsoft.com/office/drawing/2014/main" xmlns="" val="1564041892"/>
                    </a:ext>
                  </a:extLst>
                </a:gridCol>
                <a:gridCol w="990600">
                  <a:extLst>
                    <a:ext uri="{9D8B030D-6E8A-4147-A177-3AD203B41FA5}">
                      <a16:colId xmlns:a16="http://schemas.microsoft.com/office/drawing/2014/main" xmlns="" val="823576622"/>
                    </a:ext>
                  </a:extLst>
                </a:gridCol>
                <a:gridCol w="679188">
                  <a:extLst>
                    <a:ext uri="{9D8B030D-6E8A-4147-A177-3AD203B41FA5}">
                      <a16:colId xmlns:a16="http://schemas.microsoft.com/office/drawing/2014/main" xmlns="" val="2766863340"/>
                    </a:ext>
                  </a:extLst>
                </a:gridCol>
              </a:tblGrid>
              <a:tr h="149752">
                <a:tc rowSpan="2">
                  <a:txBody>
                    <a:bodyPr/>
                    <a:lstStyle/>
                    <a:p>
                      <a:pPr algn="ct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gridSpan="3">
                  <a:txBody>
                    <a:bodyPr/>
                    <a:lstStyle/>
                    <a:p>
                      <a:pPr algn="ctr">
                        <a:lnSpc>
                          <a:spcPct val="107000"/>
                        </a:lnSpc>
                        <a:spcAft>
                          <a:spcPts val="0"/>
                        </a:spcAft>
                      </a:pPr>
                      <a:r>
                        <a:rPr lang="hy-AM" sz="1100">
                          <a:effectLst/>
                          <a:latin typeface="Calibri" panose="020F0502020204030204" pitchFamily="34" charset="0"/>
                          <a:ea typeface="Calibri" panose="020F0502020204030204" pitchFamily="34" charset="0"/>
                          <a:cs typeface="Times New Roman" panose="02020603050405020304" pitchFamily="18" charset="0"/>
                        </a:rPr>
                        <a:t>2019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053639525"/>
                  </a:ext>
                </a:extLst>
              </a:tr>
              <a:tr h="313371">
                <a:tc vMerge="1">
                  <a:txBody>
                    <a:bodyPr/>
                    <a:lstStyle/>
                    <a:p>
                      <a:endParaRPr lang="en-US"/>
                    </a:p>
                  </a:txBody>
                  <a:tcPr/>
                </a:tc>
                <a:tc>
                  <a:txBody>
                    <a:bodyPr/>
                    <a:lstStyle/>
                    <a:p>
                      <a:pPr algn="ct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Ճշտված պլան</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Փաստացի</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Կատ. </a:t>
                      </a:r>
                      <a:r>
                        <a:rPr lang="en-US" sz="1100" b="1">
                          <a:effectLst/>
                          <a:latin typeface="Sylfaen" panose="010A0502050306030303" pitchFamily="18"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xmlns="" val="4194646792"/>
                  </a:ext>
                </a:extLst>
              </a:tr>
              <a:tr h="758182">
                <a:tc>
                  <a:txBody>
                    <a:bodyPr/>
                    <a:lstStyle/>
                    <a:p>
                      <a:pPr>
                        <a:lnSpc>
                          <a:spcPct val="107000"/>
                        </a:lnSpc>
                        <a:spcAft>
                          <a:spcPts val="0"/>
                        </a:spcAft>
                      </a:pPr>
                      <a:r>
                        <a:rPr lang="hy-AM" sz="1100" dirty="0">
                          <a:effectLst/>
                          <a:highlight>
                            <a:srgbClr val="FFFF00"/>
                          </a:highlight>
                          <a:latin typeface="Sylfaen" panose="010A0502050306030303" pitchFamily="18" charset="0"/>
                          <a:ea typeface="Calibri" panose="020F0502020204030204" pitchFamily="34" charset="0"/>
                          <a:cs typeface="Times New Roman" panose="02020603050405020304" pitchFamily="18" charset="0"/>
                        </a:rPr>
                        <a:t>Առանց ոչ ֆինանսական ակտիվների օտարումից մուտքեր</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hy-AM"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1</a:t>
                      </a:r>
                      <a:r>
                        <a:rPr lang="en-US"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376</a:t>
                      </a:r>
                      <a:r>
                        <a:rPr lang="en-US"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557.74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hy-AM"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1</a:t>
                      </a:r>
                      <a:r>
                        <a:rPr lang="en-US"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279</a:t>
                      </a:r>
                      <a:r>
                        <a:rPr lang="en-US"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365.34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en-US" sz="1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92.94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3333496950"/>
                  </a:ext>
                </a:extLst>
              </a:tr>
              <a:tr h="533400">
                <a:tc>
                  <a:txBody>
                    <a:bodyPr/>
                    <a:lstStyle/>
                    <a:p>
                      <a:pPr>
                        <a:lnSpc>
                          <a:spcPct val="107000"/>
                        </a:lnSpc>
                        <a:spcAft>
                          <a:spcPts val="0"/>
                        </a:spcAft>
                      </a:pPr>
                      <a:r>
                        <a:rPr lang="hy-AM" sz="1100">
                          <a:effectLst/>
                          <a:latin typeface="Sylfaen" panose="010A0502050306030303" pitchFamily="18" charset="0"/>
                          <a:ea typeface="Calibri" panose="020F0502020204030204" pitchFamily="34" charset="0"/>
                          <a:cs typeface="Times New Roman" panose="02020603050405020304" pitchFamily="18" charset="0"/>
                        </a:rPr>
                        <a:t>Ոչ ֆինանսական ակտիվների օտարումից մուտքեր</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algn="just" rtl="0" eaLnBrk="1" latinLnBrk="0" hangingPunct="1">
                        <a:lnSpc>
                          <a:spcPct val="107000"/>
                        </a:lnSpc>
                        <a:spcAft>
                          <a:spcPts val="0"/>
                        </a:spcAft>
                      </a:pPr>
                      <a:r>
                        <a:rPr kumimoji="0" lang="hy-AM"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hy-AM"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287</a:t>
                      </a:r>
                      <a:r>
                        <a:rPr kumimoji="0" lang="en-US"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hy-AM"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156.42</a:t>
                      </a:r>
                      <a:endParaRPr kumimoji="0"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algn="just" rtl="0" eaLnBrk="1" latinLnBrk="0" hangingPunct="1">
                        <a:lnSpc>
                          <a:spcPct val="107000"/>
                        </a:lnSpc>
                        <a:spcAft>
                          <a:spcPts val="0"/>
                        </a:spcAft>
                      </a:pPr>
                      <a:r>
                        <a:rPr kumimoji="0"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22,504.4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1606307813"/>
                  </a:ext>
                </a:extLst>
              </a:tr>
              <a:tr h="470056">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Ընդամենը</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1079 ծրագրի հատկացումով</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1,375,281.74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992,208.92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xmlns="" val="3566387299"/>
                  </a:ext>
                </a:extLst>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1801299241"/>
              </p:ext>
            </p:extLst>
          </p:nvPr>
        </p:nvGraphicFramePr>
        <p:xfrm>
          <a:off x="4953000" y="685800"/>
          <a:ext cx="2819400" cy="2323443"/>
        </p:xfrm>
        <a:graphic>
          <a:graphicData uri="http://schemas.openxmlformats.org/drawingml/2006/table">
            <a:tbl>
              <a:tblPr firstRow="1" firstCol="1" bandRow="1"/>
              <a:tblGrid>
                <a:gridCol w="1009898">
                  <a:extLst>
                    <a:ext uri="{9D8B030D-6E8A-4147-A177-3AD203B41FA5}">
                      <a16:colId xmlns:a16="http://schemas.microsoft.com/office/drawing/2014/main" xmlns="" val="3305629953"/>
                    </a:ext>
                  </a:extLst>
                </a:gridCol>
                <a:gridCol w="1047502">
                  <a:extLst>
                    <a:ext uri="{9D8B030D-6E8A-4147-A177-3AD203B41FA5}">
                      <a16:colId xmlns:a16="http://schemas.microsoft.com/office/drawing/2014/main" xmlns="" val="739908169"/>
                    </a:ext>
                  </a:extLst>
                </a:gridCol>
                <a:gridCol w="762000">
                  <a:extLst>
                    <a:ext uri="{9D8B030D-6E8A-4147-A177-3AD203B41FA5}">
                      <a16:colId xmlns:a16="http://schemas.microsoft.com/office/drawing/2014/main" xmlns="" val="2674991776"/>
                    </a:ext>
                  </a:extLst>
                </a:gridCol>
              </a:tblGrid>
              <a:tr h="152400">
                <a:tc gridSpan="3">
                  <a:txBody>
                    <a:bodyPr/>
                    <a:lstStyle/>
                    <a:p>
                      <a:pPr algn="ct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2020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240379392"/>
                  </a:ext>
                </a:extLst>
              </a:tr>
              <a:tr h="361950">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Ճշտված պլան</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ct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Փաստացի</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Կատ. </a:t>
                      </a:r>
                      <a:r>
                        <a:rPr lang="en-US" sz="1100" b="1">
                          <a:effectLst/>
                          <a:latin typeface="Sylfaen" panose="010A0502050306030303" pitchFamily="18"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xmlns="" val="78347202"/>
                  </a:ext>
                </a:extLst>
              </a:tr>
              <a:tr h="762000">
                <a:tc>
                  <a:txBody>
                    <a:bodyPr/>
                    <a:lstStyle/>
                    <a:p>
                      <a:pPr algn="just">
                        <a:lnSpc>
                          <a:spcPct val="107000"/>
                        </a:lnSpc>
                        <a:spcAft>
                          <a:spcPts val="0"/>
                        </a:spcAft>
                      </a:pPr>
                      <a:r>
                        <a:rPr lang="hy-AM" sz="1100" dirty="0" smtClean="0">
                          <a:effectLst/>
                          <a:latin typeface="Calibri" panose="020F0502020204030204" pitchFamily="34" charset="0"/>
                          <a:ea typeface="Calibri" panose="020F0502020204030204" pitchFamily="34" charset="0"/>
                          <a:cs typeface="Times New Roman" panose="02020603050405020304" pitchFamily="18" charset="0"/>
                        </a:rPr>
                        <a:t>1,564,900.0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1,496,510.91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95.63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921324420"/>
                  </a:ext>
                </a:extLst>
              </a:tr>
              <a:tr h="533400">
                <a:tc>
                  <a:txBody>
                    <a:bodyPr/>
                    <a:lstStyle/>
                    <a:p>
                      <a:pPr algn="just">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879</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latin typeface="Calibri" panose="020F0502020204030204" pitchFamily="34" charset="0"/>
                          <a:ea typeface="Calibri" panose="020F0502020204030204" pitchFamily="34" charset="0"/>
                          <a:cs typeface="Times New Roman" panose="02020603050405020304" pitchFamily="18" charset="0"/>
                        </a:rPr>
                        <a:t>1</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latin typeface="Calibri" panose="020F0502020204030204" pitchFamily="34" charset="0"/>
                          <a:ea typeface="Calibri" panose="020F0502020204030204" pitchFamily="34" charset="0"/>
                          <a:cs typeface="Times New Roman" panose="02020603050405020304" pitchFamily="18" charset="0"/>
                        </a:rPr>
                        <a:t>191</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latin typeface="Calibri" panose="020F0502020204030204" pitchFamily="34" charset="0"/>
                          <a:ea typeface="Calibri" panose="020F0502020204030204" pitchFamily="34" charset="0"/>
                          <a:cs typeface="Times New Roman" panose="02020603050405020304" pitchFamily="18" charset="0"/>
                        </a:rPr>
                        <a:t>068.82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07000"/>
                        </a:lnSpc>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135.48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1847266024"/>
                  </a:ext>
                </a:extLst>
              </a:tr>
              <a:tr h="486705">
                <a:tc>
                  <a:txBody>
                    <a:bodyPr/>
                    <a:lstStyle/>
                    <a:p>
                      <a:pP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685,735.90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305.442.09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xmlns="" val="2595704457"/>
                  </a:ext>
                </a:extLst>
              </a:tr>
            </a:tbl>
          </a:graphicData>
        </a:graphic>
      </p:graphicFrame>
      <p:graphicFrame>
        <p:nvGraphicFramePr>
          <p:cNvPr id="5" name="Объект 3"/>
          <p:cNvGraphicFramePr>
            <a:graphicFrameLocks/>
          </p:cNvGraphicFramePr>
          <p:nvPr>
            <p:extLst>
              <p:ext uri="{D42A27DB-BD31-4B8C-83A1-F6EECF244321}">
                <p14:modId xmlns:p14="http://schemas.microsoft.com/office/powerpoint/2010/main" val="1294075181"/>
              </p:ext>
            </p:extLst>
          </p:nvPr>
        </p:nvGraphicFramePr>
        <p:xfrm>
          <a:off x="546184" y="3047999"/>
          <a:ext cx="4559217" cy="2152652"/>
        </p:xfrm>
        <a:graphic>
          <a:graphicData uri="http://schemas.openxmlformats.org/drawingml/2006/table">
            <a:tbl>
              <a:tblPr firstRow="1" firstCol="1" bandRow="1"/>
              <a:tblGrid>
                <a:gridCol w="1874791">
                  <a:extLst>
                    <a:ext uri="{9D8B030D-6E8A-4147-A177-3AD203B41FA5}">
                      <a16:colId xmlns:a16="http://schemas.microsoft.com/office/drawing/2014/main" xmlns="" val="49051619"/>
                    </a:ext>
                  </a:extLst>
                </a:gridCol>
                <a:gridCol w="939516">
                  <a:extLst>
                    <a:ext uri="{9D8B030D-6E8A-4147-A177-3AD203B41FA5}">
                      <a16:colId xmlns:a16="http://schemas.microsoft.com/office/drawing/2014/main" xmlns="" val="3647846532"/>
                    </a:ext>
                  </a:extLst>
                </a:gridCol>
                <a:gridCol w="982909">
                  <a:extLst>
                    <a:ext uri="{9D8B030D-6E8A-4147-A177-3AD203B41FA5}">
                      <a16:colId xmlns:a16="http://schemas.microsoft.com/office/drawing/2014/main" xmlns="" val="3200501363"/>
                    </a:ext>
                  </a:extLst>
                </a:gridCol>
                <a:gridCol w="762001">
                  <a:extLst>
                    <a:ext uri="{9D8B030D-6E8A-4147-A177-3AD203B41FA5}">
                      <a16:colId xmlns:a16="http://schemas.microsoft.com/office/drawing/2014/main" xmlns="" val="485982583"/>
                    </a:ext>
                  </a:extLst>
                </a:gridCol>
              </a:tblGrid>
              <a:tr h="168270">
                <a:tc rowSpan="2">
                  <a:txBody>
                    <a:bodyPr/>
                    <a:lstStyle/>
                    <a:p>
                      <a:pPr algn="ct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gridSpan="3">
                  <a:txBody>
                    <a:bodyPr/>
                    <a:lstStyle/>
                    <a:p>
                      <a:pPr>
                        <a:lnSpc>
                          <a:spcPct val="107000"/>
                        </a:lnSpc>
                        <a:spcAft>
                          <a:spcPts val="0"/>
                        </a:spcAft>
                        <a:tabLst>
                          <a:tab pos="1555115" algn="ctr"/>
                          <a:tab pos="2065020" algn="l"/>
                        </a:tabLst>
                      </a:pPr>
                      <a:r>
                        <a:rPr lang="hy-AM" sz="1100" dirty="0">
                          <a:effectLst/>
                          <a:latin typeface="Calibri" panose="020F0502020204030204" pitchFamily="34" charset="0"/>
                          <a:ea typeface="Calibri" panose="020F0502020204030204" pitchFamily="34" charset="0"/>
                          <a:cs typeface="Times New Roman" panose="02020603050405020304" pitchFamily="18" charset="0"/>
                        </a:rPr>
                        <a:t>	2021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881713058"/>
                  </a:ext>
                </a:extLst>
              </a:tr>
              <a:tr h="302360">
                <a:tc vMerge="1">
                  <a:txBody>
                    <a:bodyPr/>
                    <a:lstStyle/>
                    <a:p>
                      <a:endParaRPr lang="en-US"/>
                    </a:p>
                  </a:txBody>
                  <a:tcPr/>
                </a:tc>
                <a:tc>
                  <a:txBody>
                    <a:bodyPr/>
                    <a:lstStyle/>
                    <a:p>
                      <a:pPr algn="ct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Ճշտված պլան</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Փաստացի 9 ամիս</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Կատ. </a:t>
                      </a:r>
                      <a:r>
                        <a:rPr lang="en-US" sz="1100" b="1">
                          <a:effectLst/>
                          <a:latin typeface="Sylfaen" panose="010A0502050306030303" pitchFamily="18"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xmlns="" val="1608036389"/>
                  </a:ext>
                </a:extLst>
              </a:tr>
              <a:tr h="456098">
                <a:tc>
                  <a:txBody>
                    <a:bodyPr/>
                    <a:lstStyle/>
                    <a:p>
                      <a:pPr>
                        <a:lnSpc>
                          <a:spcPct val="107000"/>
                        </a:lnSpc>
                        <a:spcAft>
                          <a:spcPts val="0"/>
                        </a:spcAft>
                      </a:pPr>
                      <a:r>
                        <a:rPr lang="hy-AM" sz="1100" dirty="0">
                          <a:effectLst/>
                          <a:latin typeface="Sylfaen" panose="010A0502050306030303" pitchFamily="18" charset="0"/>
                          <a:ea typeface="Calibri" panose="020F0502020204030204" pitchFamily="34" charset="0"/>
                          <a:cs typeface="Times New Roman" panose="02020603050405020304" pitchFamily="18" charset="0"/>
                        </a:rPr>
                        <a:t>Առանց ոչ ֆինանսական ակտիվների օտարումից մուտքեր</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1,225,337.16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844,281.91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68.90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4293504728"/>
                  </a:ext>
                </a:extLst>
              </a:tr>
              <a:tr h="456098">
                <a:tc>
                  <a:txBody>
                    <a:bodyPr/>
                    <a:lstStyle/>
                    <a:p>
                      <a:pPr>
                        <a:lnSpc>
                          <a:spcPct val="107000"/>
                        </a:lnSpc>
                        <a:spcAft>
                          <a:spcPts val="0"/>
                        </a:spcAft>
                      </a:pPr>
                      <a:r>
                        <a:rPr lang="hy-AM" sz="1100" dirty="0">
                          <a:effectLst/>
                          <a:latin typeface="Sylfaen" panose="010A0502050306030303" pitchFamily="18" charset="0"/>
                          <a:ea typeface="Calibri" panose="020F0502020204030204" pitchFamily="34" charset="0"/>
                          <a:cs typeface="Times New Roman" panose="02020603050405020304" pitchFamily="18" charset="0"/>
                        </a:rPr>
                        <a:t>Ոչ ֆինանսական ակտիվների օտարումից մուտքեր</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latin typeface="Calibri" panose="020F0502020204030204" pitchFamily="34" charset="0"/>
                          <a:ea typeface="Calibri" panose="020F0502020204030204" pitchFamily="34" charset="0"/>
                          <a:cs typeface="Times New Roman" panose="02020603050405020304" pitchFamily="18" charset="0"/>
                        </a:rPr>
                        <a:t>843</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hy-AM" sz="1100" dirty="0" smtClean="0">
                          <a:effectLst/>
                          <a:latin typeface="Calibri" panose="020F0502020204030204" pitchFamily="34" charset="0"/>
                          <a:ea typeface="Calibri" panose="020F0502020204030204" pitchFamily="34" charset="0"/>
                          <a:cs typeface="Times New Roman" panose="02020603050405020304" pitchFamily="18" charset="0"/>
                        </a:rPr>
                        <a:t>119.99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07000"/>
                        </a:lnSpc>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66,075.23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2651550482"/>
                  </a:ext>
                </a:extLst>
              </a:tr>
              <a:tr h="328309">
                <a:tc>
                  <a:txBody>
                    <a:bodyPr/>
                    <a:lstStyle/>
                    <a:p>
                      <a:pPr algn="ct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Ընդամենը</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1079 ծրագրի հատկացումով</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nSpc>
                          <a:spcPct val="107000"/>
                        </a:lnSpc>
                        <a:spcAft>
                          <a:spcPts val="0"/>
                        </a:spcAft>
                      </a:pPr>
                      <a:r>
                        <a:rPr lang="hy-AM" sz="1100" b="1">
                          <a:effectLst/>
                          <a:latin typeface="Sylfaen" panose="010A0502050306030303" pitchFamily="18" charset="0"/>
                          <a:ea typeface="Calibri" panose="020F0502020204030204" pitchFamily="34" charset="0"/>
                          <a:cs typeface="Times New Roman" panose="02020603050405020304" pitchFamily="18" charset="0"/>
                        </a:rPr>
                        <a:t>1,224,061.16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1,161.92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xmlns="" val="1508882533"/>
                  </a:ext>
                </a:extLst>
              </a:tr>
            </a:tbl>
          </a:graphicData>
        </a:graphic>
      </p:graphicFrame>
      <p:graphicFrame>
        <p:nvGraphicFramePr>
          <p:cNvPr id="8" name="Таблица 4"/>
          <p:cNvGraphicFramePr>
            <a:graphicFrameLocks noGrp="1"/>
          </p:cNvGraphicFramePr>
          <p:nvPr>
            <p:extLst>
              <p:ext uri="{D42A27DB-BD31-4B8C-83A1-F6EECF244321}">
                <p14:modId xmlns:p14="http://schemas.microsoft.com/office/powerpoint/2010/main" val="4142831169"/>
              </p:ext>
            </p:extLst>
          </p:nvPr>
        </p:nvGraphicFramePr>
        <p:xfrm>
          <a:off x="5105400" y="3048000"/>
          <a:ext cx="1066800" cy="2144714"/>
        </p:xfrm>
        <a:graphic>
          <a:graphicData uri="http://schemas.openxmlformats.org/drawingml/2006/table">
            <a:tbl>
              <a:tblPr firstRow="1" firstCol="1" bandRow="1"/>
              <a:tblGrid>
                <a:gridCol w="1066800">
                  <a:extLst>
                    <a:ext uri="{9D8B030D-6E8A-4147-A177-3AD203B41FA5}">
                      <a16:colId xmlns:a16="http://schemas.microsoft.com/office/drawing/2014/main" xmlns="" val="2074140336"/>
                    </a:ext>
                  </a:extLst>
                </a:gridCol>
              </a:tblGrid>
              <a:tr h="530275">
                <a:tc>
                  <a:txBody>
                    <a:bodyPr/>
                    <a:lstStyle/>
                    <a:p>
                      <a:pPr>
                        <a:lnSpc>
                          <a:spcPct val="107000"/>
                        </a:lnSpc>
                        <a:spcAft>
                          <a:spcPts val="0"/>
                        </a:spcAft>
                      </a:pPr>
                      <a:r>
                        <a:rPr lang="hy-AM" sz="1100" dirty="0">
                          <a:effectLst/>
                          <a:latin typeface="Sylfaen" panose="010A0502050306030303" pitchFamily="18" charset="0"/>
                          <a:ea typeface="Calibri" panose="020F0502020204030204" pitchFamily="34" charset="0"/>
                          <a:cs typeface="Times New Roman" panose="02020603050405020304" pitchFamily="18" charset="0"/>
                        </a:rPr>
                        <a:t>2022 ՊԼԱՆ</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xmlns="" val="445959906"/>
                  </a:ext>
                </a:extLst>
              </a:tr>
              <a:tr h="519447">
                <a:tc>
                  <a:txBody>
                    <a:bodyPr/>
                    <a:lstStyle/>
                    <a:p>
                      <a:pPr>
                        <a:lnSpc>
                          <a:spcPct val="107000"/>
                        </a:lnSpc>
                        <a:spcAft>
                          <a:spcPts val="0"/>
                        </a:spcAft>
                      </a:pPr>
                      <a:r>
                        <a:rPr lang="hy-AM" sz="1100" dirty="0">
                          <a:effectLst/>
                          <a:latin typeface="Calibri" panose="020F0502020204030204" pitchFamily="34" charset="0"/>
                          <a:ea typeface="Calibri" panose="020F0502020204030204" pitchFamily="34" charset="0"/>
                          <a:cs typeface="Times New Roman" panose="02020603050405020304" pitchFamily="18" charset="0"/>
                        </a:rPr>
                        <a:t>1,141,928.50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1074505612"/>
                  </a:ext>
                </a:extLst>
              </a:tr>
              <a:tr h="519447">
                <a:tc>
                  <a:txBody>
                    <a:bodyPr/>
                    <a:lstStyle/>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10</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059</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xmlns="" val="3163127841"/>
                  </a:ext>
                </a:extLst>
              </a:tr>
              <a:tr h="575545">
                <a:tc>
                  <a:txBody>
                    <a:bodyPr/>
                    <a:lstStyle/>
                    <a:p>
                      <a:pPr>
                        <a:lnSpc>
                          <a:spcPct val="107000"/>
                        </a:lnSpc>
                        <a:spcAft>
                          <a:spcPts val="0"/>
                        </a:spcAft>
                      </a:pPr>
                      <a:r>
                        <a:rPr lang="hy-AM" sz="1100" b="1" dirty="0">
                          <a:effectLst/>
                          <a:latin typeface="Sylfaen" panose="010A0502050306030303" pitchFamily="18" charset="0"/>
                          <a:ea typeface="Calibri" panose="020F0502020204030204" pitchFamily="34" charset="0"/>
                          <a:cs typeface="Times New Roman" panose="02020603050405020304" pitchFamily="18" charset="0"/>
                        </a:rPr>
                        <a:t>-8,917,337.50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xmlns="" val="971845521"/>
                  </a:ext>
                </a:extLst>
              </a:tr>
            </a:tbl>
          </a:graphicData>
        </a:graphic>
      </p:graphicFrame>
    </p:spTree>
    <p:extLst>
      <p:ext uri="{BB962C8B-B14F-4D97-AF65-F5344CB8AC3E}">
        <p14:creationId xmlns:p14="http://schemas.microsoft.com/office/powerpoint/2010/main" val="411511189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
            <a:ext cx="8077200" cy="5410199"/>
          </a:xfrm>
        </p:spPr>
        <p:txBody>
          <a:bodyPr>
            <a:normAutofit/>
          </a:bodyPr>
          <a:lstStyle/>
          <a:p>
            <a:pPr algn="ctr"/>
            <a:r>
              <a:rPr lang="hy-AM" sz="1400" b="1" dirty="0">
                <a:solidFill>
                  <a:schemeClr val="tx1"/>
                </a:solidFill>
                <a:latin typeface="GHEA Grapalat" pitchFamily="50" charset="0"/>
              </a:rPr>
              <a:t> </a:t>
            </a:r>
            <a:r>
              <a:rPr lang="hy-AM" sz="1400" b="1" dirty="0" smtClean="0">
                <a:solidFill>
                  <a:schemeClr val="tx1"/>
                </a:solidFill>
                <a:latin typeface="GHEA Grapalat" pitchFamily="50" charset="0"/>
              </a:rPr>
              <a:t>11001 </a:t>
            </a:r>
            <a:r>
              <a:rPr lang="hy-AM" sz="1400" b="1" dirty="0">
                <a:solidFill>
                  <a:schemeClr val="tx1"/>
                </a:solidFill>
                <a:latin typeface="GHEA Grapalat" pitchFamily="50" charset="0"/>
              </a:rPr>
              <a:t>«Պետական գույքի կառավարման համակարգման, խորհրդատվության և մոնիտորինգի ծառայություններ» </a:t>
            </a:r>
            <a:endParaRPr lang="hy-AM" sz="1400" dirty="0" smtClean="0">
              <a:solidFill>
                <a:schemeClr val="tx1"/>
              </a:solidFill>
              <a:latin typeface="GHEA Grapalat" pitchFamily="50" charset="0"/>
            </a:endParaRPr>
          </a:p>
          <a:p>
            <a:r>
              <a:rPr lang="hy-AM" sz="1400" cap="none" dirty="0" smtClean="0">
                <a:solidFill>
                  <a:schemeClr val="tx1"/>
                </a:solidFill>
                <a:latin typeface="GHEA Grapalat" pitchFamily="50" charset="0"/>
              </a:rPr>
              <a:t>2022 թ-ին </a:t>
            </a:r>
            <a:r>
              <a:rPr lang="hy-AM" sz="1400" cap="none" dirty="0">
                <a:solidFill>
                  <a:schemeClr val="tx1"/>
                </a:solidFill>
                <a:latin typeface="GHEA Grapalat" pitchFamily="50" charset="0"/>
              </a:rPr>
              <a:t>նախատեսվում է Կոմիտեին </a:t>
            </a:r>
            <a:r>
              <a:rPr lang="hy-AM" sz="1400" cap="none" dirty="0" smtClean="0">
                <a:solidFill>
                  <a:schemeClr val="tx1"/>
                </a:solidFill>
                <a:latin typeface="GHEA Grapalat" pitchFamily="50" charset="0"/>
              </a:rPr>
              <a:t>հատկացնել </a:t>
            </a:r>
            <a:r>
              <a:rPr lang="hy-AM" sz="1400" b="1" cap="none" dirty="0" smtClean="0">
                <a:solidFill>
                  <a:schemeClr val="tx1"/>
                </a:solidFill>
                <a:latin typeface="GHEA Grapalat" pitchFamily="50" charset="0"/>
              </a:rPr>
              <a:t>701,5 մլն դրամ</a:t>
            </a:r>
            <a:r>
              <a:rPr lang="hy-AM" sz="1400" cap="none" dirty="0" smtClean="0">
                <a:solidFill>
                  <a:schemeClr val="tx1"/>
                </a:solidFill>
                <a:latin typeface="GHEA Grapalat" pitchFamily="50" charset="0"/>
              </a:rPr>
              <a:t>՝ 95 աշխատակիցների և ընդհանուր ապարատի պահպանման համար </a:t>
            </a:r>
          </a:p>
        </p:txBody>
      </p:sp>
      <p:graphicFrame>
        <p:nvGraphicFramePr>
          <p:cNvPr id="6" name="Диаграмма 5"/>
          <p:cNvGraphicFramePr/>
          <p:nvPr>
            <p:extLst>
              <p:ext uri="{D42A27DB-BD31-4B8C-83A1-F6EECF244321}">
                <p14:modId xmlns:p14="http://schemas.microsoft.com/office/powerpoint/2010/main" val="4287882091"/>
              </p:ext>
            </p:extLst>
          </p:nvPr>
        </p:nvGraphicFramePr>
        <p:xfrm>
          <a:off x="304800" y="1295400"/>
          <a:ext cx="8763000" cy="45720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60926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28601"/>
            <a:ext cx="8229600" cy="5333999"/>
          </a:xfrm>
        </p:spPr>
        <p:txBody>
          <a:bodyPr>
            <a:normAutofit/>
          </a:bodyPr>
          <a:lstStyle/>
          <a:p>
            <a:pPr marL="0" lvl="0" indent="0" algn="just">
              <a:lnSpc>
                <a:spcPct val="115000"/>
              </a:lnSpc>
              <a:spcAft>
                <a:spcPts val="1000"/>
              </a:spcAft>
              <a:buNone/>
              <a:tabLst>
                <a:tab pos="457200" algn="l"/>
              </a:tabLst>
            </a:pPr>
            <a:r>
              <a:rPr lang="hy-AM" sz="1400" dirty="0" smtClean="0">
                <a:latin typeface="GHEA Grapalat" panose="02000506050000020003" pitchFamily="50" charset="0"/>
              </a:rPr>
              <a:t>Ծրագրի շրջանակներում Հայաստանի տարածքային զարգացման հիմնադրամի</a:t>
            </a:r>
            <a:r>
              <a:rPr lang="en-US" sz="1400" dirty="0" smtClean="0">
                <a:latin typeface="GHEA Grapalat" panose="02000506050000020003" pitchFamily="50" charset="0"/>
              </a:rPr>
              <a:t> </a:t>
            </a:r>
            <a:r>
              <a:rPr lang="hy-AM" sz="1400" dirty="0" smtClean="0">
                <a:latin typeface="GHEA Grapalat" panose="02000506050000020003" pitchFamily="50" charset="0"/>
              </a:rPr>
              <a:t>ջրային տնտեսության ծրագրերի իրականացման մասնաճյուղի կողմից իրականացվող ռազմավարական նշանակության մի շարք ծրագրեր/միջոցառումներ, որոնց իրականացումը շարունակվելու է նաև 2022 թվականին, մասնավորապես</a:t>
            </a:r>
            <a:r>
              <a:rPr lang="en-US" sz="1400" dirty="0" smtClean="0">
                <a:latin typeface="GHEA Grapalat" panose="02000506050000020003" pitchFamily="50" charset="0"/>
              </a:rPr>
              <a:t>`</a:t>
            </a:r>
            <a:endParaRPr lang="hy-AM" sz="1400" dirty="0" smtClean="0">
              <a:latin typeface="GHEA Grapalat" panose="02000506050000020003" pitchFamily="50" charset="0"/>
            </a:endParaRPr>
          </a:p>
          <a:p>
            <a:pPr marL="0" lvl="0" indent="0" algn="ctr">
              <a:lnSpc>
                <a:spcPct val="115000"/>
              </a:lnSpc>
              <a:spcAft>
                <a:spcPts val="1000"/>
              </a:spcAft>
              <a:buNone/>
              <a:tabLst>
                <a:tab pos="457200" algn="l"/>
              </a:tabLst>
            </a:pPr>
            <a:r>
              <a:rPr lang="hy-AM" sz="1400" b="1" dirty="0" smtClean="0">
                <a:latin typeface="GHEA Grapalat" panose="02000506050000020003" pitchFamily="50" charset="0"/>
              </a:rPr>
              <a:t>1</a:t>
            </a:r>
            <a:r>
              <a:rPr lang="en-US" sz="1400" b="1" dirty="0" smtClean="0">
                <a:latin typeface="GHEA Grapalat" panose="02000506050000020003" pitchFamily="50" charset="0"/>
              </a:rPr>
              <a:t>. </a:t>
            </a:r>
            <a:r>
              <a:rPr lang="hy-AM" sz="1400" b="1" dirty="0" smtClean="0">
                <a:latin typeface="GHEA Grapalat" panose="02000506050000020003" pitchFamily="50" charset="0"/>
              </a:rPr>
              <a:t>Ոռոգման համակարգերի զարգացման վարկային ծրագիր</a:t>
            </a:r>
          </a:p>
          <a:p>
            <a:pPr algn="just"/>
            <a:r>
              <a:rPr lang="hy-AM" sz="1400" b="1" i="1" dirty="0" smtClean="0">
                <a:latin typeface="GHEA Grapalat" panose="02000506050000020003" pitchFamily="50" charset="0"/>
              </a:rPr>
              <a:t>11005</a:t>
            </a:r>
            <a:r>
              <a:rPr lang="hy-AM" sz="1400" i="1" dirty="0" smtClean="0">
                <a:latin typeface="GHEA Grapalat" panose="02000506050000020003" pitchFamily="50" charset="0"/>
              </a:rPr>
              <a:t> </a:t>
            </a:r>
            <a:r>
              <a:rPr lang="hy-AM" sz="1400" i="1" dirty="0">
                <a:latin typeface="GHEA Grapalat" panose="02000506050000020003" pitchFamily="50" charset="0"/>
              </a:rPr>
              <a:t>- Եվրասիական զարգացման բանկի աջակցությամբ իրականացվող ոռոգման համակարգերի զարգացման ծրագրի խորհրդատվություն և </a:t>
            </a:r>
            <a:r>
              <a:rPr lang="hy-AM" sz="1400" i="1" dirty="0" smtClean="0">
                <a:latin typeface="GHEA Grapalat" panose="02000506050000020003" pitchFamily="50" charset="0"/>
              </a:rPr>
              <a:t>կառավարում՝ </a:t>
            </a:r>
            <a:r>
              <a:rPr lang="hy-AM" sz="1400" b="1" i="1" dirty="0" smtClean="0">
                <a:latin typeface="GHEA Grapalat" panose="02000506050000020003" pitchFamily="50" charset="0"/>
              </a:rPr>
              <a:t>485</a:t>
            </a:r>
            <a:r>
              <a:rPr lang="en-US" sz="1400" b="1" i="1" dirty="0" smtClean="0">
                <a:latin typeface="GHEA Grapalat" panose="02000506050000020003" pitchFamily="50" charset="0"/>
              </a:rPr>
              <a:t>.</a:t>
            </a:r>
            <a:r>
              <a:rPr lang="hy-AM" sz="1400" b="1" i="1" dirty="0" smtClean="0">
                <a:latin typeface="GHEA Grapalat" panose="02000506050000020003" pitchFamily="50" charset="0"/>
              </a:rPr>
              <a:t>7 </a:t>
            </a:r>
            <a:r>
              <a:rPr lang="hy-AM" sz="1400" b="1" i="1" dirty="0">
                <a:latin typeface="GHEA Grapalat" panose="02000506050000020003" pitchFamily="50" charset="0"/>
              </a:rPr>
              <a:t>մլն դրամ</a:t>
            </a:r>
            <a:r>
              <a:rPr lang="hy-AM" sz="1400" i="1" dirty="0" smtClean="0">
                <a:latin typeface="GHEA Grapalat" panose="02000506050000020003" pitchFamily="50" charset="0"/>
              </a:rPr>
              <a:t>, </a:t>
            </a:r>
            <a:endParaRPr lang="en-US" sz="1400" dirty="0">
              <a:latin typeface="GHEA Grapalat" panose="02000506050000020003" pitchFamily="50" charset="0"/>
            </a:endParaRPr>
          </a:p>
          <a:p>
            <a:pPr marL="285750" indent="-285750" algn="just"/>
            <a:r>
              <a:rPr lang="hy-AM" sz="1400" b="1" i="1" dirty="0" smtClean="0">
                <a:latin typeface="GHEA Grapalat" panose="02000506050000020003" pitchFamily="50" charset="0"/>
              </a:rPr>
              <a:t>31005</a:t>
            </a:r>
            <a:r>
              <a:rPr lang="hy-AM" sz="1400" i="1" dirty="0" smtClean="0">
                <a:latin typeface="GHEA Grapalat" panose="02000506050000020003" pitchFamily="50" charset="0"/>
              </a:rPr>
              <a:t> </a:t>
            </a:r>
            <a:r>
              <a:rPr lang="hy-AM" sz="1400" i="1" dirty="0">
                <a:latin typeface="GHEA Grapalat" panose="02000506050000020003" pitchFamily="50" charset="0"/>
              </a:rPr>
              <a:t>- Եվրասիական զարգացման բանկի աջակցությամբ իրականացվող ոռոգման համակարգերի զարգացման ծրագրի շրջանակներում ջրային տնտեսության ենթակառուցվածքների </a:t>
            </a:r>
            <a:r>
              <a:rPr lang="hy-AM" sz="1400" i="1" dirty="0" smtClean="0">
                <a:latin typeface="GHEA Grapalat" panose="02000506050000020003" pitchFamily="50" charset="0"/>
              </a:rPr>
              <a:t>հիմնանորոգում՝ </a:t>
            </a:r>
            <a:r>
              <a:rPr lang="hy-AM" sz="1400" b="1" i="1" dirty="0" smtClean="0">
                <a:latin typeface="GHEA Grapalat" panose="02000506050000020003" pitchFamily="50" charset="0"/>
              </a:rPr>
              <a:t>3,502</a:t>
            </a:r>
            <a:r>
              <a:rPr lang="en-US" sz="1400" b="1" i="1" dirty="0" smtClean="0">
                <a:latin typeface="GHEA Grapalat" panose="02000506050000020003" pitchFamily="50" charset="0"/>
              </a:rPr>
              <a:t>.</a:t>
            </a:r>
            <a:r>
              <a:rPr lang="hy-AM" sz="1400" b="1" i="1" dirty="0" smtClean="0">
                <a:latin typeface="GHEA Grapalat" panose="02000506050000020003" pitchFamily="50" charset="0"/>
              </a:rPr>
              <a:t>1 մլն դրամ</a:t>
            </a:r>
            <a:r>
              <a:rPr lang="hy-AM" sz="1400" i="1" dirty="0" smtClean="0">
                <a:latin typeface="GHEA Grapalat" panose="02000506050000020003" pitchFamily="50" charset="0"/>
              </a:rPr>
              <a:t>:</a:t>
            </a:r>
          </a:p>
          <a:p>
            <a:pPr marL="171450" indent="-171450" algn="just"/>
            <a:endParaRPr lang="en-US" sz="1400" dirty="0">
              <a:latin typeface="GHEA Grapalat" panose="02000506050000020003" pitchFamily="50" charset="0"/>
            </a:endParaRPr>
          </a:p>
          <a:p>
            <a:pPr algn="just"/>
            <a:r>
              <a:rPr lang="hy-AM" sz="1400" b="1" i="1" dirty="0" smtClean="0">
                <a:latin typeface="GHEA Grapalat" panose="02000506050000020003" pitchFamily="50" charset="0"/>
              </a:rPr>
              <a:t>Ծրագրի/միջոցառման </a:t>
            </a:r>
            <a:r>
              <a:rPr lang="hy-AM" sz="1400" b="1" i="1" dirty="0">
                <a:latin typeface="GHEA Grapalat" panose="02000506050000020003" pitchFamily="50" charset="0"/>
              </a:rPr>
              <a:t>նպատակը և նկարագրությունը</a:t>
            </a:r>
            <a:r>
              <a:rPr lang="en-US" sz="1400" b="1" i="1" dirty="0">
                <a:latin typeface="GHEA Grapalat" panose="02000506050000020003" pitchFamily="50" charset="0"/>
              </a:rPr>
              <a:t>.</a:t>
            </a:r>
          </a:p>
          <a:p>
            <a:pPr marL="0" indent="0" algn="just">
              <a:buNone/>
            </a:pPr>
            <a:r>
              <a:rPr lang="hy-AM" sz="1400" i="1" dirty="0" smtClean="0">
                <a:latin typeface="GHEA Grapalat" panose="02000506050000020003" pitchFamily="50" charset="0"/>
              </a:rPr>
              <a:t> Ծրագրի </a:t>
            </a:r>
            <a:r>
              <a:rPr lang="hy-AM" sz="1400" i="1" dirty="0">
                <a:latin typeface="GHEA Grapalat" panose="02000506050000020003" pitchFamily="50" charset="0"/>
              </a:rPr>
              <a:t>նպատակն է ՀՀ ոռոգման համակարգերի արդիականացումը, համակարգերի արդյունավետության բարձրացումը՝ շահագործման և պահպանման ծախսերի կրճատմամբ, բարձր ջրակորուստների և էլեկտրաէներգիայի ծախսումների նվազեցմամբ: Նպատակի իրագործման համար ծրագրով նախատեսված է մեխանիկական ոռոգման փոխարինում ինքնահոս համակարգերով, որոշ մայր ջրանցքների և երկրորդ կարգի ջրանցքների, ինչպես նաև՝ ներտնտեսային ոռոգման ցանցերի վերականգնում, ՋՕԸ-երի ներտնտեսային ոռոգման ցանցերի արդիականացում և ինստիտուցիոնալ զարգացում։ </a:t>
            </a:r>
            <a:endParaRPr lang="en-US" sz="1400" i="1" dirty="0">
              <a:latin typeface="GHEA Grapalat" panose="02000506050000020003" pitchFamily="50" charset="0"/>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8</a:t>
            </a:fld>
            <a:endParaRPr lang="en-US" dirty="0"/>
          </a:p>
        </p:txBody>
      </p:sp>
    </p:spTree>
    <p:extLst>
      <p:ext uri="{BB962C8B-B14F-4D97-AF65-F5344CB8AC3E}">
        <p14:creationId xmlns:p14="http://schemas.microsoft.com/office/powerpoint/2010/main" val="75175216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5800" y="228600"/>
            <a:ext cx="8077200" cy="5410199"/>
          </a:xfrm>
        </p:spPr>
        <p:txBody>
          <a:bodyPr>
            <a:normAutofit/>
          </a:bodyPr>
          <a:lstStyle/>
          <a:p>
            <a:pPr algn="ctr"/>
            <a:endParaRPr lang="hy-AM" sz="1800" b="1" dirty="0" smtClean="0">
              <a:solidFill>
                <a:schemeClr val="tx1"/>
              </a:solidFill>
              <a:latin typeface="Sylfaen" pitchFamily="18" charset="0"/>
            </a:endParaRPr>
          </a:p>
          <a:p>
            <a:endParaRPr lang="hy-AM" sz="1400" b="1" dirty="0">
              <a:solidFill>
                <a:schemeClr val="tx1"/>
              </a:solidFill>
              <a:latin typeface="Sylfaen" pitchFamily="18" charset="0"/>
            </a:endParaRPr>
          </a:p>
          <a:p>
            <a:endParaRPr lang="hy-AM" sz="1400" b="1" dirty="0">
              <a:solidFill>
                <a:schemeClr val="tx1"/>
              </a:solidFill>
              <a:latin typeface="Sylfaen" pitchFamily="18" charset="0"/>
            </a:endParaRPr>
          </a:p>
          <a:p>
            <a:endParaRPr lang="hy-AM" sz="1100" b="1" dirty="0">
              <a:solidFill>
                <a:schemeClr val="tx1"/>
              </a:solidFill>
              <a:latin typeface="Sylfaen" pitchFamily="18" charset="0"/>
            </a:endParaRPr>
          </a:p>
          <a:p>
            <a:endParaRPr lang="hy-AM" sz="1100" b="1" dirty="0" smtClean="0">
              <a:solidFill>
                <a:schemeClr val="tx1"/>
              </a:solidFill>
              <a:latin typeface="Sylfaen" pitchFamily="18" charset="0"/>
            </a:endParaRPr>
          </a:p>
        </p:txBody>
      </p:sp>
      <p:graphicFrame>
        <p:nvGraphicFramePr>
          <p:cNvPr id="6" name="Диаграмма 5"/>
          <p:cNvGraphicFramePr/>
          <p:nvPr>
            <p:extLst>
              <p:ext uri="{D42A27DB-BD31-4B8C-83A1-F6EECF244321}">
                <p14:modId xmlns:p14="http://schemas.microsoft.com/office/powerpoint/2010/main" val="1993420009"/>
              </p:ext>
            </p:extLst>
          </p:nvPr>
        </p:nvGraphicFramePr>
        <p:xfrm>
          <a:off x="152400" y="256309"/>
          <a:ext cx="8763000" cy="45720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080510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81200"/>
            <a:ext cx="7772400" cy="609600"/>
          </a:xfrm>
        </p:spPr>
        <p:txBody>
          <a:bodyPr>
            <a:noAutofit/>
          </a:bodyPr>
          <a:lstStyle/>
          <a:p>
            <a:pPr algn="ctr"/>
            <a:r>
              <a:rPr lang="hy-AM" sz="1600" b="1" dirty="0" smtClean="0">
                <a:solidFill>
                  <a:schemeClr val="tx2"/>
                </a:solidFill>
                <a:latin typeface="GHEA Grapalat" pitchFamily="50" charset="0"/>
              </a:rPr>
              <a:t>01.10.2021թ-ի դրությամբ Կոմիտեում առկա կնքված և վերահսկման ենթակա պայմանագրեր</a:t>
            </a:r>
            <a:endParaRPr lang="en-US" sz="1600" b="1" dirty="0">
              <a:solidFill>
                <a:schemeClr val="tx2"/>
              </a:solidFill>
              <a:latin typeface="GHEA Grapalat" pitchFamily="50" charset="0"/>
            </a:endParaRPr>
          </a:p>
        </p:txBody>
      </p:sp>
      <p:sp>
        <p:nvSpPr>
          <p:cNvPr id="3" name="Subtitle 2"/>
          <p:cNvSpPr>
            <a:spLocks noGrp="1"/>
          </p:cNvSpPr>
          <p:nvPr>
            <p:ph type="subTitle" idx="1"/>
          </p:nvPr>
        </p:nvSpPr>
        <p:spPr>
          <a:xfrm>
            <a:off x="762000" y="2895600"/>
            <a:ext cx="7848600" cy="2209800"/>
          </a:xfrm>
        </p:spPr>
        <p:txBody>
          <a:bodyPr>
            <a:normAutofit fontScale="92500"/>
          </a:bodyPr>
          <a:lstStyle/>
          <a:p>
            <a:pPr marL="285750" indent="-285750" algn="just">
              <a:buFont typeface="Wingdings" panose="05000000000000000000" pitchFamily="2" charset="2"/>
              <a:buChar char="q"/>
            </a:pPr>
            <a:r>
              <a:rPr lang="hy-AM" sz="1800" b="1" cap="none" dirty="0" smtClean="0">
                <a:solidFill>
                  <a:schemeClr val="tx1"/>
                </a:solidFill>
                <a:latin typeface="GHEA Grapalat" pitchFamily="50" charset="0"/>
              </a:rPr>
              <a:t>մասնավորեցման</a:t>
            </a:r>
            <a:r>
              <a:rPr lang="hy-AM" sz="1800" cap="none" dirty="0" smtClean="0">
                <a:solidFill>
                  <a:schemeClr val="tx1"/>
                </a:solidFill>
                <a:latin typeface="GHEA Grapalat" pitchFamily="50" charset="0"/>
              </a:rPr>
              <a:t> և </a:t>
            </a:r>
            <a:r>
              <a:rPr lang="hy-AM" sz="1800" b="1" cap="none" dirty="0" smtClean="0">
                <a:solidFill>
                  <a:schemeClr val="tx1"/>
                </a:solidFill>
                <a:latin typeface="GHEA Grapalat" pitchFamily="50" charset="0"/>
              </a:rPr>
              <a:t>օտարման</a:t>
            </a:r>
            <a:r>
              <a:rPr lang="hy-AM" sz="1800" cap="none" dirty="0" smtClean="0">
                <a:solidFill>
                  <a:schemeClr val="tx1"/>
                </a:solidFill>
                <a:latin typeface="GHEA Grapalat" pitchFamily="50" charset="0"/>
              </a:rPr>
              <a:t> տարաժամկետ վճարումներ ունեցող վերահսկման ենթակա </a:t>
            </a:r>
            <a:r>
              <a:rPr lang="hy-AM" sz="1800" b="1" cap="none" dirty="0" smtClean="0">
                <a:solidFill>
                  <a:schemeClr val="tx1"/>
                </a:solidFill>
                <a:latin typeface="GHEA Grapalat" pitchFamily="50" charset="0"/>
              </a:rPr>
              <a:t>74 պայմանագիր</a:t>
            </a:r>
            <a:endParaRPr lang="en-US" sz="1800" b="1" cap="none" dirty="0" smtClean="0">
              <a:solidFill>
                <a:schemeClr val="tx1"/>
              </a:solidFill>
              <a:latin typeface="GHEA Grapalat" pitchFamily="50" charset="0"/>
            </a:endParaRPr>
          </a:p>
          <a:p>
            <a:pPr marL="285750" indent="-285750" algn="just">
              <a:buFont typeface="Wingdings" panose="05000000000000000000" pitchFamily="2" charset="2"/>
              <a:buChar char="q"/>
            </a:pPr>
            <a:r>
              <a:rPr lang="hy-AM" sz="1800" b="1" cap="none" dirty="0" smtClean="0">
                <a:solidFill>
                  <a:schemeClr val="tx1"/>
                </a:solidFill>
                <a:latin typeface="GHEA Grapalat" pitchFamily="50" charset="0"/>
              </a:rPr>
              <a:t>վարձակալության՝ 306</a:t>
            </a:r>
            <a:endParaRPr lang="en-US" sz="1800" b="1" cap="none" dirty="0" smtClean="0">
              <a:solidFill>
                <a:schemeClr val="tx1"/>
              </a:solidFill>
              <a:latin typeface="GHEA Grapalat" pitchFamily="50" charset="0"/>
            </a:endParaRPr>
          </a:p>
          <a:p>
            <a:pPr marL="285750" indent="-285750" algn="just">
              <a:buFont typeface="Wingdings" panose="05000000000000000000" pitchFamily="2" charset="2"/>
              <a:buChar char="q"/>
            </a:pPr>
            <a:r>
              <a:rPr lang="hy-AM" sz="1800" b="1" cap="none" dirty="0" smtClean="0">
                <a:solidFill>
                  <a:schemeClr val="tx1"/>
                </a:solidFill>
                <a:latin typeface="GHEA Grapalat" pitchFamily="50" charset="0"/>
              </a:rPr>
              <a:t>ալեհավաքների տեղակայման և սպասարկման</a:t>
            </a:r>
            <a:r>
              <a:rPr lang="en-US" sz="1800" b="1" cap="none" dirty="0" smtClean="0">
                <a:solidFill>
                  <a:schemeClr val="tx1"/>
                </a:solidFill>
                <a:latin typeface="GHEA Grapalat" pitchFamily="50" charset="0"/>
              </a:rPr>
              <a:t> </a:t>
            </a:r>
            <a:r>
              <a:rPr lang="hy-AM" sz="1800" b="1" cap="none" dirty="0" smtClean="0">
                <a:solidFill>
                  <a:schemeClr val="tx1"/>
                </a:solidFill>
                <a:latin typeface="GHEA Grapalat" pitchFamily="50" charset="0"/>
              </a:rPr>
              <a:t>վարձավճարների՝ 108</a:t>
            </a:r>
            <a:endParaRPr lang="en-US" sz="1800" b="1" cap="none" dirty="0" smtClean="0">
              <a:solidFill>
                <a:schemeClr val="tx1"/>
              </a:solidFill>
              <a:latin typeface="GHEA Grapalat" pitchFamily="50" charset="0"/>
            </a:endParaRPr>
          </a:p>
          <a:p>
            <a:pPr marL="285750" indent="-285750" algn="just">
              <a:buFont typeface="Wingdings" panose="05000000000000000000" pitchFamily="2" charset="2"/>
              <a:buChar char="q"/>
            </a:pPr>
            <a:r>
              <a:rPr lang="hy-AM" sz="1800" b="1" cap="none" dirty="0" smtClean="0">
                <a:solidFill>
                  <a:schemeClr val="tx1"/>
                </a:solidFill>
                <a:latin typeface="GHEA Grapalat" pitchFamily="50" charset="0"/>
              </a:rPr>
              <a:t>անհատույց օգտագործման</a:t>
            </a:r>
            <a:r>
              <a:rPr lang="hy-AM" sz="1800" cap="none" dirty="0" smtClean="0">
                <a:solidFill>
                  <a:schemeClr val="tx1"/>
                </a:solidFill>
                <a:latin typeface="GHEA Grapalat" pitchFamily="50" charset="0"/>
              </a:rPr>
              <a:t>՝ </a:t>
            </a:r>
            <a:r>
              <a:rPr lang="hy-AM" sz="1800" b="1" cap="none" dirty="0" smtClean="0">
                <a:solidFill>
                  <a:schemeClr val="tx1"/>
                </a:solidFill>
                <a:latin typeface="GHEA Grapalat" pitchFamily="50" charset="0"/>
              </a:rPr>
              <a:t>1868</a:t>
            </a:r>
            <a:endParaRPr lang="en-US" sz="1800" b="1" cap="none" dirty="0" smtClean="0">
              <a:solidFill>
                <a:schemeClr val="tx1"/>
              </a:solidFill>
              <a:latin typeface="GHEA Grapalat" pitchFamily="50" charset="0"/>
            </a:endParaRPr>
          </a:p>
          <a:p>
            <a:pPr marL="285750" indent="-285750" algn="just">
              <a:buFont typeface="Wingdings" panose="05000000000000000000" pitchFamily="2" charset="2"/>
              <a:buChar char="q"/>
            </a:pPr>
            <a:r>
              <a:rPr lang="hy-AM" sz="1800" b="1" cap="none" dirty="0" smtClean="0">
                <a:solidFill>
                  <a:schemeClr val="tx1"/>
                </a:solidFill>
                <a:latin typeface="GHEA Grapalat" pitchFamily="50" charset="0"/>
              </a:rPr>
              <a:t>պայմանագրային պարտավորությունների վերահսկման</a:t>
            </a:r>
            <a:r>
              <a:rPr lang="hy-AM" sz="1800" cap="none" dirty="0" smtClean="0">
                <a:solidFill>
                  <a:schemeClr val="tx1"/>
                </a:solidFill>
                <a:latin typeface="GHEA Grapalat" pitchFamily="50" charset="0"/>
              </a:rPr>
              <a:t> ենթակա՝ </a:t>
            </a:r>
            <a:r>
              <a:rPr lang="hy-AM" sz="1800" b="1" cap="none" dirty="0" smtClean="0">
                <a:solidFill>
                  <a:schemeClr val="tx1"/>
                </a:solidFill>
                <a:latin typeface="GHEA Grapalat" pitchFamily="50" charset="0"/>
              </a:rPr>
              <a:t>150</a:t>
            </a:r>
            <a:endParaRPr lang="en-US" sz="1800" b="1" cap="none" dirty="0" smtClean="0">
              <a:solidFill>
                <a:schemeClr val="tx1"/>
              </a:solidFill>
              <a:latin typeface="GHEA Grapalat" pitchFamily="50" charset="0"/>
            </a:endParaRPr>
          </a:p>
        </p:txBody>
      </p:sp>
      <p:sp>
        <p:nvSpPr>
          <p:cNvPr id="5" name="TextBox 4"/>
          <p:cNvSpPr txBox="1"/>
          <p:nvPr/>
        </p:nvSpPr>
        <p:spPr>
          <a:xfrm>
            <a:off x="502085" y="228600"/>
            <a:ext cx="8382000" cy="1077218"/>
          </a:xfrm>
          <a:prstGeom prst="rect">
            <a:avLst/>
          </a:prstGeom>
          <a:noFill/>
        </p:spPr>
        <p:txBody>
          <a:bodyPr wrap="square" rtlCol="0">
            <a:spAutoFit/>
          </a:bodyPr>
          <a:lstStyle/>
          <a:p>
            <a:pPr algn="ctr"/>
            <a:r>
              <a:rPr lang="hy-AM" sz="1600" b="1" dirty="0" smtClean="0">
                <a:latin typeface="GHEA Grapalat" pitchFamily="50" charset="0"/>
              </a:rPr>
              <a:t>Շարունակական ծախսերից 233</a:t>
            </a:r>
            <a:r>
              <a:rPr lang="en-US" sz="1600" b="1" dirty="0" smtClean="0">
                <a:latin typeface="GHEA Grapalat" pitchFamily="50" charset="0"/>
              </a:rPr>
              <a:t>.</a:t>
            </a:r>
            <a:r>
              <a:rPr lang="hy-AM" sz="1600" b="1" dirty="0" smtClean="0">
                <a:latin typeface="GHEA Grapalat" pitchFamily="50" charset="0"/>
              </a:rPr>
              <a:t>5 </a:t>
            </a:r>
            <a:r>
              <a:rPr lang="en-US" sz="1600" b="1" dirty="0" err="1" smtClean="0">
                <a:latin typeface="GHEA Grapalat" pitchFamily="50" charset="0"/>
              </a:rPr>
              <a:t>մլն</a:t>
            </a:r>
            <a:r>
              <a:rPr lang="en-US" sz="1600" b="1" dirty="0" smtClean="0">
                <a:latin typeface="GHEA Grapalat" pitchFamily="50" charset="0"/>
              </a:rPr>
              <a:t> </a:t>
            </a:r>
            <a:r>
              <a:rPr lang="hy-AM" sz="1600" b="1" dirty="0" smtClean="0">
                <a:latin typeface="GHEA Grapalat" pitchFamily="50" charset="0"/>
              </a:rPr>
              <a:t>դրամը </a:t>
            </a:r>
            <a:r>
              <a:rPr lang="hy-AM" sz="1600" dirty="0" smtClean="0">
                <a:latin typeface="GHEA Grapalat" pitchFamily="50" charset="0"/>
              </a:rPr>
              <a:t>կազմում են </a:t>
            </a:r>
            <a:r>
              <a:rPr lang="hy-AM" sz="1600" i="1" dirty="0" smtClean="0">
                <a:latin typeface="GHEA Grapalat" pitchFamily="50" charset="0"/>
              </a:rPr>
              <a:t>Տիգրան Մեծի 4</a:t>
            </a:r>
            <a:r>
              <a:rPr lang="hy-AM" sz="1600" dirty="0" smtClean="0">
                <a:latin typeface="GHEA Grapalat" pitchFamily="50" charset="0"/>
              </a:rPr>
              <a:t>, </a:t>
            </a:r>
            <a:r>
              <a:rPr lang="hy-AM" sz="1600" i="1" dirty="0" smtClean="0">
                <a:latin typeface="GHEA Grapalat" pitchFamily="50" charset="0"/>
              </a:rPr>
              <a:t>Կառավարական թիվ 2</a:t>
            </a:r>
            <a:r>
              <a:rPr lang="hy-AM" sz="1600" dirty="0" smtClean="0">
                <a:latin typeface="GHEA Grapalat" pitchFamily="50" charset="0"/>
              </a:rPr>
              <a:t> և </a:t>
            </a:r>
            <a:r>
              <a:rPr lang="hy-AM" sz="1600" i="1" dirty="0" smtClean="0">
                <a:latin typeface="GHEA Grapalat" pitchFamily="50" charset="0"/>
              </a:rPr>
              <a:t>3</a:t>
            </a:r>
            <a:r>
              <a:rPr lang="hy-AM" sz="1600" dirty="0" smtClean="0">
                <a:latin typeface="GHEA Grapalat" pitchFamily="50" charset="0"/>
              </a:rPr>
              <a:t>, </a:t>
            </a:r>
            <a:r>
              <a:rPr lang="hy-AM" sz="1600" i="1" dirty="0" smtClean="0">
                <a:latin typeface="GHEA Grapalat" pitchFamily="50" charset="0"/>
              </a:rPr>
              <a:t>Նալբանդյան 28 </a:t>
            </a:r>
            <a:r>
              <a:rPr lang="hy-AM" sz="1600" dirty="0" smtClean="0">
                <a:latin typeface="GHEA Grapalat" pitchFamily="50" charset="0"/>
              </a:rPr>
              <a:t>շենքերի և </a:t>
            </a:r>
            <a:r>
              <a:rPr lang="hy-AM" sz="1600" i="1" dirty="0" smtClean="0">
                <a:latin typeface="GHEA Grapalat" pitchFamily="50" charset="0"/>
              </a:rPr>
              <a:t>Ծաղկաձորի </a:t>
            </a:r>
            <a:r>
              <a:rPr lang="en-US" sz="1600" i="1" dirty="0" smtClean="0">
                <a:latin typeface="GHEA Grapalat" pitchFamily="50" charset="0"/>
              </a:rPr>
              <a:t>Golden Palace </a:t>
            </a:r>
            <a:r>
              <a:rPr lang="hy-AM" sz="1600" i="1" dirty="0" smtClean="0">
                <a:latin typeface="GHEA Grapalat" pitchFamily="50" charset="0"/>
              </a:rPr>
              <a:t>հյուրանոցային համալիրի</a:t>
            </a:r>
            <a:r>
              <a:rPr lang="hy-AM" sz="1600" dirty="0" smtClean="0">
                <a:latin typeface="GHEA Grapalat" pitchFamily="50" charset="0"/>
              </a:rPr>
              <a:t>, </a:t>
            </a:r>
            <a:r>
              <a:rPr lang="hy-AM" sz="1600" i="1" dirty="0" smtClean="0">
                <a:latin typeface="GHEA Grapalat" pitchFamily="50" charset="0"/>
              </a:rPr>
              <a:t>Գյումրու «Երեխաների խնամքի և պաշտպանության» թիվ 1 գիշերօթիկ հաստատության</a:t>
            </a:r>
            <a:r>
              <a:rPr lang="hy-AM" sz="1600" dirty="0" smtClean="0">
                <a:latin typeface="GHEA Grapalat" pitchFamily="50" charset="0"/>
              </a:rPr>
              <a:t> </a:t>
            </a:r>
            <a:r>
              <a:rPr lang="hy-AM" sz="1600" b="1" i="1" u="sng" dirty="0" smtClean="0">
                <a:effectLst>
                  <a:outerShdw blurRad="38100" dist="38100" dir="2700000" algn="tl">
                    <a:srgbClr val="000000">
                      <a:alpha val="43137"/>
                    </a:srgbClr>
                  </a:outerShdw>
                </a:effectLst>
                <a:latin typeface="GHEA Grapalat" pitchFamily="50" charset="0"/>
              </a:rPr>
              <a:t>կոմունալ և էներգետիկ ծախսերը</a:t>
            </a:r>
            <a:endParaRPr lang="en-US" sz="1600" b="1" i="1" u="sng" dirty="0">
              <a:effectLst>
                <a:outerShdw blurRad="38100" dist="38100" dir="2700000" algn="tl">
                  <a:srgbClr val="000000">
                    <a:alpha val="43137"/>
                  </a:srgbClr>
                </a:outerShdw>
              </a:effectLst>
              <a:latin typeface="GHEA Grapalat" pitchFamily="50" charset="0"/>
            </a:endParaRPr>
          </a:p>
        </p:txBody>
      </p:sp>
    </p:spTree>
    <p:extLst>
      <p:ext uri="{BB962C8B-B14F-4D97-AF65-F5344CB8AC3E}">
        <p14:creationId xmlns:p14="http://schemas.microsoft.com/office/powerpoint/2010/main" val="179275843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04800"/>
            <a:ext cx="8229600" cy="533400"/>
          </a:xfrm>
        </p:spPr>
        <p:txBody>
          <a:bodyPr>
            <a:normAutofit/>
          </a:bodyPr>
          <a:lstStyle/>
          <a:p>
            <a:pPr algn="ctr"/>
            <a:r>
              <a:rPr lang="hy-AM" sz="2400" b="1" dirty="0" smtClean="0">
                <a:solidFill>
                  <a:schemeClr val="tx2"/>
                </a:solidFill>
                <a:latin typeface="GHEA Grapalat" pitchFamily="50" charset="0"/>
              </a:rPr>
              <a:t>Բյուջեի եկամուտների հավաքագրման դինամիկա</a:t>
            </a:r>
            <a:r>
              <a:rPr lang="en-US" sz="2400" b="1" dirty="0" smtClean="0">
                <a:solidFill>
                  <a:schemeClr val="tx2"/>
                </a:solidFill>
                <a:latin typeface="GHEA Grapalat" pitchFamily="50" charset="0"/>
              </a:rPr>
              <a:t> </a:t>
            </a:r>
            <a:endParaRPr lang="en-US" sz="1200" b="1" dirty="0">
              <a:solidFill>
                <a:schemeClr val="tx1"/>
              </a:solidFill>
              <a:latin typeface="GHEA Grapalat" pitchFamily="50" charset="0"/>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4257573338"/>
              </p:ext>
            </p:extLst>
          </p:nvPr>
        </p:nvGraphicFramePr>
        <p:xfrm>
          <a:off x="228600" y="1143000"/>
          <a:ext cx="8763000" cy="3733800"/>
        </p:xfrm>
        <a:graphic>
          <a:graphicData uri="http://schemas.openxmlformats.org/presentationml/2006/ole">
            <mc:AlternateContent xmlns:mc="http://schemas.openxmlformats.org/markup-compatibility/2006">
              <mc:Choice xmlns:v="urn:schemas-microsoft-com:vml" Requires="v">
                <p:oleObj spid="_x0000_s1197" name="Worksheet" r:id="rId3" imgW="7877141" imgH="4267306" progId="Excel.Sheet.12">
                  <p:embed/>
                </p:oleObj>
              </mc:Choice>
              <mc:Fallback>
                <p:oleObj name="Worksheet" r:id="rId3" imgW="7877141" imgH="4267306" progId="Excel.Sheet.12">
                  <p:embed/>
                  <p:pic>
                    <p:nvPicPr>
                      <p:cNvPr id="0" name=""/>
                      <p:cNvPicPr/>
                      <p:nvPr/>
                    </p:nvPicPr>
                    <p:blipFill>
                      <a:blip r:embed="rId4"/>
                      <a:stretch>
                        <a:fillRect/>
                      </a:stretch>
                    </p:blipFill>
                    <p:spPr>
                      <a:xfrm>
                        <a:off x="228600" y="1143000"/>
                        <a:ext cx="8763000" cy="3733800"/>
                      </a:xfrm>
                      <a:prstGeom prst="rect">
                        <a:avLst/>
                      </a:prstGeom>
                    </p:spPr>
                  </p:pic>
                </p:oleObj>
              </mc:Fallback>
            </mc:AlternateContent>
          </a:graphicData>
        </a:graphic>
      </p:graphicFrame>
    </p:spTree>
    <p:extLst>
      <p:ext uri="{BB962C8B-B14F-4D97-AF65-F5344CB8AC3E}">
        <p14:creationId xmlns:p14="http://schemas.microsoft.com/office/powerpoint/2010/main" val="133160833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B6F15528-21DE-4FAA-801E-634DDDAF4B2B}" type="slidenum">
              <a:rPr lang="en-US" smtClean="0"/>
              <a:pPr/>
              <a:t>83</a:t>
            </a:fld>
            <a:endParaRPr lang="en-US"/>
          </a:p>
        </p:txBody>
      </p:sp>
      <p:graphicFrame>
        <p:nvGraphicFramePr>
          <p:cNvPr id="4" name="Объект 3"/>
          <p:cNvGraphicFramePr>
            <a:graphicFrameLocks noChangeAspect="1"/>
          </p:cNvGraphicFramePr>
          <p:nvPr>
            <p:extLst>
              <p:ext uri="{D42A27DB-BD31-4B8C-83A1-F6EECF244321}">
                <p14:modId xmlns:p14="http://schemas.microsoft.com/office/powerpoint/2010/main" val="2304789779"/>
              </p:ext>
            </p:extLst>
          </p:nvPr>
        </p:nvGraphicFramePr>
        <p:xfrm>
          <a:off x="405203" y="838200"/>
          <a:ext cx="8458200" cy="2971800"/>
        </p:xfrm>
        <a:graphic>
          <a:graphicData uri="http://schemas.openxmlformats.org/presentationml/2006/ole">
            <mc:AlternateContent xmlns:mc="http://schemas.openxmlformats.org/markup-compatibility/2006">
              <mc:Choice xmlns:v="urn:schemas-microsoft-com:vml" Requires="v">
                <p:oleObj spid="_x0000_s2221" name="Лист" r:id="rId4" imgW="7877141" imgH="2790908" progId="Excel.Sheet.12">
                  <p:embed/>
                </p:oleObj>
              </mc:Choice>
              <mc:Fallback>
                <p:oleObj name="Лист" r:id="rId4" imgW="7877141" imgH="2790908" progId="Excel.Sheet.12">
                  <p:embed/>
                  <p:pic>
                    <p:nvPicPr>
                      <p:cNvPr id="0" name=""/>
                      <p:cNvPicPr/>
                      <p:nvPr/>
                    </p:nvPicPr>
                    <p:blipFill>
                      <a:blip r:embed="rId5"/>
                      <a:stretch>
                        <a:fillRect/>
                      </a:stretch>
                    </p:blipFill>
                    <p:spPr>
                      <a:xfrm>
                        <a:off x="405203" y="838200"/>
                        <a:ext cx="8458200" cy="2971800"/>
                      </a:xfrm>
                      <a:prstGeom prst="rect">
                        <a:avLst/>
                      </a:prstGeom>
                    </p:spPr>
                  </p:pic>
                </p:oleObj>
              </mc:Fallback>
            </mc:AlternateContent>
          </a:graphicData>
        </a:graphic>
      </p:graphicFrame>
    </p:spTree>
    <p:extLst>
      <p:ext uri="{BB962C8B-B14F-4D97-AF65-F5344CB8AC3E}">
        <p14:creationId xmlns:p14="http://schemas.microsoft.com/office/powerpoint/2010/main" val="346527649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Объект 1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162" y="1219200"/>
            <a:ext cx="8208637" cy="3837323"/>
          </a:xfrm>
        </p:spPr>
      </p:pic>
      <p:sp>
        <p:nvSpPr>
          <p:cNvPr id="3" name="Номер слайда 2"/>
          <p:cNvSpPr>
            <a:spLocks noGrp="1"/>
          </p:cNvSpPr>
          <p:nvPr>
            <p:ph type="sldNum" sz="quarter" idx="12"/>
          </p:nvPr>
        </p:nvSpPr>
        <p:spPr/>
        <p:txBody>
          <a:bodyPr/>
          <a:lstStyle/>
          <a:p>
            <a:fld id="{B6F15528-21DE-4FAA-801E-634DDDAF4B2B}" type="slidenum">
              <a:rPr lang="en-US" smtClean="0"/>
              <a:pPr/>
              <a:t>84</a:t>
            </a:fld>
            <a:endParaRPr lang="en-US"/>
          </a:p>
        </p:txBody>
      </p:sp>
      <p:sp>
        <p:nvSpPr>
          <p:cNvPr id="2" name="Заголовок 1"/>
          <p:cNvSpPr>
            <a:spLocks noGrp="1"/>
          </p:cNvSpPr>
          <p:nvPr>
            <p:ph type="title"/>
          </p:nvPr>
        </p:nvSpPr>
        <p:spPr>
          <a:xfrm>
            <a:off x="457200" y="0"/>
            <a:ext cx="8229599" cy="914400"/>
          </a:xfrm>
        </p:spPr>
        <p:txBody>
          <a:bodyPr>
            <a:normAutofit/>
          </a:bodyPr>
          <a:lstStyle/>
          <a:p>
            <a:pPr algn="ctr"/>
            <a:r>
              <a:rPr lang="hy-AM" sz="1600" b="1" dirty="0" smtClean="0">
                <a:solidFill>
                  <a:schemeClr val="tx2"/>
                </a:solidFill>
                <a:latin typeface="GHEA Grapalat" pitchFamily="50" charset="0"/>
              </a:rPr>
              <a:t>2018թ</a:t>
            </a:r>
            <a:r>
              <a:rPr lang="en-US" sz="1600" b="1" dirty="0" smtClean="0">
                <a:solidFill>
                  <a:schemeClr val="tx2"/>
                </a:solidFill>
                <a:latin typeface="GHEA Grapalat" pitchFamily="50" charset="0"/>
              </a:rPr>
              <a:t>.</a:t>
            </a:r>
            <a:r>
              <a:rPr lang="hy-AM" sz="1600" b="1" dirty="0" smtClean="0">
                <a:solidFill>
                  <a:schemeClr val="tx2"/>
                </a:solidFill>
                <a:latin typeface="GHEA Grapalat" pitchFamily="50" charset="0"/>
              </a:rPr>
              <a:t>, </a:t>
            </a:r>
            <a:r>
              <a:rPr lang="hy-AM" sz="1600" b="1" dirty="0">
                <a:solidFill>
                  <a:schemeClr val="tx2"/>
                </a:solidFill>
                <a:latin typeface="GHEA Grapalat" pitchFamily="50" charset="0"/>
              </a:rPr>
              <a:t>2019թ. և 2020թ. տարեկան գործունեության արդյունքներով շահույթով աշխատած </a:t>
            </a:r>
            <a:r>
              <a:rPr lang="hy-AM" sz="1600" b="1" dirty="0" smtClean="0">
                <a:solidFill>
                  <a:schemeClr val="tx2"/>
                </a:solidFill>
                <a:latin typeface="GHEA Grapalat" pitchFamily="50" charset="0"/>
              </a:rPr>
              <a:t>և շահաբաժիններ վճարած ընկերությունների մասին </a:t>
            </a:r>
            <a:endParaRPr lang="en-US" sz="1600" b="1" dirty="0">
              <a:solidFill>
                <a:schemeClr val="tx2"/>
              </a:solidFill>
              <a:latin typeface="GHEA Grapalat" pitchFamily="50" charset="0"/>
            </a:endParaRPr>
          </a:p>
        </p:txBody>
      </p:sp>
      <p:sp>
        <p:nvSpPr>
          <p:cNvPr id="11" name="Rectangle 4"/>
          <p:cNvSpPr>
            <a:spLocks noChangeArrowheads="1"/>
          </p:cNvSpPr>
          <p:nvPr/>
        </p:nvSpPr>
        <p:spPr bwMode="auto">
          <a:xfrm>
            <a:off x="-1884345" y="0"/>
            <a:ext cx="131610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2813741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143000"/>
            <a:ext cx="8229600" cy="3971259"/>
          </a:xfrm>
        </p:spPr>
      </p:pic>
      <p:sp>
        <p:nvSpPr>
          <p:cNvPr id="3" name="Номер слайда 2"/>
          <p:cNvSpPr>
            <a:spLocks noGrp="1"/>
          </p:cNvSpPr>
          <p:nvPr>
            <p:ph type="sldNum" sz="quarter" idx="12"/>
          </p:nvPr>
        </p:nvSpPr>
        <p:spPr/>
        <p:txBody>
          <a:bodyPr/>
          <a:lstStyle/>
          <a:p>
            <a:fld id="{B6F15528-21DE-4FAA-801E-634DDDAF4B2B}" type="slidenum">
              <a:rPr lang="en-US" smtClean="0"/>
              <a:pPr/>
              <a:t>85</a:t>
            </a:fld>
            <a:endParaRPr lang="en-US"/>
          </a:p>
        </p:txBody>
      </p:sp>
      <p:sp>
        <p:nvSpPr>
          <p:cNvPr id="2" name="Заголовок 1"/>
          <p:cNvSpPr>
            <a:spLocks noGrp="1"/>
          </p:cNvSpPr>
          <p:nvPr>
            <p:ph type="title"/>
          </p:nvPr>
        </p:nvSpPr>
        <p:spPr>
          <a:xfrm>
            <a:off x="533401" y="76200"/>
            <a:ext cx="8001000" cy="762000"/>
          </a:xfrm>
        </p:spPr>
        <p:txBody>
          <a:bodyPr>
            <a:normAutofit fontScale="90000"/>
          </a:bodyPr>
          <a:lstStyle/>
          <a:p>
            <a:pPr algn="ctr"/>
            <a:r>
              <a:rPr lang="hy-AM" sz="1800" b="1" dirty="0">
                <a:solidFill>
                  <a:schemeClr val="tx2"/>
                </a:solidFill>
                <a:latin typeface="GHEA Grapalat" pitchFamily="50" charset="0"/>
              </a:rPr>
              <a:t>2018թ</a:t>
            </a:r>
            <a:r>
              <a:rPr lang="en-US" sz="1800" b="1" dirty="0">
                <a:solidFill>
                  <a:schemeClr val="tx2"/>
                </a:solidFill>
                <a:latin typeface="GHEA Grapalat" pitchFamily="50" charset="0"/>
              </a:rPr>
              <a:t>.</a:t>
            </a:r>
            <a:r>
              <a:rPr lang="hy-AM" sz="1800" b="1" dirty="0">
                <a:solidFill>
                  <a:schemeClr val="tx2"/>
                </a:solidFill>
                <a:latin typeface="GHEA Grapalat" pitchFamily="50" charset="0"/>
              </a:rPr>
              <a:t>, 2019թ. և 2020թ. տարեկան գործունեության արդյունքներով շահույթով աշխատած և շահաբաժիններ վճարած ընկերությունների մասին </a:t>
            </a:r>
            <a:endParaRPr lang="en-US" dirty="0">
              <a:solidFill>
                <a:schemeClr val="tx2"/>
              </a:solidFill>
              <a:latin typeface="GHEA Grapalat" pitchFamily="50" charset="0"/>
            </a:endParaRPr>
          </a:p>
        </p:txBody>
      </p:sp>
    </p:spTree>
    <p:extLst>
      <p:ext uri="{BB962C8B-B14F-4D97-AF65-F5344CB8AC3E}">
        <p14:creationId xmlns:p14="http://schemas.microsoft.com/office/powerpoint/2010/main" val="137767896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4621" y="1371600"/>
            <a:ext cx="8498379" cy="4495800"/>
          </a:xfrm>
        </p:spPr>
        <p:txBody>
          <a:bodyPr>
            <a:normAutofit/>
          </a:bodyPr>
          <a:lstStyle/>
          <a:p>
            <a:pPr marL="109728" indent="0" algn="just">
              <a:buNone/>
            </a:pPr>
            <a:r>
              <a:rPr lang="hy-AM" sz="1400" b="1" dirty="0">
                <a:solidFill>
                  <a:schemeClr val="tx2"/>
                </a:solidFill>
                <a:latin typeface="GHEA Grapalat" panose="02000506050000020003" pitchFamily="50" charset="0"/>
              </a:rPr>
              <a:t>Միջոցառման նպատակն է</a:t>
            </a:r>
            <a:r>
              <a:rPr lang="en-US" sz="1400" b="1" dirty="0" smtClean="0">
                <a:solidFill>
                  <a:schemeClr val="tx2"/>
                </a:solidFill>
                <a:latin typeface="GHEA Grapalat" panose="02000506050000020003" pitchFamily="50" charset="0"/>
              </a:rPr>
              <a:t>.</a:t>
            </a:r>
          </a:p>
          <a:p>
            <a:pPr marL="109728" indent="0" algn="just">
              <a:buNone/>
            </a:pPr>
            <a:r>
              <a:rPr lang="en-US" sz="1400" b="1" dirty="0" smtClean="0">
                <a:solidFill>
                  <a:schemeClr val="tx2"/>
                </a:solidFill>
                <a:latin typeface="GHEA Grapalat" panose="02000506050000020003" pitchFamily="50" charset="0"/>
                <a:ea typeface="+mj-ea"/>
                <a:cs typeface="+mj-cs"/>
              </a:rPr>
              <a:t>→</a:t>
            </a:r>
            <a:r>
              <a:rPr lang="en-US" sz="1400" dirty="0" smtClean="0">
                <a:solidFill>
                  <a:schemeClr val="tx2"/>
                </a:solidFill>
                <a:latin typeface="GHEA Grapalat" panose="02000506050000020003" pitchFamily="50" charset="0"/>
                <a:ea typeface="+mj-ea"/>
                <a:cs typeface="+mj-cs"/>
              </a:rPr>
              <a:t> </a:t>
            </a:r>
            <a:r>
              <a:rPr lang="hy-AM" sz="1400" dirty="0">
                <a:solidFill>
                  <a:schemeClr val="tx1"/>
                </a:solidFill>
                <a:latin typeface="GHEA Grapalat" panose="02000506050000020003" pitchFamily="50" charset="0"/>
                <a:ea typeface="+mj-ea"/>
                <a:cs typeface="+mj-cs"/>
              </a:rPr>
              <a:t>պետական սեփականություն հանդիսացող գույքի գույքագրման, գնահատման, հաշվառման, հաշվառված գույքի տվյալների մշակման, փոփոխությունների գրանցման, տեղեկատվության տրամադրման աշխատանքների</a:t>
            </a:r>
            <a:r>
              <a:rPr lang="en-US" sz="1400" dirty="0">
                <a:solidFill>
                  <a:schemeClr val="tx1"/>
                </a:solidFill>
                <a:latin typeface="GHEA Grapalat" panose="02000506050000020003" pitchFamily="50" charset="0"/>
                <a:ea typeface="+mj-ea"/>
                <a:cs typeface="+mj-cs"/>
              </a:rPr>
              <a:t> </a:t>
            </a:r>
            <a:r>
              <a:rPr lang="hy-AM" sz="1400" dirty="0">
                <a:solidFill>
                  <a:schemeClr val="tx1"/>
                </a:solidFill>
                <a:latin typeface="GHEA Grapalat" panose="02000506050000020003" pitchFamily="50" charset="0"/>
                <a:ea typeface="+mj-ea"/>
                <a:cs typeface="+mj-cs"/>
              </a:rPr>
              <a:t>ապահո</a:t>
            </a:r>
            <a:r>
              <a:rPr lang="en-US" sz="1400" dirty="0" err="1">
                <a:solidFill>
                  <a:schemeClr val="tx1"/>
                </a:solidFill>
                <a:latin typeface="GHEA Grapalat" panose="02000506050000020003" pitchFamily="50" charset="0"/>
                <a:ea typeface="+mj-ea"/>
                <a:cs typeface="+mj-cs"/>
              </a:rPr>
              <a:t>վում</a:t>
            </a:r>
            <a:r>
              <a:rPr lang="hy-AM" sz="1400" dirty="0" smtClean="0">
                <a:solidFill>
                  <a:schemeClr val="tx1"/>
                </a:solidFill>
                <a:latin typeface="GHEA Grapalat" panose="02000506050000020003" pitchFamily="50" charset="0"/>
                <a:ea typeface="+mj-ea"/>
                <a:cs typeface="+mj-cs"/>
              </a:rPr>
              <a:t>,</a:t>
            </a:r>
            <a:endParaRPr lang="en-US" sz="1400" dirty="0">
              <a:latin typeface="GHEA Grapalat" panose="02000506050000020003" pitchFamily="50" charset="0"/>
              <a:ea typeface="+mj-ea"/>
              <a:cs typeface="+mj-cs"/>
            </a:endParaRPr>
          </a:p>
          <a:p>
            <a:pPr marL="109728" indent="0" algn="just">
              <a:buNone/>
            </a:pPr>
            <a:r>
              <a:rPr lang="en-US" sz="1400" b="1" dirty="0" smtClean="0">
                <a:solidFill>
                  <a:schemeClr val="tx2"/>
                </a:solidFill>
                <a:latin typeface="GHEA Grapalat" panose="02000506050000020003" pitchFamily="50" charset="0"/>
                <a:ea typeface="+mj-ea"/>
                <a:cs typeface="+mj-cs"/>
              </a:rPr>
              <a:t>→ </a:t>
            </a:r>
            <a:r>
              <a:rPr lang="hy-AM" sz="1400" dirty="0">
                <a:solidFill>
                  <a:schemeClr val="tx1"/>
                </a:solidFill>
                <a:latin typeface="GHEA Grapalat" panose="02000506050000020003" pitchFamily="50" charset="0"/>
                <a:ea typeface="+mj-ea"/>
                <a:cs typeface="+mj-cs"/>
              </a:rPr>
              <a:t>անշարժ գույքի պահառությ</a:t>
            </a:r>
            <a:r>
              <a:rPr lang="en-US" sz="1400" dirty="0" err="1">
                <a:solidFill>
                  <a:schemeClr val="tx1"/>
                </a:solidFill>
                <a:latin typeface="GHEA Grapalat" panose="02000506050000020003" pitchFamily="50" charset="0"/>
                <a:ea typeface="+mj-ea"/>
                <a:cs typeface="+mj-cs"/>
              </a:rPr>
              <a:t>ու</a:t>
            </a:r>
            <a:r>
              <a:rPr lang="hy-AM" sz="1400" dirty="0">
                <a:solidFill>
                  <a:schemeClr val="tx1"/>
                </a:solidFill>
                <a:latin typeface="GHEA Grapalat" panose="02000506050000020003" pitchFamily="50" charset="0"/>
                <a:ea typeface="+mj-ea"/>
                <a:cs typeface="+mj-cs"/>
              </a:rPr>
              <a:t>ն</a:t>
            </a:r>
            <a:r>
              <a:rPr lang="hy-AM" sz="1400" dirty="0" smtClean="0">
                <a:solidFill>
                  <a:schemeClr val="tx1"/>
                </a:solidFill>
                <a:latin typeface="GHEA Grapalat" panose="02000506050000020003" pitchFamily="50" charset="0"/>
                <a:ea typeface="+mj-ea"/>
                <a:cs typeface="+mj-cs"/>
              </a:rPr>
              <a:t>,</a:t>
            </a:r>
            <a:endParaRPr lang="en-US" sz="1400" dirty="0" smtClean="0">
              <a:solidFill>
                <a:schemeClr val="tx1"/>
              </a:solidFill>
              <a:latin typeface="GHEA Grapalat" panose="02000506050000020003" pitchFamily="50" charset="0"/>
              <a:ea typeface="+mj-ea"/>
              <a:cs typeface="+mj-cs"/>
            </a:endParaRPr>
          </a:p>
          <a:p>
            <a:pPr marL="109728" indent="0" algn="just">
              <a:buNone/>
            </a:pPr>
            <a:r>
              <a:rPr lang="en-US" sz="1400" b="1" dirty="0" smtClean="0">
                <a:solidFill>
                  <a:schemeClr val="tx2"/>
                </a:solidFill>
                <a:latin typeface="GHEA Grapalat" panose="02000506050000020003" pitchFamily="50" charset="0"/>
                <a:ea typeface="+mj-ea"/>
                <a:cs typeface="+mj-cs"/>
              </a:rPr>
              <a:t>→ </a:t>
            </a:r>
            <a:r>
              <a:rPr lang="hy-AM" sz="1400" dirty="0" smtClean="0">
                <a:solidFill>
                  <a:schemeClr val="tx1"/>
                </a:solidFill>
                <a:latin typeface="GHEA Grapalat" panose="02000506050000020003" pitchFamily="50" charset="0"/>
                <a:ea typeface="+mj-ea"/>
                <a:cs typeface="+mj-cs"/>
              </a:rPr>
              <a:t>աճուրդների </a:t>
            </a:r>
            <a:r>
              <a:rPr lang="hy-AM" sz="1400" dirty="0">
                <a:solidFill>
                  <a:schemeClr val="tx1"/>
                </a:solidFill>
                <a:latin typeface="GHEA Grapalat" panose="02000506050000020003" pitchFamily="50" charset="0"/>
                <a:ea typeface="+mj-ea"/>
                <a:cs typeface="+mj-cs"/>
              </a:rPr>
              <a:t>կազմակերպման և անցկացման ծառայությունների </a:t>
            </a:r>
            <a:r>
              <a:rPr lang="hy-AM" sz="1400" dirty="0" smtClean="0">
                <a:solidFill>
                  <a:schemeClr val="tx1"/>
                </a:solidFill>
                <a:latin typeface="GHEA Grapalat" panose="02000506050000020003" pitchFamily="50" charset="0"/>
                <a:ea typeface="+mj-ea"/>
                <a:cs typeface="+mj-cs"/>
              </a:rPr>
              <a:t>իրականացում</a:t>
            </a:r>
            <a:r>
              <a:rPr lang="hy-AM" sz="1400" dirty="0" smtClean="0">
                <a:solidFill>
                  <a:schemeClr val="tx2"/>
                </a:solidFill>
                <a:latin typeface="GHEA Grapalat" panose="02000506050000020003" pitchFamily="50" charset="0"/>
                <a:ea typeface="+mj-ea"/>
                <a:cs typeface="+mj-cs"/>
              </a:rPr>
              <a:t>,</a:t>
            </a:r>
            <a:endParaRPr lang="en-US" sz="1400" dirty="0" smtClean="0">
              <a:solidFill>
                <a:schemeClr val="tx2"/>
              </a:solidFill>
              <a:latin typeface="GHEA Grapalat" panose="02000506050000020003" pitchFamily="50" charset="0"/>
              <a:ea typeface="+mj-ea"/>
              <a:cs typeface="+mj-cs"/>
            </a:endParaRPr>
          </a:p>
          <a:p>
            <a:pPr marL="109728" indent="0" algn="just">
              <a:buNone/>
            </a:pPr>
            <a:r>
              <a:rPr lang="en-US" sz="1400" b="1" dirty="0" smtClean="0">
                <a:solidFill>
                  <a:schemeClr val="tx2"/>
                </a:solidFill>
                <a:latin typeface="GHEA Grapalat" panose="02000506050000020003" pitchFamily="50" charset="0"/>
                <a:ea typeface="+mj-ea"/>
                <a:cs typeface="+mj-cs"/>
              </a:rPr>
              <a:t>→ </a:t>
            </a:r>
            <a:r>
              <a:rPr lang="hy-AM" sz="1400" dirty="0">
                <a:solidFill>
                  <a:schemeClr val="tx1"/>
                </a:solidFill>
                <a:latin typeface="GHEA Grapalat" panose="02000506050000020003" pitchFamily="50" charset="0"/>
                <a:ea typeface="+mj-ea"/>
                <a:cs typeface="+mj-cs"/>
              </a:rPr>
              <a:t>պետական գույքի հաշվառման նոր ավտոմատացված ու ամբողջական համակարգի և էլեկտրոնային աճուրդների կազմակերպման ծրագրերի սպասարկում</a:t>
            </a:r>
            <a:r>
              <a:rPr lang="hy-AM" sz="1400" dirty="0" smtClean="0">
                <a:solidFill>
                  <a:schemeClr val="tx1"/>
                </a:solidFill>
                <a:latin typeface="GHEA Grapalat" panose="02000506050000020003" pitchFamily="50" charset="0"/>
                <a:ea typeface="+mj-ea"/>
                <a:cs typeface="+mj-cs"/>
              </a:rPr>
              <a:t>,</a:t>
            </a:r>
            <a:endParaRPr lang="en-US" sz="1400" dirty="0" smtClean="0">
              <a:solidFill>
                <a:schemeClr val="tx1"/>
              </a:solidFill>
              <a:latin typeface="GHEA Grapalat" panose="02000506050000020003" pitchFamily="50" charset="0"/>
              <a:ea typeface="+mj-ea"/>
              <a:cs typeface="+mj-cs"/>
            </a:endParaRPr>
          </a:p>
          <a:p>
            <a:pPr marL="109728" indent="0" algn="just">
              <a:buNone/>
            </a:pPr>
            <a:r>
              <a:rPr lang="en-US" sz="1400" b="1" dirty="0" smtClean="0">
                <a:solidFill>
                  <a:schemeClr val="tx2"/>
                </a:solidFill>
                <a:latin typeface="GHEA Grapalat" panose="02000506050000020003" pitchFamily="50" charset="0"/>
                <a:ea typeface="+mj-ea"/>
                <a:cs typeface="+mj-cs"/>
              </a:rPr>
              <a:t>→ </a:t>
            </a:r>
            <a:r>
              <a:rPr lang="hy-AM" sz="1400" dirty="0">
                <a:solidFill>
                  <a:schemeClr val="tx1"/>
                </a:solidFill>
                <a:latin typeface="GHEA Grapalat" panose="02000506050000020003" pitchFamily="50" charset="0"/>
                <a:ea typeface="+mj-ea"/>
                <a:cs typeface="+mj-cs"/>
              </a:rPr>
              <a:t>Կառավարական N 2 (հասցե` ք.Երևան, Վ.Սարգսյան 3, Վ.Սարգսյան 3/8 և </a:t>
            </a:r>
            <a:r>
              <a:rPr lang="hy-AM" sz="1400" dirty="0" smtClean="0">
                <a:solidFill>
                  <a:schemeClr val="tx1"/>
                </a:solidFill>
                <a:latin typeface="GHEA Grapalat" panose="02000506050000020003" pitchFamily="50" charset="0"/>
                <a:ea typeface="+mj-ea"/>
                <a:cs typeface="+mj-cs"/>
              </a:rPr>
              <a:t>Վ.Սարգսյան </a:t>
            </a:r>
            <a:r>
              <a:rPr lang="hy-AM" sz="1400" dirty="0">
                <a:solidFill>
                  <a:schemeClr val="tx1"/>
                </a:solidFill>
                <a:latin typeface="GHEA Grapalat" panose="02000506050000020003" pitchFamily="50" charset="0"/>
                <a:ea typeface="+mj-ea"/>
                <a:cs typeface="+mj-cs"/>
              </a:rPr>
              <a:t>3/3), Կառավարական </a:t>
            </a:r>
            <a:r>
              <a:rPr lang="hy-AM" sz="1400" dirty="0" smtClean="0">
                <a:solidFill>
                  <a:schemeClr val="tx1"/>
                </a:solidFill>
                <a:latin typeface="GHEA Grapalat" panose="02000506050000020003" pitchFamily="50" charset="0"/>
                <a:ea typeface="+mj-ea"/>
                <a:cs typeface="+mj-cs"/>
              </a:rPr>
              <a:t>N3 </a:t>
            </a:r>
            <a:r>
              <a:rPr lang="hy-AM" sz="1400" dirty="0">
                <a:solidFill>
                  <a:schemeClr val="tx1"/>
                </a:solidFill>
                <a:latin typeface="GHEA Grapalat" panose="02000506050000020003" pitchFamily="50" charset="0"/>
                <a:ea typeface="+mj-ea"/>
                <a:cs typeface="+mj-cs"/>
              </a:rPr>
              <a:t>և Նալբանդյան 28 շենքերի (ներառյալ դրանց ամրացված հարակից /արտաքին/ տարածքի) մաքրության և աղ­բա­հա­նություն ապահովում) սպասարկման ծառայությունների իրականացում, որի մեջ ներառվում է նաև </a:t>
            </a:r>
            <a:r>
              <a:rPr lang="hy-AM" sz="1400" b="1" dirty="0">
                <a:solidFill>
                  <a:schemeClr val="tx1"/>
                </a:solidFill>
                <a:latin typeface="GHEA Grapalat" panose="02000506050000020003" pitchFamily="50" charset="0"/>
                <a:ea typeface="+mj-ea"/>
                <a:cs typeface="+mj-cs"/>
              </a:rPr>
              <a:t>Կառավարական </a:t>
            </a:r>
            <a:r>
              <a:rPr lang="hy-AM" sz="1400" b="1" dirty="0" smtClean="0">
                <a:solidFill>
                  <a:schemeClr val="tx1"/>
                </a:solidFill>
                <a:latin typeface="GHEA Grapalat" panose="02000506050000020003" pitchFamily="50" charset="0"/>
                <a:ea typeface="+mj-ea"/>
                <a:cs typeface="+mj-cs"/>
              </a:rPr>
              <a:t>N2 </a:t>
            </a:r>
            <a:r>
              <a:rPr lang="hy-AM" sz="1400" dirty="0">
                <a:solidFill>
                  <a:schemeClr val="tx1"/>
                </a:solidFill>
                <a:latin typeface="GHEA Grapalat" panose="02000506050000020003" pitchFamily="50" charset="0"/>
                <a:ea typeface="+mj-ea"/>
                <a:cs typeface="+mj-cs"/>
              </a:rPr>
              <a:t>(հասցե` ք.Երևան, Վ.Սարգսյան 3, Վ.Սարգսյան 3/8 և </a:t>
            </a:r>
            <a:r>
              <a:rPr lang="hy-AM" sz="1400" dirty="0" smtClean="0">
                <a:solidFill>
                  <a:schemeClr val="tx1"/>
                </a:solidFill>
                <a:latin typeface="GHEA Grapalat" panose="02000506050000020003" pitchFamily="50" charset="0"/>
                <a:ea typeface="+mj-ea"/>
                <a:cs typeface="+mj-cs"/>
              </a:rPr>
              <a:t>Վ.Սարգսյան </a:t>
            </a:r>
            <a:r>
              <a:rPr lang="hy-AM" sz="1400" dirty="0">
                <a:solidFill>
                  <a:schemeClr val="tx1"/>
                </a:solidFill>
                <a:latin typeface="GHEA Grapalat" panose="02000506050000020003" pitchFamily="50" charset="0"/>
                <a:ea typeface="+mj-ea"/>
                <a:cs typeface="+mj-cs"/>
              </a:rPr>
              <a:t>3/3), </a:t>
            </a:r>
            <a:r>
              <a:rPr lang="hy-AM" sz="1400" b="1" dirty="0">
                <a:solidFill>
                  <a:schemeClr val="tx1"/>
                </a:solidFill>
                <a:latin typeface="GHEA Grapalat" panose="02000506050000020003" pitchFamily="50" charset="0"/>
                <a:ea typeface="+mj-ea"/>
                <a:cs typeface="+mj-cs"/>
              </a:rPr>
              <a:t>Կառավարական </a:t>
            </a:r>
            <a:r>
              <a:rPr lang="hy-AM" sz="1400" b="1" dirty="0" smtClean="0">
                <a:solidFill>
                  <a:schemeClr val="tx1"/>
                </a:solidFill>
                <a:latin typeface="GHEA Grapalat" panose="02000506050000020003" pitchFamily="50" charset="0"/>
                <a:ea typeface="+mj-ea"/>
                <a:cs typeface="+mj-cs"/>
              </a:rPr>
              <a:t>N3 </a:t>
            </a:r>
            <a:r>
              <a:rPr lang="hy-AM" sz="1400" dirty="0">
                <a:solidFill>
                  <a:schemeClr val="tx1"/>
                </a:solidFill>
                <a:latin typeface="GHEA Grapalat" panose="02000506050000020003" pitchFamily="50" charset="0"/>
                <a:ea typeface="+mj-ea"/>
                <a:cs typeface="+mj-cs"/>
              </a:rPr>
              <a:t>և </a:t>
            </a:r>
            <a:r>
              <a:rPr lang="hy-AM" sz="1400" b="1" dirty="0">
                <a:solidFill>
                  <a:schemeClr val="tx1"/>
                </a:solidFill>
                <a:latin typeface="GHEA Grapalat" panose="02000506050000020003" pitchFamily="50" charset="0"/>
                <a:ea typeface="+mj-ea"/>
                <a:cs typeface="+mj-cs"/>
              </a:rPr>
              <a:t>Նալբանդյան 28</a:t>
            </a:r>
            <a:r>
              <a:rPr lang="hy-AM" sz="1400" dirty="0">
                <a:solidFill>
                  <a:schemeClr val="tx1"/>
                </a:solidFill>
                <a:latin typeface="GHEA Grapalat" panose="02000506050000020003" pitchFamily="50" charset="0"/>
                <a:ea typeface="+mj-ea"/>
                <a:cs typeface="+mj-cs"/>
              </a:rPr>
              <a:t> շենքերի թվով </a:t>
            </a:r>
            <a:r>
              <a:rPr lang="en-US" sz="1400" b="1" dirty="0">
                <a:solidFill>
                  <a:schemeClr val="tx1"/>
                </a:solidFill>
                <a:latin typeface="GHEA Grapalat" panose="02000506050000020003" pitchFamily="50" charset="0"/>
                <a:ea typeface="+mj-ea"/>
                <a:cs typeface="+mj-cs"/>
              </a:rPr>
              <a:t>1</a:t>
            </a:r>
            <a:r>
              <a:rPr lang="hy-AM" sz="1400" b="1" dirty="0">
                <a:solidFill>
                  <a:schemeClr val="tx1"/>
                </a:solidFill>
                <a:latin typeface="GHEA Grapalat" panose="02000506050000020003" pitchFamily="50" charset="0"/>
                <a:ea typeface="+mj-ea"/>
                <a:cs typeface="+mj-cs"/>
              </a:rPr>
              <a:t>8</a:t>
            </a:r>
            <a:r>
              <a:rPr lang="hy-AM" sz="1400" dirty="0">
                <a:solidFill>
                  <a:schemeClr val="tx1"/>
                </a:solidFill>
                <a:latin typeface="GHEA Grapalat" panose="02000506050000020003" pitchFamily="50" charset="0"/>
                <a:ea typeface="+mj-ea"/>
                <a:cs typeface="+mj-cs"/>
              </a:rPr>
              <a:t> վերելակների, օդորակման և օդափոխության համակարգերի, հաստիքային և վթարային էլեկտրասնուցման համակարգերի, ներքին ու արտաքին լուսավորության համակարգերի, ջրամատակարարման ու կոյուղահամակարգի, հակահրդեհային անվտանգության ու ծխահեռացման համակարգի, անցակետային, անվտանգության և տեսահսկման համակարգի, հեռախոսային կապի և ինտերնետի ներքին ցանցերի հետերաշխիքային </a:t>
            </a:r>
            <a:r>
              <a:rPr lang="hy-AM" sz="1400" dirty="0" smtClean="0">
                <a:solidFill>
                  <a:schemeClr val="tx1"/>
                </a:solidFill>
                <a:latin typeface="GHEA Grapalat" panose="02000506050000020003" pitchFamily="50" charset="0"/>
                <a:ea typeface="+mj-ea"/>
                <a:cs typeface="+mj-cs"/>
              </a:rPr>
              <a:t>սպասարկման </a:t>
            </a:r>
            <a:r>
              <a:rPr lang="hy-AM" sz="1400" dirty="0">
                <a:solidFill>
                  <a:schemeClr val="tx1"/>
                </a:solidFill>
                <a:latin typeface="GHEA Grapalat" panose="02000506050000020003" pitchFamily="50" charset="0"/>
                <a:ea typeface="+mj-ea"/>
                <a:cs typeface="+mj-cs"/>
              </a:rPr>
              <a:t>ապահովում։</a:t>
            </a:r>
            <a:endParaRPr lang="en-US" sz="1400" dirty="0">
              <a:solidFill>
                <a:schemeClr val="tx1"/>
              </a:solidFill>
              <a:latin typeface="GHEA Grapalat" panose="02000506050000020003" pitchFamily="50" charset="0"/>
            </a:endParaRPr>
          </a:p>
        </p:txBody>
      </p:sp>
      <p:sp>
        <p:nvSpPr>
          <p:cNvPr id="4" name="Номер слайда 3"/>
          <p:cNvSpPr>
            <a:spLocks noGrp="1"/>
          </p:cNvSpPr>
          <p:nvPr>
            <p:ph type="sldNum" sz="quarter" idx="12"/>
          </p:nvPr>
        </p:nvSpPr>
        <p:spPr/>
        <p:txBody>
          <a:bodyPr/>
          <a:lstStyle/>
          <a:p>
            <a:fld id="{B6F15528-21DE-4FAA-801E-634DDDAF4B2B}" type="slidenum">
              <a:rPr lang="en-US" smtClean="0"/>
              <a:pPr/>
              <a:t>86</a:t>
            </a:fld>
            <a:endParaRPr lang="en-US"/>
          </a:p>
        </p:txBody>
      </p:sp>
      <p:sp>
        <p:nvSpPr>
          <p:cNvPr id="2" name="Заголовок 1"/>
          <p:cNvSpPr>
            <a:spLocks noGrp="1"/>
          </p:cNvSpPr>
          <p:nvPr>
            <p:ph type="title"/>
          </p:nvPr>
        </p:nvSpPr>
        <p:spPr>
          <a:xfrm>
            <a:off x="609600" y="381000"/>
            <a:ext cx="7924800" cy="838200"/>
          </a:xfrm>
        </p:spPr>
        <p:txBody>
          <a:bodyPr>
            <a:normAutofit/>
          </a:bodyPr>
          <a:lstStyle/>
          <a:p>
            <a:pPr lvl="0" algn="ctr">
              <a:lnSpc>
                <a:spcPct val="100000"/>
              </a:lnSpc>
              <a:spcBef>
                <a:spcPts val="0"/>
              </a:spcBef>
            </a:pPr>
            <a:r>
              <a:rPr lang="hy-AM" sz="1600" b="0" spc="0" dirty="0" smtClean="0">
                <a:solidFill>
                  <a:prstClr val="black"/>
                </a:solidFill>
                <a:effectLst/>
                <a:latin typeface="GHEA Grapalat" pitchFamily="50" charset="0"/>
                <a:ea typeface="+mn-ea"/>
                <a:cs typeface="+mn-cs"/>
              </a:rPr>
              <a:t>11003 </a:t>
            </a:r>
            <a:r>
              <a:rPr lang="hy-AM" sz="1600" b="0" spc="0" dirty="0">
                <a:solidFill>
                  <a:prstClr val="black"/>
                </a:solidFill>
                <a:effectLst/>
                <a:latin typeface="GHEA Grapalat" pitchFamily="50" charset="0"/>
                <a:ea typeface="+mn-ea"/>
                <a:cs typeface="+mn-cs"/>
              </a:rPr>
              <a:t>«Պետական գույքի հաշվառման, գույքագրման, գնահատման, անշարժ գույքի պահառության, սպասարկման </a:t>
            </a:r>
            <a:r>
              <a:rPr lang="hy-AM" sz="1600" b="0" spc="0" dirty="0" smtClean="0">
                <a:solidFill>
                  <a:prstClr val="black"/>
                </a:solidFill>
                <a:effectLst/>
                <a:latin typeface="GHEA Grapalat" pitchFamily="50" charset="0"/>
                <a:ea typeface="+mn-ea"/>
                <a:cs typeface="+mn-cs"/>
              </a:rPr>
              <a:t>աշխատանքների եվ </a:t>
            </a:r>
            <a:r>
              <a:rPr lang="hy-AM" sz="1600" b="0" spc="0" dirty="0">
                <a:solidFill>
                  <a:prstClr val="black"/>
                </a:solidFill>
                <a:effectLst/>
                <a:latin typeface="GHEA Grapalat" pitchFamily="50" charset="0"/>
                <a:ea typeface="+mn-ea"/>
                <a:cs typeface="+mn-cs"/>
              </a:rPr>
              <a:t>աճուրդների իրականացման ծառայություններ» </a:t>
            </a:r>
            <a:endParaRPr lang="en-US" sz="1600" b="0" dirty="0">
              <a:effectLst/>
              <a:latin typeface="GHEA Grapalat" pitchFamily="50" charset="0"/>
            </a:endParaRPr>
          </a:p>
        </p:txBody>
      </p:sp>
    </p:spTree>
    <p:extLst>
      <p:ext uri="{BB962C8B-B14F-4D97-AF65-F5344CB8AC3E}">
        <p14:creationId xmlns:p14="http://schemas.microsoft.com/office/powerpoint/2010/main" val="224973037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610600" cy="954107"/>
          </a:xfrm>
          <a:prstGeom prst="rect">
            <a:avLst/>
          </a:prstGeom>
        </p:spPr>
        <p:txBody>
          <a:bodyPr wrap="square">
            <a:spAutoFit/>
          </a:bodyPr>
          <a:lstStyle/>
          <a:p>
            <a:pPr algn="ctr"/>
            <a:r>
              <a:rPr lang="hy-AM" sz="1400" b="1" dirty="0">
                <a:latin typeface="GHEA Grapalat" pitchFamily="50" charset="0"/>
              </a:rPr>
              <a:t>11003 «Պետական գույքի հաշվառման, գույքագրման, գնահատման, անշարժ գույքի պահառության, սպասարկման </a:t>
            </a:r>
            <a:r>
              <a:rPr lang="hy-AM" sz="1400" b="1" dirty="0" smtClean="0">
                <a:latin typeface="GHEA Grapalat" pitchFamily="50" charset="0"/>
              </a:rPr>
              <a:t>աշխատանքների և </a:t>
            </a:r>
            <a:r>
              <a:rPr lang="hy-AM" sz="1400" b="1" dirty="0">
                <a:latin typeface="GHEA Grapalat" pitchFamily="50" charset="0"/>
              </a:rPr>
              <a:t>աճուրդների իրականացման ծառայություններ» </a:t>
            </a:r>
            <a:endParaRPr lang="hy-AM" sz="1400" b="1" dirty="0" smtClean="0">
              <a:latin typeface="GHEA Grapalat" pitchFamily="50" charset="0"/>
            </a:endParaRPr>
          </a:p>
          <a:p>
            <a:pPr algn="ctr"/>
            <a:r>
              <a:rPr lang="en-US" sz="1400" b="1" dirty="0" smtClean="0">
                <a:solidFill>
                  <a:schemeClr val="tx2"/>
                </a:solidFill>
                <a:latin typeface="GHEA Grapalat" pitchFamily="50" charset="0"/>
              </a:rPr>
              <a:t>2022 </a:t>
            </a:r>
            <a:r>
              <a:rPr lang="hy-AM" sz="1400" b="1" dirty="0" smtClean="0">
                <a:solidFill>
                  <a:schemeClr val="tx2"/>
                </a:solidFill>
                <a:latin typeface="GHEA Grapalat" pitchFamily="50" charset="0"/>
              </a:rPr>
              <a:t>թ</a:t>
            </a:r>
            <a:r>
              <a:rPr lang="en-US" sz="1400" b="1" smtClean="0">
                <a:solidFill>
                  <a:schemeClr val="tx2"/>
                </a:solidFill>
                <a:latin typeface="GHEA Grapalat" pitchFamily="50" charset="0"/>
              </a:rPr>
              <a:t>.</a:t>
            </a:r>
            <a:r>
              <a:rPr lang="hy-AM" sz="1400" b="1" smtClean="0">
                <a:solidFill>
                  <a:schemeClr val="tx2"/>
                </a:solidFill>
                <a:latin typeface="GHEA Grapalat" pitchFamily="50" charset="0"/>
              </a:rPr>
              <a:t>-</a:t>
            </a:r>
            <a:r>
              <a:rPr lang="hy-AM" sz="1400" b="1" dirty="0" smtClean="0">
                <a:solidFill>
                  <a:schemeClr val="tx2"/>
                </a:solidFill>
                <a:latin typeface="GHEA Grapalat" pitchFamily="50" charset="0"/>
              </a:rPr>
              <a:t>ին </a:t>
            </a:r>
            <a:r>
              <a:rPr lang="hy-AM" sz="1400" dirty="0" smtClean="0">
                <a:solidFill>
                  <a:schemeClr val="tx2"/>
                </a:solidFill>
                <a:latin typeface="GHEA Grapalat" pitchFamily="50" charset="0"/>
              </a:rPr>
              <a:t>նախատեսվում </a:t>
            </a:r>
            <a:r>
              <a:rPr lang="hy-AM" sz="1400" dirty="0">
                <a:solidFill>
                  <a:schemeClr val="tx2"/>
                </a:solidFill>
                <a:latin typeface="GHEA Grapalat" pitchFamily="50" charset="0"/>
              </a:rPr>
              <a:t>է հատկացնել </a:t>
            </a:r>
            <a:r>
              <a:rPr lang="hy-AM" sz="1400" b="1" dirty="0">
                <a:solidFill>
                  <a:schemeClr val="tx2"/>
                </a:solidFill>
                <a:latin typeface="GHEA Grapalat" pitchFamily="50" charset="0"/>
              </a:rPr>
              <a:t>411,452.5 հազ. </a:t>
            </a:r>
            <a:r>
              <a:rPr lang="hy-AM" sz="1400" dirty="0" smtClean="0">
                <a:solidFill>
                  <a:schemeClr val="tx2"/>
                </a:solidFill>
                <a:latin typeface="GHEA Grapalat" pitchFamily="50" charset="0"/>
              </a:rPr>
              <a:t>դրամ հատկացումները համամասնորեն </a:t>
            </a:r>
            <a:r>
              <a:rPr lang="hy-AM" sz="1400" dirty="0">
                <a:solidFill>
                  <a:schemeClr val="tx2"/>
                </a:solidFill>
                <a:latin typeface="GHEA Grapalat" pitchFamily="50" charset="0"/>
              </a:rPr>
              <a:t>բաշխվել են միջոցառման շրջանակում կատարվող աշխատանքների միջև</a:t>
            </a:r>
            <a:endParaRPr lang="en-US" sz="1400" b="1" dirty="0">
              <a:solidFill>
                <a:schemeClr val="tx2"/>
              </a:solidFill>
              <a:latin typeface="GHEA Grapalat" pitchFamily="50"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65294909"/>
              </p:ext>
            </p:extLst>
          </p:nvPr>
        </p:nvGraphicFramePr>
        <p:xfrm>
          <a:off x="304800" y="1447800"/>
          <a:ext cx="8610600" cy="4079440"/>
        </p:xfrm>
        <a:graphic>
          <a:graphicData uri="http://schemas.openxmlformats.org/drawingml/2006/table">
            <a:tbl>
              <a:tblPr firstRow="1" firstCol="1" bandRow="1">
                <a:tableStyleId>{5C22544A-7EE6-4342-B048-85BDC9FD1C3A}</a:tableStyleId>
              </a:tblPr>
              <a:tblGrid>
                <a:gridCol w="374377">
                  <a:extLst>
                    <a:ext uri="{9D8B030D-6E8A-4147-A177-3AD203B41FA5}">
                      <a16:colId xmlns:a16="http://schemas.microsoft.com/office/drawing/2014/main" xmlns="" val="20000"/>
                    </a:ext>
                  </a:extLst>
                </a:gridCol>
                <a:gridCol w="4043237">
                  <a:extLst>
                    <a:ext uri="{9D8B030D-6E8A-4147-A177-3AD203B41FA5}">
                      <a16:colId xmlns:a16="http://schemas.microsoft.com/office/drawing/2014/main" xmlns="" val="20001"/>
                    </a:ext>
                  </a:extLst>
                </a:gridCol>
                <a:gridCol w="1422621">
                  <a:extLst>
                    <a:ext uri="{9D8B030D-6E8A-4147-A177-3AD203B41FA5}">
                      <a16:colId xmlns:a16="http://schemas.microsoft.com/office/drawing/2014/main" xmlns="" val="20002"/>
                    </a:ext>
                  </a:extLst>
                </a:gridCol>
                <a:gridCol w="973372">
                  <a:extLst>
                    <a:ext uri="{9D8B030D-6E8A-4147-A177-3AD203B41FA5}">
                      <a16:colId xmlns:a16="http://schemas.microsoft.com/office/drawing/2014/main" xmlns="" val="20003"/>
                    </a:ext>
                  </a:extLst>
                </a:gridCol>
                <a:gridCol w="1796993">
                  <a:extLst>
                    <a:ext uri="{9D8B030D-6E8A-4147-A177-3AD203B41FA5}">
                      <a16:colId xmlns:a16="http://schemas.microsoft.com/office/drawing/2014/main" xmlns="" val="20004"/>
                    </a:ext>
                  </a:extLst>
                </a:gridCol>
              </a:tblGrid>
              <a:tr h="452320">
                <a:tc>
                  <a:txBody>
                    <a:bodyPr/>
                    <a:lstStyle/>
                    <a:p>
                      <a:pPr marL="71755" marR="71755" algn="ctr">
                        <a:spcAft>
                          <a:spcPts val="0"/>
                        </a:spcAft>
                      </a:pPr>
                      <a:r>
                        <a:rPr lang="en-US" sz="1400" b="1" kern="1200" dirty="0" smtClean="0">
                          <a:solidFill>
                            <a:schemeClr val="bg1"/>
                          </a:solidFill>
                          <a:effectLst/>
                          <a:latin typeface="GHEA Grapalat" pitchFamily="50" charset="0"/>
                          <a:ea typeface="+mn-ea"/>
                          <a:cs typeface="+mn-cs"/>
                        </a:rPr>
                        <a:t>N </a:t>
                      </a:r>
                      <a:endParaRPr lang="en-US" sz="1400" b="1" kern="1200" dirty="0">
                        <a:solidFill>
                          <a:schemeClr val="bg1"/>
                        </a:solidFill>
                        <a:effectLst/>
                        <a:latin typeface="GHEA Grapalat" pitchFamily="50" charset="0"/>
                        <a:ea typeface="+mn-ea"/>
                        <a:cs typeface="+mn-cs"/>
                      </a:endParaRPr>
                    </a:p>
                  </a:txBody>
                  <a:tcPr marL="36240" marR="36240" marT="0" marB="0" vert="vert270"/>
                </a:tc>
                <a:tc>
                  <a:txBody>
                    <a:bodyPr/>
                    <a:lstStyle/>
                    <a:p>
                      <a:pPr algn="ctr">
                        <a:spcAft>
                          <a:spcPts val="0"/>
                        </a:spcAft>
                      </a:pPr>
                      <a:r>
                        <a:rPr lang="hy-AM" sz="1400" dirty="0">
                          <a:solidFill>
                            <a:schemeClr val="bg1"/>
                          </a:solidFill>
                          <a:effectLst/>
                          <a:latin typeface="GHEA Grapalat" pitchFamily="50" charset="0"/>
                        </a:rPr>
                        <a:t>Աշխատանքների նկարագիրը</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gridSpan="2">
                  <a:txBody>
                    <a:bodyPr/>
                    <a:lstStyle/>
                    <a:p>
                      <a:pPr algn="ctr">
                        <a:spcAft>
                          <a:spcPts val="0"/>
                        </a:spcAft>
                      </a:pPr>
                      <a:r>
                        <a:rPr lang="hy-AM" sz="1400" dirty="0">
                          <a:solidFill>
                            <a:schemeClr val="bg1"/>
                          </a:solidFill>
                          <a:effectLst/>
                          <a:latin typeface="GHEA Grapalat" pitchFamily="50" charset="0"/>
                        </a:rPr>
                        <a:t>Քանակական</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hMerge="1">
                  <a:txBody>
                    <a:bodyPr/>
                    <a:lstStyle/>
                    <a:p>
                      <a:endParaRPr lang="en-US"/>
                    </a:p>
                  </a:txBody>
                  <a:tcPr/>
                </a:tc>
                <a:tc>
                  <a:txBody>
                    <a:bodyPr/>
                    <a:lstStyle/>
                    <a:p>
                      <a:pPr algn="ctr">
                        <a:spcAft>
                          <a:spcPts val="0"/>
                        </a:spcAft>
                      </a:pPr>
                      <a:r>
                        <a:rPr lang="hy-AM" sz="1400" dirty="0">
                          <a:solidFill>
                            <a:schemeClr val="bg1"/>
                          </a:solidFill>
                          <a:effectLst/>
                          <a:latin typeface="GHEA Grapalat" pitchFamily="50" charset="0"/>
                        </a:rPr>
                        <a:t>Բյուջետային հայտ /հազ. դրամ/</a:t>
                      </a:r>
                      <a:endParaRPr lang="en-US" sz="1400" i="1" dirty="0">
                        <a:solidFill>
                          <a:schemeClr val="bg1"/>
                        </a:solidFill>
                        <a:effectLst/>
                        <a:latin typeface="GHEA Grapalat" pitchFamily="50" charset="0"/>
                        <a:ea typeface="Times New Roman"/>
                        <a:cs typeface="Times New Roman"/>
                      </a:endParaRPr>
                    </a:p>
                  </a:txBody>
                  <a:tcPr marL="36240" marR="36240" marT="0" marB="0" anchor="ctr"/>
                </a:tc>
                <a:extLst>
                  <a:ext uri="{0D108BD9-81ED-4DB2-BD59-A6C34878D82A}">
                    <a16:rowId xmlns:a16="http://schemas.microsoft.com/office/drawing/2014/main" xmlns="" val="10000"/>
                  </a:ext>
                </a:extLst>
              </a:tr>
              <a:tr h="565638">
                <a:tc>
                  <a:txBody>
                    <a:bodyPr/>
                    <a:lstStyle/>
                    <a:p>
                      <a:pPr algn="ctr">
                        <a:spcAft>
                          <a:spcPts val="0"/>
                        </a:spcAft>
                      </a:pPr>
                      <a:r>
                        <a:rPr lang="hy-AM" sz="1400" dirty="0">
                          <a:solidFill>
                            <a:schemeClr val="bg1"/>
                          </a:solidFill>
                          <a:effectLst/>
                          <a:latin typeface="GHEA Grapalat" pitchFamily="50" charset="0"/>
                        </a:rPr>
                        <a:t>1</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a:txBody>
                    <a:bodyPr/>
                    <a:lstStyle/>
                    <a:p>
                      <a:pPr>
                        <a:spcAft>
                          <a:spcPts val="0"/>
                        </a:spcAft>
                      </a:pPr>
                      <a:r>
                        <a:rPr lang="hy-AM" sz="1400" dirty="0">
                          <a:solidFill>
                            <a:schemeClr val="tx1"/>
                          </a:solidFill>
                          <a:effectLst/>
                          <a:latin typeface="GHEA Grapalat" pitchFamily="50" charset="0"/>
                        </a:rPr>
                        <a:t>Պետական գույքի հաշվառում, հաշվառման ավտոմատացված համակարգի ամենամսյա սպասարկումով</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a:solidFill>
                            <a:schemeClr val="tx1"/>
                          </a:solidFill>
                          <a:effectLst/>
                          <a:latin typeface="GHEA Grapalat" pitchFamily="50" charset="0"/>
                        </a:rPr>
                        <a:t>հատ</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a:solidFill>
                            <a:schemeClr val="tx1"/>
                          </a:solidFill>
                          <a:effectLst/>
                          <a:latin typeface="GHEA Grapalat" pitchFamily="50" charset="0"/>
                        </a:rPr>
                        <a:t>4000</a:t>
                      </a:r>
                      <a:endParaRPr lang="en-US" sz="1400" i="1">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smtClean="0">
                          <a:solidFill>
                            <a:schemeClr val="tx1"/>
                          </a:solidFill>
                          <a:effectLst/>
                          <a:latin typeface="GHEA Grapalat" pitchFamily="50" charset="0"/>
                        </a:rPr>
                        <a:t>13,058.3</a:t>
                      </a:r>
                      <a:endParaRPr lang="en-US" sz="1400" i="1" dirty="0">
                        <a:solidFill>
                          <a:schemeClr val="tx1"/>
                        </a:solidFill>
                        <a:effectLst/>
                        <a:latin typeface="GHEA Grapalat" pitchFamily="50" charset="0"/>
                        <a:ea typeface="Times New Roman"/>
                        <a:cs typeface="Times New Roman"/>
                      </a:endParaRPr>
                    </a:p>
                  </a:txBody>
                  <a:tcPr marL="36240" marR="36240" marT="0" marB="0" anchor="ctr"/>
                </a:tc>
                <a:extLst>
                  <a:ext uri="{0D108BD9-81ED-4DB2-BD59-A6C34878D82A}">
                    <a16:rowId xmlns:a16="http://schemas.microsoft.com/office/drawing/2014/main" xmlns="" val="10001"/>
                  </a:ext>
                </a:extLst>
              </a:tr>
              <a:tr h="565638">
                <a:tc>
                  <a:txBody>
                    <a:bodyPr/>
                    <a:lstStyle/>
                    <a:p>
                      <a:pPr algn="ctr">
                        <a:spcAft>
                          <a:spcPts val="0"/>
                        </a:spcAft>
                      </a:pPr>
                      <a:r>
                        <a:rPr lang="hy-AM" sz="1400" dirty="0">
                          <a:solidFill>
                            <a:schemeClr val="bg1"/>
                          </a:solidFill>
                          <a:effectLst/>
                          <a:latin typeface="GHEA Grapalat" pitchFamily="50" charset="0"/>
                        </a:rPr>
                        <a:t>2</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a:txBody>
                    <a:bodyPr/>
                    <a:lstStyle/>
                    <a:p>
                      <a:pPr>
                        <a:spcAft>
                          <a:spcPts val="0"/>
                        </a:spcAft>
                      </a:pPr>
                      <a:r>
                        <a:rPr lang="hy-AM" sz="1400" dirty="0">
                          <a:solidFill>
                            <a:schemeClr val="tx1"/>
                          </a:solidFill>
                          <a:effectLst/>
                          <a:latin typeface="GHEA Grapalat" pitchFamily="50" charset="0"/>
                        </a:rPr>
                        <a:t>Պետական գույքի գնահատում, ուսումնասիրություն, տեղեկատվության տրամադրում</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en-US" sz="1400">
                          <a:solidFill>
                            <a:schemeClr val="tx1"/>
                          </a:solidFill>
                          <a:effectLst/>
                          <a:latin typeface="GHEA Grapalat" pitchFamily="50" charset="0"/>
                        </a:rPr>
                        <a:t>հատ</a:t>
                      </a:r>
                      <a:endParaRPr lang="en-US" sz="1400" i="1">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a:solidFill>
                            <a:schemeClr val="tx1"/>
                          </a:solidFill>
                          <a:effectLst/>
                          <a:latin typeface="GHEA Grapalat" pitchFamily="50" charset="0"/>
                        </a:rPr>
                        <a:t>70</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smtClean="0">
                          <a:solidFill>
                            <a:schemeClr val="tx1"/>
                          </a:solidFill>
                          <a:effectLst/>
                          <a:latin typeface="GHEA Grapalat" pitchFamily="50" charset="0"/>
                        </a:rPr>
                        <a:t>9,114.4</a:t>
                      </a:r>
                      <a:endParaRPr lang="en-US" sz="1400" i="1" dirty="0">
                        <a:solidFill>
                          <a:schemeClr val="tx1"/>
                        </a:solidFill>
                        <a:effectLst/>
                        <a:latin typeface="GHEA Grapalat" pitchFamily="50" charset="0"/>
                        <a:ea typeface="Times New Roman"/>
                        <a:cs typeface="Times New Roman"/>
                      </a:endParaRPr>
                    </a:p>
                  </a:txBody>
                  <a:tcPr marL="36240" marR="36240" marT="0" marB="0" anchor="ctr"/>
                </a:tc>
                <a:extLst>
                  <a:ext uri="{0D108BD9-81ED-4DB2-BD59-A6C34878D82A}">
                    <a16:rowId xmlns:a16="http://schemas.microsoft.com/office/drawing/2014/main" xmlns="" val="10002"/>
                  </a:ext>
                </a:extLst>
              </a:tr>
              <a:tr h="565638">
                <a:tc>
                  <a:txBody>
                    <a:bodyPr/>
                    <a:lstStyle/>
                    <a:p>
                      <a:pPr algn="ctr">
                        <a:spcAft>
                          <a:spcPts val="0"/>
                        </a:spcAft>
                      </a:pPr>
                      <a:r>
                        <a:rPr lang="hy-AM" sz="1400" dirty="0">
                          <a:solidFill>
                            <a:schemeClr val="bg1"/>
                          </a:solidFill>
                          <a:effectLst/>
                          <a:latin typeface="GHEA Grapalat" pitchFamily="50" charset="0"/>
                        </a:rPr>
                        <a:t>3</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a:txBody>
                    <a:bodyPr/>
                    <a:lstStyle/>
                    <a:p>
                      <a:pPr>
                        <a:spcAft>
                          <a:spcPts val="0"/>
                        </a:spcAft>
                      </a:pPr>
                      <a:r>
                        <a:rPr lang="hy-AM" sz="1400" dirty="0">
                          <a:solidFill>
                            <a:schemeClr val="tx1"/>
                          </a:solidFill>
                          <a:effectLst/>
                          <a:latin typeface="GHEA Grapalat" pitchFamily="50" charset="0"/>
                        </a:rPr>
                        <a:t>Պետական գույքի </a:t>
                      </a:r>
                      <a:r>
                        <a:rPr lang="hy-AM" sz="1400" dirty="0" smtClean="0">
                          <a:solidFill>
                            <a:schemeClr val="tx1"/>
                          </a:solidFill>
                          <a:effectLst/>
                          <a:latin typeface="GHEA Grapalat" pitchFamily="50" charset="0"/>
                        </a:rPr>
                        <a:t>գույքագրում,</a:t>
                      </a:r>
                      <a:r>
                        <a:rPr lang="en-US" sz="1400" baseline="0" dirty="0" smtClean="0">
                          <a:solidFill>
                            <a:schemeClr val="tx1"/>
                          </a:solidFill>
                          <a:effectLst/>
                          <a:latin typeface="GHEA Grapalat" pitchFamily="50" charset="0"/>
                        </a:rPr>
                        <a:t> </a:t>
                      </a:r>
                      <a:r>
                        <a:rPr lang="hy-AM" sz="1400" dirty="0" smtClean="0">
                          <a:solidFill>
                            <a:schemeClr val="tx1"/>
                          </a:solidFill>
                          <a:effectLst/>
                          <a:latin typeface="GHEA Grapalat" pitchFamily="50" charset="0"/>
                        </a:rPr>
                        <a:t>ուսումնասիրություն</a:t>
                      </a:r>
                      <a:r>
                        <a:rPr lang="hy-AM" sz="1400" dirty="0">
                          <a:solidFill>
                            <a:schemeClr val="tx1"/>
                          </a:solidFill>
                          <a:effectLst/>
                          <a:latin typeface="GHEA Grapalat" pitchFamily="50" charset="0"/>
                        </a:rPr>
                        <a:t>, տեղեկատվության տրամադրում</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en-US" sz="1400">
                          <a:solidFill>
                            <a:schemeClr val="tx1"/>
                          </a:solidFill>
                          <a:effectLst/>
                          <a:latin typeface="GHEA Grapalat" pitchFamily="50" charset="0"/>
                        </a:rPr>
                        <a:t>հատ</a:t>
                      </a:r>
                      <a:endParaRPr lang="en-US" sz="1400" i="1">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a:solidFill>
                            <a:schemeClr val="tx1"/>
                          </a:solidFill>
                          <a:effectLst/>
                          <a:latin typeface="GHEA Grapalat" pitchFamily="50" charset="0"/>
                        </a:rPr>
                        <a:t>250</a:t>
                      </a:r>
                      <a:endParaRPr lang="en-US" sz="1400" i="1">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smtClean="0">
                          <a:solidFill>
                            <a:schemeClr val="tx1"/>
                          </a:solidFill>
                          <a:effectLst/>
                          <a:latin typeface="GHEA Grapalat" pitchFamily="50" charset="0"/>
                        </a:rPr>
                        <a:t>9,109.1</a:t>
                      </a:r>
                      <a:endParaRPr lang="en-US" sz="1400" i="1" dirty="0">
                        <a:solidFill>
                          <a:schemeClr val="tx1"/>
                        </a:solidFill>
                        <a:effectLst/>
                        <a:latin typeface="GHEA Grapalat" pitchFamily="50" charset="0"/>
                        <a:ea typeface="Times New Roman"/>
                        <a:cs typeface="Times New Roman"/>
                      </a:endParaRPr>
                    </a:p>
                  </a:txBody>
                  <a:tcPr marL="36240" marR="36240" marT="0" marB="0" anchor="ctr"/>
                </a:tc>
                <a:extLst>
                  <a:ext uri="{0D108BD9-81ED-4DB2-BD59-A6C34878D82A}">
                    <a16:rowId xmlns:a16="http://schemas.microsoft.com/office/drawing/2014/main" xmlns="" val="10003"/>
                  </a:ext>
                </a:extLst>
              </a:tr>
              <a:tr h="565638">
                <a:tc>
                  <a:txBody>
                    <a:bodyPr/>
                    <a:lstStyle/>
                    <a:p>
                      <a:pPr algn="ctr">
                        <a:spcAft>
                          <a:spcPts val="0"/>
                        </a:spcAft>
                      </a:pPr>
                      <a:r>
                        <a:rPr lang="hy-AM" sz="1400" dirty="0">
                          <a:solidFill>
                            <a:schemeClr val="bg1"/>
                          </a:solidFill>
                          <a:effectLst/>
                          <a:latin typeface="GHEA Grapalat" pitchFamily="50" charset="0"/>
                        </a:rPr>
                        <a:t>4</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a:txBody>
                    <a:bodyPr/>
                    <a:lstStyle/>
                    <a:p>
                      <a:pPr>
                        <a:spcAft>
                          <a:spcPts val="0"/>
                        </a:spcAft>
                      </a:pPr>
                      <a:r>
                        <a:rPr lang="hy-AM" sz="1400" dirty="0">
                          <a:solidFill>
                            <a:schemeClr val="tx1"/>
                          </a:solidFill>
                          <a:effectLst/>
                          <a:latin typeface="GHEA Grapalat" pitchFamily="50" charset="0"/>
                        </a:rPr>
                        <a:t>Աճուրդների իրականացում, էլեկտրոնային աճուրդների </a:t>
                      </a:r>
                      <a:r>
                        <a:rPr lang="hy-AM" sz="1400" dirty="0" smtClean="0">
                          <a:solidFill>
                            <a:schemeClr val="tx1"/>
                          </a:solidFill>
                          <a:effectLst/>
                          <a:latin typeface="GHEA Grapalat" pitchFamily="50" charset="0"/>
                        </a:rPr>
                        <a:t>կազմակերպման ծրագրի </a:t>
                      </a:r>
                      <a:r>
                        <a:rPr lang="hy-AM" sz="1400" dirty="0">
                          <a:solidFill>
                            <a:schemeClr val="tx1"/>
                          </a:solidFill>
                          <a:effectLst/>
                          <a:latin typeface="GHEA Grapalat" pitchFamily="50" charset="0"/>
                        </a:rPr>
                        <a:t>ամենամսյա սպասարկումով</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en-US" sz="1400" dirty="0" err="1">
                          <a:solidFill>
                            <a:schemeClr val="tx1"/>
                          </a:solidFill>
                          <a:effectLst/>
                          <a:latin typeface="GHEA Grapalat" pitchFamily="50" charset="0"/>
                        </a:rPr>
                        <a:t>հատ</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a:solidFill>
                            <a:schemeClr val="tx1"/>
                          </a:solidFill>
                          <a:effectLst/>
                          <a:latin typeface="GHEA Grapalat" pitchFamily="50" charset="0"/>
                        </a:rPr>
                        <a:t>240</a:t>
                      </a:r>
                      <a:endParaRPr lang="en-US" sz="1400" i="1">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en-US" sz="1400" dirty="0" smtClean="0">
                          <a:solidFill>
                            <a:schemeClr val="tx1"/>
                          </a:solidFill>
                          <a:effectLst/>
                          <a:latin typeface="GHEA Grapalat" pitchFamily="50" charset="0"/>
                        </a:rPr>
                        <a:t>13</a:t>
                      </a:r>
                      <a:r>
                        <a:rPr lang="hy-AM" sz="1400" dirty="0" smtClean="0">
                          <a:solidFill>
                            <a:schemeClr val="tx1"/>
                          </a:solidFill>
                          <a:effectLst/>
                          <a:latin typeface="GHEA Grapalat" pitchFamily="50" charset="0"/>
                        </a:rPr>
                        <a:t>,</a:t>
                      </a:r>
                      <a:r>
                        <a:rPr lang="en-US" sz="1400" dirty="0" smtClean="0">
                          <a:solidFill>
                            <a:schemeClr val="tx1"/>
                          </a:solidFill>
                          <a:effectLst/>
                          <a:latin typeface="GHEA Grapalat" pitchFamily="50" charset="0"/>
                        </a:rPr>
                        <a:t>544.0</a:t>
                      </a:r>
                      <a:endParaRPr lang="en-US" sz="1400" i="1" dirty="0">
                        <a:solidFill>
                          <a:schemeClr val="tx1"/>
                        </a:solidFill>
                        <a:effectLst/>
                        <a:latin typeface="GHEA Grapalat" pitchFamily="50" charset="0"/>
                        <a:ea typeface="Times New Roman"/>
                        <a:cs typeface="Times New Roman"/>
                      </a:endParaRPr>
                    </a:p>
                  </a:txBody>
                  <a:tcPr marL="36240" marR="36240" marT="0" marB="0" anchor="ctr"/>
                </a:tc>
                <a:extLst>
                  <a:ext uri="{0D108BD9-81ED-4DB2-BD59-A6C34878D82A}">
                    <a16:rowId xmlns:a16="http://schemas.microsoft.com/office/drawing/2014/main" xmlns="" val="10004"/>
                  </a:ext>
                </a:extLst>
              </a:tr>
              <a:tr h="942729">
                <a:tc>
                  <a:txBody>
                    <a:bodyPr/>
                    <a:lstStyle/>
                    <a:p>
                      <a:pPr algn="ctr">
                        <a:spcAft>
                          <a:spcPts val="0"/>
                        </a:spcAft>
                      </a:pPr>
                      <a:r>
                        <a:rPr lang="hy-AM" sz="1400" dirty="0">
                          <a:solidFill>
                            <a:schemeClr val="bg1"/>
                          </a:solidFill>
                          <a:effectLst/>
                          <a:latin typeface="GHEA Grapalat" pitchFamily="50" charset="0"/>
                        </a:rPr>
                        <a:t>5</a:t>
                      </a:r>
                      <a:endParaRPr lang="en-US" sz="1400" i="1" dirty="0">
                        <a:solidFill>
                          <a:schemeClr val="bg1"/>
                        </a:solidFill>
                        <a:effectLst/>
                        <a:latin typeface="GHEA Grapalat" pitchFamily="50" charset="0"/>
                        <a:ea typeface="Times New Roman"/>
                        <a:cs typeface="Times New Roman"/>
                      </a:endParaRPr>
                    </a:p>
                  </a:txBody>
                  <a:tcPr marL="36240" marR="36240" marT="0" marB="0" anchor="ctr"/>
                </a:tc>
                <a:tc>
                  <a:txBody>
                    <a:bodyPr/>
                    <a:lstStyle/>
                    <a:p>
                      <a:pPr>
                        <a:spcAft>
                          <a:spcPts val="0"/>
                        </a:spcAft>
                      </a:pPr>
                      <a:r>
                        <a:rPr lang="hy-AM" sz="1400" dirty="0">
                          <a:solidFill>
                            <a:schemeClr val="tx1"/>
                          </a:solidFill>
                          <a:effectLst/>
                          <a:latin typeface="GHEA Grapalat" pitchFamily="50" charset="0"/>
                        </a:rPr>
                        <a:t>Կառավարական N 2, N 3 և Վ.Սարգսյան 3/3 և Նալբանդյան 28 շենքերի (ներառյալ անշարժ գույքերի սպասարկման համար անհրաժեշտ հողամասերի) մակերեսների </a:t>
                      </a:r>
                      <a:r>
                        <a:rPr lang="hy-AM" sz="1400" dirty="0" smtClean="0">
                          <a:solidFill>
                            <a:schemeClr val="tx1"/>
                          </a:solidFill>
                          <a:effectLst/>
                          <a:latin typeface="GHEA Grapalat" pitchFamily="50" charset="0"/>
                        </a:rPr>
                        <a:t>մաքրության սպասարկման </a:t>
                      </a:r>
                      <a:r>
                        <a:rPr lang="hy-AM" sz="1400" dirty="0">
                          <a:solidFill>
                            <a:schemeClr val="tx1"/>
                          </a:solidFill>
                          <a:effectLst/>
                          <a:latin typeface="GHEA Grapalat" pitchFamily="50" charset="0"/>
                        </a:rPr>
                        <a:t>ծառայություններ</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smtClean="0">
                          <a:solidFill>
                            <a:srgbClr val="000000"/>
                          </a:solidFill>
                          <a:latin typeface="GHEA Grapalat" pitchFamily="50" charset="0"/>
                          <a:ea typeface="Times New Roman"/>
                          <a:cs typeface="Times New Roman"/>
                        </a:rPr>
                        <a:t>մ</a:t>
                      </a:r>
                      <a:r>
                        <a:rPr lang="en-US" sz="1400" baseline="30000" dirty="0" smtClean="0">
                          <a:solidFill>
                            <a:srgbClr val="000000"/>
                          </a:solidFill>
                          <a:latin typeface="GHEA Grapalat" pitchFamily="50" charset="0"/>
                          <a:ea typeface="Times New Roman"/>
                          <a:cs typeface="Times New Roman"/>
                        </a:rPr>
                        <a:t>2</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smtClean="0">
                          <a:solidFill>
                            <a:schemeClr val="tx1"/>
                          </a:solidFill>
                          <a:effectLst/>
                          <a:latin typeface="GHEA Grapalat" pitchFamily="50" charset="0"/>
                        </a:rPr>
                        <a:t>64,831.8</a:t>
                      </a:r>
                      <a:endParaRPr lang="en-US" sz="1400" i="1" dirty="0">
                        <a:solidFill>
                          <a:schemeClr val="tx1"/>
                        </a:solidFill>
                        <a:effectLst/>
                        <a:latin typeface="GHEA Grapalat" pitchFamily="50" charset="0"/>
                        <a:ea typeface="Times New Roman"/>
                        <a:cs typeface="Times New Roman"/>
                      </a:endParaRPr>
                    </a:p>
                  </a:txBody>
                  <a:tcPr marL="36240" marR="36240" marT="0" marB="0" anchor="ctr"/>
                </a:tc>
                <a:tc>
                  <a:txBody>
                    <a:bodyPr/>
                    <a:lstStyle/>
                    <a:p>
                      <a:pPr algn="ctr">
                        <a:spcAft>
                          <a:spcPts val="0"/>
                        </a:spcAft>
                      </a:pPr>
                      <a:r>
                        <a:rPr lang="hy-AM" sz="1400" dirty="0" smtClean="0">
                          <a:solidFill>
                            <a:schemeClr val="tx1"/>
                          </a:solidFill>
                          <a:effectLst/>
                          <a:latin typeface="GHEA Grapalat" pitchFamily="50" charset="0"/>
                        </a:rPr>
                        <a:t>351,323.9</a:t>
                      </a:r>
                      <a:endParaRPr lang="en-US" sz="1400" i="1" dirty="0">
                        <a:solidFill>
                          <a:schemeClr val="tx1"/>
                        </a:solidFill>
                        <a:effectLst/>
                        <a:latin typeface="GHEA Grapalat" pitchFamily="50" charset="0"/>
                        <a:ea typeface="Times New Roman"/>
                        <a:cs typeface="Times New Roman"/>
                      </a:endParaRPr>
                    </a:p>
                  </a:txBody>
                  <a:tcPr marL="36240" marR="36240" marT="0" marB="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7194133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75383778"/>
              </p:ext>
            </p:extLst>
          </p:nvPr>
        </p:nvGraphicFramePr>
        <p:xfrm>
          <a:off x="304800" y="304800"/>
          <a:ext cx="8534400" cy="5257665"/>
        </p:xfrm>
        <a:graphic>
          <a:graphicData uri="http://schemas.openxmlformats.org/drawingml/2006/table">
            <a:tbl>
              <a:tblPr firstRow="1" firstCol="1" bandRow="1">
                <a:tableStyleId>{5C22544A-7EE6-4342-B048-85BDC9FD1C3A}</a:tableStyleId>
              </a:tblPr>
              <a:tblGrid>
                <a:gridCol w="729291">
                  <a:extLst>
                    <a:ext uri="{9D8B030D-6E8A-4147-A177-3AD203B41FA5}">
                      <a16:colId xmlns:a16="http://schemas.microsoft.com/office/drawing/2014/main" xmlns="" val="20000"/>
                    </a:ext>
                  </a:extLst>
                </a:gridCol>
                <a:gridCol w="4213775">
                  <a:extLst>
                    <a:ext uri="{9D8B030D-6E8A-4147-A177-3AD203B41FA5}">
                      <a16:colId xmlns:a16="http://schemas.microsoft.com/office/drawing/2014/main" xmlns="" val="20001"/>
                    </a:ext>
                  </a:extLst>
                </a:gridCol>
                <a:gridCol w="1151601">
                  <a:extLst>
                    <a:ext uri="{9D8B030D-6E8A-4147-A177-3AD203B41FA5}">
                      <a16:colId xmlns:a16="http://schemas.microsoft.com/office/drawing/2014/main" xmlns="" val="20002"/>
                    </a:ext>
                  </a:extLst>
                </a:gridCol>
                <a:gridCol w="1068496">
                  <a:extLst>
                    <a:ext uri="{9D8B030D-6E8A-4147-A177-3AD203B41FA5}">
                      <a16:colId xmlns:a16="http://schemas.microsoft.com/office/drawing/2014/main" xmlns="" val="20003"/>
                    </a:ext>
                  </a:extLst>
                </a:gridCol>
                <a:gridCol w="1371237">
                  <a:extLst>
                    <a:ext uri="{9D8B030D-6E8A-4147-A177-3AD203B41FA5}">
                      <a16:colId xmlns:a16="http://schemas.microsoft.com/office/drawing/2014/main" xmlns="" val="20004"/>
                    </a:ext>
                  </a:extLst>
                </a:gridCol>
              </a:tblGrid>
              <a:tr h="300220">
                <a:tc>
                  <a:txBody>
                    <a:bodyPr/>
                    <a:lstStyle/>
                    <a:p>
                      <a:pPr algn="ctr">
                        <a:spcAft>
                          <a:spcPts val="0"/>
                        </a:spcAft>
                      </a:pPr>
                      <a:r>
                        <a:rPr lang="hy-AM" sz="1400" dirty="0">
                          <a:effectLst/>
                          <a:latin typeface="GHEA Grapalat" pitchFamily="50" charset="0"/>
                        </a:rPr>
                        <a:t> </a:t>
                      </a:r>
                      <a:endParaRPr lang="en-US" sz="1400" i="1" dirty="0">
                        <a:effectLst/>
                        <a:latin typeface="GHEA Grapalat" pitchFamily="50" charset="0"/>
                        <a:ea typeface="Times New Roman"/>
                        <a:cs typeface="Times New Roman"/>
                      </a:endParaRPr>
                    </a:p>
                  </a:txBody>
                  <a:tcPr marL="68580" marR="68580" marT="0" marB="0" anchor="ctr"/>
                </a:tc>
                <a:tc>
                  <a:txBody>
                    <a:bodyPr/>
                    <a:lstStyle/>
                    <a:p>
                      <a:pPr>
                        <a:spcAft>
                          <a:spcPts val="0"/>
                        </a:spcAft>
                      </a:pPr>
                      <a:r>
                        <a:rPr lang="en-US" sz="1400" i="1" dirty="0" err="1">
                          <a:effectLst/>
                          <a:latin typeface="GHEA Grapalat" pitchFamily="50" charset="0"/>
                        </a:rPr>
                        <a:t>Այդ</a:t>
                      </a:r>
                      <a:r>
                        <a:rPr lang="en-US" sz="1400" i="1" dirty="0">
                          <a:effectLst/>
                          <a:latin typeface="GHEA Grapalat" pitchFamily="50" charset="0"/>
                        </a:rPr>
                        <a:t> </a:t>
                      </a:r>
                      <a:r>
                        <a:rPr lang="en-US" sz="1400" i="1" dirty="0" err="1">
                          <a:effectLst/>
                          <a:latin typeface="GHEA Grapalat" pitchFamily="50" charset="0"/>
                        </a:rPr>
                        <a:t>թվում</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a:effectLst/>
                          <a:latin typeface="GHEA Grapalat" pitchFamily="50" charset="0"/>
                        </a:rPr>
                        <a:t> </a:t>
                      </a:r>
                      <a:endParaRPr lang="en-US" sz="1400" i="1">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a:effectLst/>
                          <a:latin typeface="GHEA Grapalat" pitchFamily="50" charset="0"/>
                        </a:rPr>
                        <a:t> </a:t>
                      </a:r>
                      <a:endParaRPr lang="en-US" sz="1400" i="1">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a:effectLst/>
                          <a:latin typeface="GHEA Grapalat" pitchFamily="50" charset="0"/>
                        </a:rPr>
                        <a:t> </a:t>
                      </a:r>
                      <a:endParaRPr lang="en-US" sz="1400" i="1">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0"/>
                  </a:ext>
                </a:extLst>
              </a:tr>
              <a:tr h="691001">
                <a:tc>
                  <a:txBody>
                    <a:bodyPr/>
                    <a:lstStyle/>
                    <a:p>
                      <a:pPr algn="ctr">
                        <a:spcAft>
                          <a:spcPts val="0"/>
                        </a:spcAft>
                      </a:pPr>
                      <a:r>
                        <a:rPr lang="hy-AM" sz="1400">
                          <a:effectLst/>
                          <a:latin typeface="GHEA Grapalat" pitchFamily="50" charset="0"/>
                        </a:rPr>
                        <a:t>5</a:t>
                      </a:r>
                      <a:r>
                        <a:rPr lang="en-US" sz="1400">
                          <a:effectLst/>
                          <a:latin typeface="GHEA Grapalat" pitchFamily="50" charset="0"/>
                        </a:rPr>
                        <a:t>.</a:t>
                      </a:r>
                      <a:r>
                        <a:rPr lang="hy-AM" sz="1400">
                          <a:effectLst/>
                          <a:latin typeface="GHEA Grapalat" pitchFamily="50" charset="0"/>
                        </a:rPr>
                        <a:t>1</a:t>
                      </a:r>
                      <a:endParaRPr lang="en-US" sz="1400" i="1">
                        <a:effectLst/>
                        <a:latin typeface="GHEA Grapalat" pitchFamily="50" charset="0"/>
                        <a:ea typeface="Times New Roman"/>
                        <a:cs typeface="Times New Roman"/>
                      </a:endParaRPr>
                    </a:p>
                  </a:txBody>
                  <a:tcPr marL="68580" marR="68580" marT="0" marB="0" anchor="ctr"/>
                </a:tc>
                <a:tc>
                  <a:txBody>
                    <a:bodyPr/>
                    <a:lstStyle/>
                    <a:p>
                      <a:pPr>
                        <a:spcAft>
                          <a:spcPts val="0"/>
                        </a:spcAft>
                      </a:pPr>
                      <a:r>
                        <a:rPr lang="hy-AM" sz="1400" dirty="0">
                          <a:effectLst/>
                          <a:latin typeface="GHEA Grapalat" pitchFamily="50" charset="0"/>
                        </a:rPr>
                        <a:t>Կառավարական N 2, N 3, Վ.Սարգսյան 3/3 և Նալբանդյան 28 շենքերում </a:t>
                      </a:r>
                      <a:r>
                        <a:rPr lang="hy-AM" sz="1400" dirty="0" smtClean="0">
                          <a:effectLst/>
                          <a:latin typeface="GHEA Grapalat" pitchFamily="50" charset="0"/>
                        </a:rPr>
                        <a:t>տեղակայված վերելակների </a:t>
                      </a:r>
                      <a:r>
                        <a:rPr lang="hy-AM" sz="1400" dirty="0">
                          <a:effectLst/>
                          <a:latin typeface="GHEA Grapalat" pitchFamily="50" charset="0"/>
                        </a:rPr>
                        <a:t>սպասարկում</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a:effectLst/>
                          <a:latin typeface="GHEA Grapalat" pitchFamily="50" charset="0"/>
                        </a:rPr>
                        <a:t>հատ</a:t>
                      </a:r>
                      <a:endParaRPr lang="en-US" sz="1400" i="1">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a:effectLst/>
                          <a:latin typeface="GHEA Grapalat" pitchFamily="50" charset="0"/>
                        </a:rPr>
                        <a:t>18</a:t>
                      </a:r>
                      <a:endParaRPr lang="en-US" sz="1400" i="1">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smtClean="0">
                          <a:effectLst/>
                          <a:latin typeface="GHEA Grapalat" pitchFamily="50" charset="0"/>
                        </a:rPr>
                        <a:t>8,870.4</a:t>
                      </a:r>
                      <a:endParaRPr lang="en-US" sz="1400" i="1" dirty="0">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1"/>
                  </a:ext>
                </a:extLst>
              </a:tr>
              <a:tr h="761379">
                <a:tc>
                  <a:txBody>
                    <a:bodyPr/>
                    <a:lstStyle/>
                    <a:p>
                      <a:pPr algn="ctr">
                        <a:spcAft>
                          <a:spcPts val="0"/>
                        </a:spcAft>
                      </a:pPr>
                      <a:r>
                        <a:rPr lang="hy-AM" sz="1400">
                          <a:effectLst/>
                          <a:latin typeface="GHEA Grapalat" pitchFamily="50" charset="0"/>
                        </a:rPr>
                        <a:t>5․2</a:t>
                      </a:r>
                      <a:endParaRPr lang="en-US" sz="1400" i="1">
                        <a:effectLst/>
                        <a:latin typeface="GHEA Grapalat" pitchFamily="50" charset="0"/>
                        <a:ea typeface="Times New Roman"/>
                        <a:cs typeface="Times New Roman"/>
                      </a:endParaRPr>
                    </a:p>
                  </a:txBody>
                  <a:tcPr marL="68580" marR="68580" marT="0" marB="0" anchor="ctr"/>
                </a:tc>
                <a:tc>
                  <a:txBody>
                    <a:bodyPr/>
                    <a:lstStyle/>
                    <a:p>
                      <a:pPr>
                        <a:spcAft>
                          <a:spcPts val="0"/>
                        </a:spcAft>
                      </a:pPr>
                      <a:r>
                        <a:rPr lang="hy-AM" sz="1400" dirty="0">
                          <a:effectLst/>
                          <a:latin typeface="GHEA Grapalat" pitchFamily="50" charset="0"/>
                        </a:rPr>
                        <a:t>Կառավարական N 2, N 3, Վ.Սարգսյան 3/3 շենքերում տեղակայված ջեռուցման, </a:t>
                      </a:r>
                      <a:r>
                        <a:rPr lang="hy-AM" sz="1400" dirty="0" smtClean="0">
                          <a:effectLst/>
                          <a:latin typeface="GHEA Grapalat" pitchFamily="50" charset="0"/>
                        </a:rPr>
                        <a:t>հովացման և </a:t>
                      </a:r>
                      <a:r>
                        <a:rPr lang="hy-AM" sz="1400" dirty="0">
                          <a:effectLst/>
                          <a:latin typeface="GHEA Grapalat" pitchFamily="50" charset="0"/>
                        </a:rPr>
                        <a:t>օդորակման համակարգի վերանորոգում</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հատ</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a:effectLst/>
                          <a:latin typeface="GHEA Grapalat" pitchFamily="50" charset="0"/>
                        </a:rPr>
                        <a:t>1</a:t>
                      </a:r>
                      <a:endParaRPr lang="en-US" sz="1400" i="1">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smtClean="0">
                          <a:effectLst/>
                          <a:latin typeface="GHEA Grapalat" pitchFamily="50" charset="0"/>
                        </a:rPr>
                        <a:t>2,400.0</a:t>
                      </a:r>
                      <a:endParaRPr lang="en-US" sz="1400" i="1" dirty="0">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2"/>
                  </a:ext>
                </a:extLst>
              </a:tr>
              <a:tr h="1190953">
                <a:tc>
                  <a:txBody>
                    <a:bodyPr/>
                    <a:lstStyle/>
                    <a:p>
                      <a:pPr algn="ctr">
                        <a:spcAft>
                          <a:spcPts val="0"/>
                        </a:spcAft>
                      </a:pPr>
                      <a:r>
                        <a:rPr lang="hy-AM" sz="1400">
                          <a:effectLst/>
                          <a:latin typeface="GHEA Grapalat" pitchFamily="50" charset="0"/>
                        </a:rPr>
                        <a:t>5․3</a:t>
                      </a:r>
                      <a:endParaRPr lang="en-US" sz="1400" i="1">
                        <a:effectLst/>
                        <a:latin typeface="GHEA Grapalat" pitchFamily="50" charset="0"/>
                        <a:ea typeface="Times New Roman"/>
                        <a:cs typeface="Times New Roman"/>
                      </a:endParaRPr>
                    </a:p>
                  </a:txBody>
                  <a:tcPr marL="68580" marR="68580" marT="0" marB="0" anchor="ctr"/>
                </a:tc>
                <a:tc>
                  <a:txBody>
                    <a:bodyPr/>
                    <a:lstStyle/>
                    <a:p>
                      <a:pPr>
                        <a:spcAft>
                          <a:spcPts val="0"/>
                        </a:spcAft>
                      </a:pPr>
                      <a:r>
                        <a:rPr lang="hy-AM" sz="1400" kern="1800" dirty="0">
                          <a:effectLst/>
                          <a:latin typeface="GHEA Grapalat" pitchFamily="50" charset="0"/>
                        </a:rPr>
                        <a:t>Կառավարական N 2, N 3, Վ.Սարգսյան 3/3 և Նալբանդյան 28 շենքերի հրդեհի ազդանշանային ազդարարման, հրդեհաշիջման և ծխահեռացման համակարգերի սպասարկում, պահպանում</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հատ</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3</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smtClean="0">
                          <a:effectLst/>
                          <a:latin typeface="GHEA Grapalat" pitchFamily="50" charset="0"/>
                        </a:rPr>
                        <a:t>3,600.0</a:t>
                      </a:r>
                      <a:endParaRPr lang="en-US" sz="1400" i="1" dirty="0">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3"/>
                  </a:ext>
                </a:extLst>
              </a:tr>
              <a:tr h="734611">
                <a:tc>
                  <a:txBody>
                    <a:bodyPr/>
                    <a:lstStyle/>
                    <a:p>
                      <a:pPr algn="ctr">
                        <a:spcAft>
                          <a:spcPts val="0"/>
                        </a:spcAft>
                      </a:pPr>
                      <a:r>
                        <a:rPr lang="hy-AM" sz="1400">
                          <a:effectLst/>
                          <a:latin typeface="GHEA Grapalat" pitchFamily="50" charset="0"/>
                        </a:rPr>
                        <a:t>5․4</a:t>
                      </a:r>
                      <a:endParaRPr lang="en-US" sz="1400" i="1">
                        <a:effectLst/>
                        <a:latin typeface="GHEA Grapalat" pitchFamily="50" charset="0"/>
                        <a:ea typeface="Times New Roman"/>
                        <a:cs typeface="Times New Roman"/>
                      </a:endParaRPr>
                    </a:p>
                  </a:txBody>
                  <a:tcPr marL="68580" marR="68580" marT="0" marB="0" anchor="ctr"/>
                </a:tc>
                <a:tc>
                  <a:txBody>
                    <a:bodyPr/>
                    <a:lstStyle/>
                    <a:p>
                      <a:pPr>
                        <a:spcAft>
                          <a:spcPts val="0"/>
                        </a:spcAft>
                      </a:pPr>
                      <a:r>
                        <a:rPr lang="hy-AM" sz="1400" dirty="0" smtClean="0">
                          <a:effectLst/>
                          <a:latin typeface="GHEA Grapalat" pitchFamily="50" charset="0"/>
                        </a:rPr>
                        <a:t>Կառավարական N 2 և </a:t>
                      </a:r>
                      <a:r>
                        <a:rPr lang="hy-AM" sz="1400" dirty="0">
                          <a:effectLst/>
                          <a:latin typeface="GHEA Grapalat" pitchFamily="50" charset="0"/>
                        </a:rPr>
                        <a:t>Վ.Սարգսյան 3/3 շենքերում տեղակայված տեսահսկման համակարգերի պահպանման ծառայություններ</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հատ</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1</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smtClean="0">
                          <a:effectLst/>
                          <a:latin typeface="GHEA Grapalat" pitchFamily="50" charset="0"/>
                        </a:rPr>
                        <a:t>1,000.0</a:t>
                      </a:r>
                      <a:endParaRPr lang="en-US" sz="1400" i="1" dirty="0">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4"/>
                  </a:ext>
                </a:extLst>
              </a:tr>
              <a:tr h="762000">
                <a:tc>
                  <a:txBody>
                    <a:bodyPr/>
                    <a:lstStyle/>
                    <a:p>
                      <a:pPr algn="ctr">
                        <a:spcAft>
                          <a:spcPts val="0"/>
                        </a:spcAft>
                      </a:pPr>
                      <a:r>
                        <a:rPr lang="hy-AM" sz="1400">
                          <a:effectLst/>
                          <a:latin typeface="GHEA Grapalat" pitchFamily="50" charset="0"/>
                        </a:rPr>
                        <a:t>5</a:t>
                      </a:r>
                      <a:r>
                        <a:rPr lang="en-US" sz="1400">
                          <a:effectLst/>
                          <a:latin typeface="GHEA Grapalat" pitchFamily="50" charset="0"/>
                        </a:rPr>
                        <a:t>.</a:t>
                      </a:r>
                      <a:r>
                        <a:rPr lang="hy-AM" sz="1400">
                          <a:effectLst/>
                          <a:latin typeface="GHEA Grapalat" pitchFamily="50" charset="0"/>
                        </a:rPr>
                        <a:t>5</a:t>
                      </a:r>
                      <a:endParaRPr lang="en-US" sz="1400" i="1">
                        <a:effectLst/>
                        <a:latin typeface="GHEA Grapalat" pitchFamily="50" charset="0"/>
                        <a:ea typeface="Times New Roman"/>
                        <a:cs typeface="Times New Roman"/>
                      </a:endParaRPr>
                    </a:p>
                  </a:txBody>
                  <a:tcPr marL="68580" marR="68580" marT="0" marB="0" anchor="ctr"/>
                </a:tc>
                <a:tc>
                  <a:txBody>
                    <a:bodyPr/>
                    <a:lstStyle/>
                    <a:p>
                      <a:pPr>
                        <a:spcAft>
                          <a:spcPts val="0"/>
                        </a:spcAft>
                      </a:pPr>
                      <a:r>
                        <a:rPr lang="hy-AM" sz="1400" dirty="0">
                          <a:effectLst/>
                          <a:latin typeface="GHEA Grapalat" pitchFamily="50" charset="0"/>
                        </a:rPr>
                        <a:t>Կառավարական N 2, N 3 և Վ.Սարգսյան 3/3 շենքերում տեղակայված </a:t>
                      </a:r>
                      <a:r>
                        <a:rPr lang="hy-AM" sz="1400" dirty="0" smtClean="0">
                          <a:effectLst/>
                          <a:latin typeface="GHEA Grapalat" pitchFamily="50" charset="0"/>
                        </a:rPr>
                        <a:t>անցակետային պահպանման </a:t>
                      </a:r>
                      <a:r>
                        <a:rPr lang="hy-AM" sz="1400" dirty="0">
                          <a:effectLst/>
                          <a:latin typeface="GHEA Grapalat" pitchFamily="50" charset="0"/>
                        </a:rPr>
                        <a:t>ծառայություններ</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հատ</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a:effectLst/>
                          <a:latin typeface="GHEA Grapalat" pitchFamily="50" charset="0"/>
                        </a:rPr>
                        <a:t>1</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smtClean="0">
                          <a:effectLst/>
                          <a:latin typeface="GHEA Grapalat" pitchFamily="50" charset="0"/>
                        </a:rPr>
                        <a:t>1,020.0</a:t>
                      </a:r>
                      <a:endParaRPr lang="en-US" sz="1400" i="1" dirty="0">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5"/>
                  </a:ext>
                </a:extLst>
              </a:tr>
              <a:tr h="319781">
                <a:tc>
                  <a:txBody>
                    <a:bodyPr/>
                    <a:lstStyle/>
                    <a:p>
                      <a:pPr algn="ctr">
                        <a:spcAft>
                          <a:spcPts val="0"/>
                        </a:spcAft>
                      </a:pPr>
                      <a:r>
                        <a:rPr lang="en-US" sz="1400">
                          <a:effectLst/>
                          <a:latin typeface="GHEA Grapalat" pitchFamily="50" charset="0"/>
                        </a:rPr>
                        <a:t>6</a:t>
                      </a:r>
                      <a:endParaRPr lang="en-US" sz="1400" i="1">
                        <a:effectLst/>
                        <a:latin typeface="GHEA Grapalat" pitchFamily="50" charset="0"/>
                        <a:ea typeface="Times New Roman"/>
                        <a:cs typeface="Times New Roman"/>
                      </a:endParaRPr>
                    </a:p>
                  </a:txBody>
                  <a:tcPr marL="68580" marR="68580" marT="0" marB="0"/>
                </a:tc>
                <a:tc>
                  <a:txBody>
                    <a:bodyPr/>
                    <a:lstStyle/>
                    <a:p>
                      <a:pPr>
                        <a:spcAft>
                          <a:spcPts val="0"/>
                        </a:spcAft>
                      </a:pPr>
                      <a:r>
                        <a:rPr lang="en-US" sz="1400" dirty="0" err="1">
                          <a:effectLst/>
                          <a:latin typeface="GHEA Grapalat" pitchFamily="50" charset="0"/>
                        </a:rPr>
                        <a:t>Անշարժ</a:t>
                      </a:r>
                      <a:r>
                        <a:rPr lang="en-US" sz="1400" dirty="0">
                          <a:effectLst/>
                          <a:latin typeface="GHEA Grapalat" pitchFamily="50" charset="0"/>
                        </a:rPr>
                        <a:t> </a:t>
                      </a:r>
                      <a:r>
                        <a:rPr lang="en-US" sz="1400" dirty="0" err="1">
                          <a:effectLst/>
                          <a:latin typeface="GHEA Grapalat" pitchFamily="50" charset="0"/>
                        </a:rPr>
                        <a:t>գույքի</a:t>
                      </a:r>
                      <a:r>
                        <a:rPr lang="en-US" sz="1400" dirty="0">
                          <a:effectLst/>
                          <a:latin typeface="GHEA Grapalat" pitchFamily="50" charset="0"/>
                        </a:rPr>
                        <a:t> </a:t>
                      </a:r>
                      <a:r>
                        <a:rPr lang="en-US" sz="1400" dirty="0" err="1">
                          <a:effectLst/>
                          <a:latin typeface="GHEA Grapalat" pitchFamily="50" charset="0"/>
                        </a:rPr>
                        <a:t>պահառություն</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endParaRPr lang="en-US" sz="1400" dirty="0" smtClean="0">
                        <a:effectLst/>
                        <a:latin typeface="GHEA Grapalat" pitchFamily="50" charset="0"/>
                      </a:endParaRPr>
                    </a:p>
                    <a:p>
                      <a:pPr algn="ctr">
                        <a:spcAft>
                          <a:spcPts val="0"/>
                        </a:spcAft>
                      </a:pPr>
                      <a:r>
                        <a:rPr lang="en-US" sz="1400" dirty="0" err="1" smtClean="0">
                          <a:effectLst/>
                          <a:latin typeface="GHEA Grapalat" pitchFamily="50" charset="0"/>
                        </a:rPr>
                        <a:t>հատ</a:t>
                      </a:r>
                      <a:endParaRPr lang="en-US" sz="1400" i="1" dirty="0">
                        <a:effectLst/>
                        <a:latin typeface="GHEA Grapalat" pitchFamily="50" charset="0"/>
                        <a:ea typeface="Times New Roman"/>
                        <a:cs typeface="Times New Roman"/>
                      </a:endParaRPr>
                    </a:p>
                  </a:txBody>
                  <a:tcPr marL="68580" marR="68580" marT="0" marB="0"/>
                </a:tc>
                <a:tc>
                  <a:txBody>
                    <a:bodyPr/>
                    <a:lstStyle/>
                    <a:p>
                      <a:pPr algn="ctr">
                        <a:spcAft>
                          <a:spcPts val="0"/>
                        </a:spcAft>
                      </a:pPr>
                      <a:r>
                        <a:rPr lang="hy-AM" sz="1400" dirty="0">
                          <a:effectLst/>
                          <a:latin typeface="GHEA Grapalat" pitchFamily="50" charset="0"/>
                        </a:rPr>
                        <a:t>2</a:t>
                      </a:r>
                      <a:endParaRPr lang="en-US" sz="1400" i="1" dirty="0">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dirty="0" smtClean="0">
                          <a:effectLst/>
                          <a:latin typeface="GHEA Grapalat" pitchFamily="50" charset="0"/>
                        </a:rPr>
                        <a:t>15,302.8</a:t>
                      </a:r>
                      <a:endParaRPr lang="en-US" sz="1400" i="1" dirty="0">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6"/>
                  </a:ext>
                </a:extLst>
              </a:tr>
              <a:tr h="390781">
                <a:tc>
                  <a:txBody>
                    <a:bodyPr/>
                    <a:lstStyle/>
                    <a:p>
                      <a:pPr algn="ctr">
                        <a:spcAft>
                          <a:spcPts val="0"/>
                        </a:spcAft>
                      </a:pPr>
                      <a:r>
                        <a:rPr lang="hy-AM" sz="1400">
                          <a:effectLst/>
                          <a:latin typeface="GHEA Grapalat" pitchFamily="50" charset="0"/>
                        </a:rPr>
                        <a:t> </a:t>
                      </a:r>
                      <a:endParaRPr lang="en-US" sz="1400" i="1">
                        <a:effectLst/>
                        <a:latin typeface="GHEA Grapalat" pitchFamily="50" charset="0"/>
                        <a:ea typeface="Times New Roman"/>
                        <a:cs typeface="Times New Roman"/>
                      </a:endParaRPr>
                    </a:p>
                  </a:txBody>
                  <a:tcPr marL="68580" marR="68580" marT="0" marB="0"/>
                </a:tc>
                <a:tc>
                  <a:txBody>
                    <a:bodyPr/>
                    <a:lstStyle/>
                    <a:p>
                      <a:pPr algn="ctr">
                        <a:spcAft>
                          <a:spcPts val="0"/>
                        </a:spcAft>
                      </a:pPr>
                      <a:r>
                        <a:rPr lang="en-US" sz="1400" b="1" dirty="0" err="1">
                          <a:solidFill>
                            <a:schemeClr val="tx2"/>
                          </a:solidFill>
                          <a:effectLst/>
                          <a:latin typeface="GHEA Grapalat" pitchFamily="50" charset="0"/>
                        </a:rPr>
                        <a:t>Ընդամենը</a:t>
                      </a:r>
                      <a:endParaRPr lang="en-US" sz="1400" b="1" i="1" dirty="0">
                        <a:solidFill>
                          <a:schemeClr val="tx2"/>
                        </a:solidFill>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b="1" dirty="0">
                          <a:solidFill>
                            <a:schemeClr val="tx2"/>
                          </a:solidFill>
                          <a:effectLst/>
                          <a:latin typeface="GHEA Grapalat" pitchFamily="50" charset="0"/>
                        </a:rPr>
                        <a:t> </a:t>
                      </a:r>
                      <a:endParaRPr lang="en-US" sz="1400" b="1" i="1" dirty="0">
                        <a:solidFill>
                          <a:schemeClr val="tx2"/>
                        </a:solidFill>
                        <a:effectLst/>
                        <a:latin typeface="GHEA Grapalat" pitchFamily="50" charset="0"/>
                        <a:ea typeface="Times New Roman"/>
                        <a:cs typeface="Times New Roman"/>
                      </a:endParaRPr>
                    </a:p>
                  </a:txBody>
                  <a:tcPr marL="68580" marR="68580" marT="0" marB="0"/>
                </a:tc>
                <a:tc>
                  <a:txBody>
                    <a:bodyPr/>
                    <a:lstStyle/>
                    <a:p>
                      <a:pPr algn="ctr">
                        <a:spcAft>
                          <a:spcPts val="0"/>
                        </a:spcAft>
                      </a:pPr>
                      <a:r>
                        <a:rPr lang="hy-AM" sz="1400" b="1" dirty="0">
                          <a:solidFill>
                            <a:schemeClr val="tx2"/>
                          </a:solidFill>
                          <a:effectLst/>
                          <a:latin typeface="GHEA Grapalat" pitchFamily="50" charset="0"/>
                        </a:rPr>
                        <a:t> </a:t>
                      </a:r>
                      <a:endParaRPr lang="en-US" sz="1400" b="1" i="1" dirty="0">
                        <a:solidFill>
                          <a:schemeClr val="tx2"/>
                        </a:solidFill>
                        <a:effectLst/>
                        <a:latin typeface="GHEA Grapalat" pitchFamily="50" charset="0"/>
                        <a:ea typeface="Times New Roman"/>
                        <a:cs typeface="Times New Roman"/>
                      </a:endParaRPr>
                    </a:p>
                  </a:txBody>
                  <a:tcPr marL="68580" marR="68580" marT="0" marB="0" anchor="ctr"/>
                </a:tc>
                <a:tc>
                  <a:txBody>
                    <a:bodyPr/>
                    <a:lstStyle/>
                    <a:p>
                      <a:pPr algn="ctr">
                        <a:spcAft>
                          <a:spcPts val="0"/>
                        </a:spcAft>
                      </a:pPr>
                      <a:r>
                        <a:rPr lang="hy-AM" sz="1400" b="1" dirty="0" smtClean="0">
                          <a:solidFill>
                            <a:schemeClr val="tx2"/>
                          </a:solidFill>
                          <a:effectLst/>
                          <a:latin typeface="GHEA Grapalat" pitchFamily="50" charset="0"/>
                        </a:rPr>
                        <a:t>411,452.5</a:t>
                      </a:r>
                      <a:endParaRPr lang="en-US" sz="1400" b="1" i="1" dirty="0">
                        <a:solidFill>
                          <a:schemeClr val="tx2"/>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6415604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1679" y="2029379"/>
            <a:ext cx="6020641" cy="3429479"/>
          </a:xfrm>
        </p:spPr>
      </p:pic>
      <p:sp>
        <p:nvSpPr>
          <p:cNvPr id="3" name="Номер слайда 2"/>
          <p:cNvSpPr>
            <a:spLocks noGrp="1"/>
          </p:cNvSpPr>
          <p:nvPr>
            <p:ph type="sldNum" sz="quarter" idx="12"/>
          </p:nvPr>
        </p:nvSpPr>
        <p:spPr/>
        <p:txBody>
          <a:bodyPr/>
          <a:lstStyle/>
          <a:p>
            <a:fld id="{B6F15528-21DE-4FAA-801E-634DDDAF4B2B}" type="slidenum">
              <a:rPr lang="en-US" smtClean="0"/>
              <a:pPr/>
              <a:t>89</a:t>
            </a:fld>
            <a:endParaRPr lang="en-US"/>
          </a:p>
        </p:txBody>
      </p:sp>
      <p:sp>
        <p:nvSpPr>
          <p:cNvPr id="2" name="Заголовок 1"/>
          <p:cNvSpPr>
            <a:spLocks noGrp="1"/>
          </p:cNvSpPr>
          <p:nvPr>
            <p:ph type="title"/>
          </p:nvPr>
        </p:nvSpPr>
        <p:spPr>
          <a:xfrm>
            <a:off x="822960" y="286605"/>
            <a:ext cx="7543800" cy="1084996"/>
          </a:xfrm>
        </p:spPr>
        <p:txBody>
          <a:bodyPr>
            <a:normAutofit/>
          </a:bodyPr>
          <a:lstStyle/>
          <a:p>
            <a:r>
              <a:rPr lang="hy-AM" sz="1600" spc="0" dirty="0">
                <a:solidFill>
                  <a:schemeClr val="tx2"/>
                </a:solidFill>
                <a:latin typeface="GHEA Grapalat" pitchFamily="50" charset="0"/>
              </a:rPr>
              <a:t>Վերոնշյալ ծառայությունները մատուցվում են </a:t>
            </a:r>
            <a:r>
              <a:rPr lang="hy-AM" sz="1600" b="1" spc="0" dirty="0">
                <a:solidFill>
                  <a:schemeClr val="tx2"/>
                </a:solidFill>
                <a:latin typeface="GHEA Grapalat" pitchFamily="50" charset="0"/>
              </a:rPr>
              <a:t>«Գույքի գնահատման և աճուրդի կենտրոն» ՊՈԱԿ</a:t>
            </a:r>
            <a:r>
              <a:rPr lang="hy-AM" sz="1600" spc="0" dirty="0">
                <a:solidFill>
                  <a:schemeClr val="tx2"/>
                </a:solidFill>
                <a:latin typeface="GHEA Grapalat" pitchFamily="50" charset="0"/>
              </a:rPr>
              <a:t>-ի թվով </a:t>
            </a:r>
            <a:r>
              <a:rPr lang="hy-AM" sz="1600" b="1" spc="0" dirty="0">
                <a:solidFill>
                  <a:schemeClr val="tx2"/>
                </a:solidFill>
                <a:latin typeface="GHEA Grapalat" pitchFamily="50" charset="0"/>
              </a:rPr>
              <a:t>299 </a:t>
            </a:r>
            <a:r>
              <a:rPr lang="hy-AM" sz="1600" spc="0" dirty="0">
                <a:solidFill>
                  <a:schemeClr val="tx2"/>
                </a:solidFill>
                <a:latin typeface="GHEA Grapalat" pitchFamily="50" charset="0"/>
              </a:rPr>
              <a:t>աշխատակիցների </a:t>
            </a:r>
            <a:r>
              <a:rPr lang="hy-AM" sz="1600" spc="0" dirty="0" smtClean="0">
                <a:solidFill>
                  <a:schemeClr val="tx2"/>
                </a:solidFill>
                <a:latin typeface="GHEA Grapalat" pitchFamily="50" charset="0"/>
              </a:rPr>
              <a:t>կողմից</a:t>
            </a:r>
            <a:endParaRPr lang="en-US" sz="1600" dirty="0">
              <a:solidFill>
                <a:schemeClr val="tx2"/>
              </a:solidFill>
              <a:latin typeface="GHEA Grapalat" pitchFamily="50" charset="0"/>
            </a:endParaRPr>
          </a:p>
        </p:txBody>
      </p:sp>
    </p:spTree>
    <p:extLst>
      <p:ext uri="{BB962C8B-B14F-4D97-AF65-F5344CB8AC3E}">
        <p14:creationId xmlns:p14="http://schemas.microsoft.com/office/powerpoint/2010/main" val="19913609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3506" y="103750"/>
            <a:ext cx="7886700" cy="6128238"/>
          </a:xfrm>
        </p:spPr>
        <p:txBody>
          <a:bodyPr>
            <a:normAutofit/>
          </a:bodyPr>
          <a:lstStyle/>
          <a:p>
            <a:r>
              <a:rPr lang="hy-AM" sz="1400" b="1" i="1" dirty="0" smtClean="0">
                <a:latin typeface="GHEA Grapalat" panose="02000506050000020003" pitchFamily="50" charset="0"/>
              </a:rPr>
              <a:t>ԱԿՆԿԱԼՎՈՂ ԱՐԴՅՈՒՆՔ</a:t>
            </a:r>
          </a:p>
          <a:p>
            <a:pPr marL="109728" indent="0" algn="ctr">
              <a:buNone/>
            </a:pPr>
            <a:endParaRPr lang="hy-AM" sz="1400" b="1" i="1" dirty="0" smtClean="0">
              <a:latin typeface="GHEA Grapalat" panose="02000506050000020003" pitchFamily="50" charset="0"/>
            </a:endParaRPr>
          </a:p>
          <a:p>
            <a:pPr lvl="0">
              <a:lnSpc>
                <a:spcPct val="100000"/>
              </a:lnSpc>
            </a:pPr>
            <a:r>
              <a:rPr lang="hy-AM" sz="1400" i="1" dirty="0" smtClean="0">
                <a:solidFill>
                  <a:srgbClr val="002060"/>
                </a:solidFill>
                <a:latin typeface="GHEA Grapalat" panose="02000506050000020003" pitchFamily="50" charset="0"/>
              </a:rPr>
              <a:t>Էլեկտրաէներգիայի տարեկան տնտեսում - 14,3 մլնկվտ/ժամ,</a:t>
            </a:r>
          </a:p>
          <a:p>
            <a:pPr lvl="0">
              <a:lnSpc>
                <a:spcPct val="100000"/>
              </a:lnSpc>
            </a:pPr>
            <a:r>
              <a:rPr lang="hy-AM" sz="1400" i="1" dirty="0" smtClean="0">
                <a:solidFill>
                  <a:srgbClr val="002060"/>
                </a:solidFill>
                <a:latin typeface="GHEA Grapalat" panose="02000506050000020003" pitchFamily="50" charset="0"/>
              </a:rPr>
              <a:t>Շահագործման ծախսերի կրճատում – մոտ 300 մլն դրամ/տարի,</a:t>
            </a:r>
          </a:p>
          <a:p>
            <a:pPr lvl="0">
              <a:lnSpc>
                <a:spcPct val="100000"/>
              </a:lnSpc>
            </a:pPr>
            <a:r>
              <a:rPr lang="hy-AM" sz="1400" i="1" dirty="0" smtClean="0">
                <a:solidFill>
                  <a:srgbClr val="002060"/>
                </a:solidFill>
                <a:latin typeface="GHEA Grapalat" panose="02000506050000020003" pitchFamily="50" charset="0"/>
              </a:rPr>
              <a:t>Ոռոգելի հողատարածքների աճ – մոտ 10.5 հազ. հա,</a:t>
            </a:r>
          </a:p>
          <a:p>
            <a:pPr lvl="0">
              <a:lnSpc>
                <a:spcPct val="100000"/>
              </a:lnSpc>
            </a:pPr>
            <a:r>
              <a:rPr lang="hy-AM" sz="1400" i="1" dirty="0" smtClean="0">
                <a:solidFill>
                  <a:srgbClr val="002060"/>
                </a:solidFill>
                <a:latin typeface="GHEA Grapalat" panose="02000506050000020003" pitchFamily="50" charset="0"/>
              </a:rPr>
              <a:t>Շահագործումից դուրս եկող պոմպակայանների քանակ – 12 հատ,</a:t>
            </a:r>
          </a:p>
          <a:p>
            <a:pPr lvl="0">
              <a:lnSpc>
                <a:spcPct val="100000"/>
              </a:lnSpc>
            </a:pPr>
            <a:r>
              <a:rPr lang="hy-AM" sz="1400" i="1" dirty="0" smtClean="0">
                <a:solidFill>
                  <a:srgbClr val="002060"/>
                </a:solidFill>
                <a:latin typeface="GHEA Grapalat" panose="02000506050000020003" pitchFamily="50" charset="0"/>
              </a:rPr>
              <a:t>Մայր և երկրորդ կարգի ջրանցքների վերականգնվող հատվածներ- 70.2 կմ,</a:t>
            </a:r>
          </a:p>
          <a:p>
            <a:pPr lvl="0">
              <a:lnSpc>
                <a:spcPct val="100000"/>
              </a:lnSpc>
            </a:pPr>
            <a:r>
              <a:rPr lang="hy-AM" sz="1400" i="1" dirty="0" smtClean="0">
                <a:solidFill>
                  <a:srgbClr val="002060"/>
                </a:solidFill>
                <a:latin typeface="GHEA Grapalat" panose="02000506050000020003" pitchFamily="50" charset="0"/>
              </a:rPr>
              <a:t>Ներտնտեսային ոռոգման համակարգերի վերականգնվող հատվածներ- 265.9 կմ,</a:t>
            </a:r>
          </a:p>
          <a:p>
            <a:pPr lvl="0">
              <a:lnSpc>
                <a:spcPct val="100000"/>
              </a:lnSpc>
            </a:pPr>
            <a:r>
              <a:rPr lang="hy-AM" sz="1400" i="1" dirty="0" smtClean="0">
                <a:solidFill>
                  <a:srgbClr val="002060"/>
                </a:solidFill>
                <a:latin typeface="GHEA Grapalat" panose="02000506050000020003" pitchFamily="50" charset="0"/>
              </a:rPr>
              <a:t>Շահառուների քանակ – 115,141 մարդ,</a:t>
            </a:r>
          </a:p>
          <a:p>
            <a:pPr marL="109728" lvl="0" indent="0">
              <a:lnSpc>
                <a:spcPct val="100000"/>
              </a:lnSpc>
              <a:buNone/>
            </a:pPr>
            <a:endParaRPr lang="hy-AM" sz="1400" i="1" dirty="0" smtClean="0">
              <a:solidFill>
                <a:srgbClr val="002060"/>
              </a:solidFill>
              <a:latin typeface="GHEA Grapalat" panose="02000506050000020003" pitchFamily="50" charset="0"/>
            </a:endParaRPr>
          </a:p>
          <a:p>
            <a:pPr marL="0" lvl="0" indent="0" algn="just">
              <a:lnSpc>
                <a:spcPct val="100000"/>
              </a:lnSpc>
              <a:buNone/>
            </a:pPr>
            <a:r>
              <a:rPr lang="hy-AM" sz="1400" i="1" dirty="0" smtClean="0">
                <a:latin typeface="GHEA Grapalat" panose="02000506050000020003" pitchFamily="50" charset="0"/>
              </a:rPr>
              <a:t> Ծրագրի </a:t>
            </a:r>
            <a:r>
              <a:rPr lang="hy-AM" sz="1400" i="1" dirty="0">
                <a:latin typeface="GHEA Grapalat" panose="02000506050000020003" pitchFamily="50" charset="0"/>
              </a:rPr>
              <a:t>շրջանակներում առաջանալիք խնայողությունների </a:t>
            </a:r>
            <a:r>
              <a:rPr lang="hy-AM" sz="1400" i="1" dirty="0" smtClean="0">
                <a:latin typeface="GHEA Grapalat" panose="02000506050000020003" pitchFamily="50" charset="0"/>
              </a:rPr>
              <a:t>հաշվին 2022թ</a:t>
            </a:r>
            <a:r>
              <a:rPr lang="hy-AM" sz="1400" i="1" dirty="0">
                <a:latin typeface="GHEA Grapalat" panose="02000506050000020003" pitchFamily="50" charset="0"/>
              </a:rPr>
              <a:t>.-ից իրականացվելու են լրացուցիչ շինարարական աշխատանքներ, որոնց մասով </a:t>
            </a:r>
            <a:r>
              <a:rPr lang="hy-AM" sz="1400" i="1" dirty="0" smtClean="0">
                <a:latin typeface="GHEA Grapalat" panose="02000506050000020003" pitchFamily="50" charset="0"/>
              </a:rPr>
              <a:t>ընթանում են անհրաժեշտ նախագծանախահաշվային աշխատանքներ, </a:t>
            </a:r>
            <a:r>
              <a:rPr lang="hy-AM" sz="1400" i="1" dirty="0">
                <a:latin typeface="GHEA Grapalat" panose="02000506050000020003" pitchFamily="50" charset="0"/>
              </a:rPr>
              <a:t>այսինքն՝ ծրագրի իրականացումից ակնկալվող հիմնական վերոնշյալ արդյունքները </a:t>
            </a:r>
            <a:r>
              <a:rPr lang="hy-AM" sz="1400" i="1" dirty="0" smtClean="0">
                <a:latin typeface="GHEA Grapalat" panose="02000506050000020003" pitchFamily="50" charset="0"/>
              </a:rPr>
              <a:t>կվերանայվեն։</a:t>
            </a:r>
          </a:p>
          <a:p>
            <a:pPr marL="0" lvl="0" indent="0" algn="just">
              <a:lnSpc>
                <a:spcPct val="100000"/>
              </a:lnSpc>
              <a:buNone/>
            </a:pPr>
            <a:r>
              <a:rPr lang="hy-AM" sz="1400" i="1" dirty="0" smtClean="0">
                <a:latin typeface="GHEA Grapalat" panose="02000506050000020003" pitchFamily="50" charset="0"/>
              </a:rPr>
              <a:t> </a:t>
            </a:r>
            <a:endParaRPr lang="en-US" sz="1400" i="1" dirty="0">
              <a:latin typeface="GHEA Grapalat" panose="02000506050000020003" pitchFamily="50" charset="0"/>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593010" y="3679012"/>
            <a:ext cx="1321640" cy="1767840"/>
          </a:xfrm>
          <a:prstGeom prst="rect">
            <a:avLst/>
          </a:prstGeom>
          <a:noFill/>
        </p:spPr>
      </p:pic>
      <p:pic>
        <p:nvPicPr>
          <p:cNvPr id="7" name="Picture 6" descr="20200221_143929"/>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565057" y="3835438"/>
            <a:ext cx="1753870" cy="1468958"/>
          </a:xfrm>
          <a:prstGeom prst="rect">
            <a:avLst/>
          </a:prstGeom>
          <a:noFill/>
          <a:ln>
            <a:noFill/>
          </a:ln>
        </p:spPr>
      </p:pic>
      <p:pic>
        <p:nvPicPr>
          <p:cNvPr id="8" name="Picture 7"/>
          <p:cNvPicPr>
            <a:picLocks noChangeAspect="1"/>
          </p:cNvPicPr>
          <p:nvPr/>
        </p:nvPicPr>
        <p:blipFill>
          <a:blip r:embed="rId4"/>
          <a:stretch>
            <a:fillRect/>
          </a:stretch>
        </p:blipFill>
        <p:spPr>
          <a:xfrm>
            <a:off x="5864622" y="3679012"/>
            <a:ext cx="1646206" cy="1749704"/>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2968399320"/>
              </p:ext>
            </p:extLst>
          </p:nvPr>
        </p:nvGraphicFramePr>
        <p:xfrm>
          <a:off x="1503486" y="5706208"/>
          <a:ext cx="6323866" cy="525780"/>
        </p:xfrm>
        <a:graphic>
          <a:graphicData uri="http://schemas.openxmlformats.org/drawingml/2006/table">
            <a:tbl>
              <a:tblPr firstRow="1" firstCol="1" bandRow="1">
                <a:tableStyleId>{5C22544A-7EE6-4342-B048-85BDC9FD1C3A}</a:tableStyleId>
              </a:tblPr>
              <a:tblGrid>
                <a:gridCol w="1818704">
                  <a:extLst>
                    <a:ext uri="{9D8B030D-6E8A-4147-A177-3AD203B41FA5}">
                      <a16:colId xmlns:a16="http://schemas.microsoft.com/office/drawing/2014/main" xmlns="" val="3916809139"/>
                    </a:ext>
                  </a:extLst>
                </a:gridCol>
                <a:gridCol w="2362037">
                  <a:extLst>
                    <a:ext uri="{9D8B030D-6E8A-4147-A177-3AD203B41FA5}">
                      <a16:colId xmlns:a16="http://schemas.microsoft.com/office/drawing/2014/main" xmlns="" val="1506599949"/>
                    </a:ext>
                  </a:extLst>
                </a:gridCol>
                <a:gridCol w="2143125">
                  <a:extLst>
                    <a:ext uri="{9D8B030D-6E8A-4147-A177-3AD203B41FA5}">
                      <a16:colId xmlns:a16="http://schemas.microsoft.com/office/drawing/2014/main" xmlns="" val="2684711590"/>
                    </a:ext>
                  </a:extLst>
                </a:gridCol>
              </a:tblGrid>
              <a:tr h="430823">
                <a:tc>
                  <a:txBody>
                    <a:bodyPr/>
                    <a:lstStyle/>
                    <a:p>
                      <a:pPr>
                        <a:lnSpc>
                          <a:spcPct val="115000"/>
                        </a:lnSpc>
                        <a:spcAft>
                          <a:spcPts val="0"/>
                        </a:spcAft>
                      </a:pPr>
                      <a:r>
                        <a:rPr lang="hy-AM" sz="1000" dirty="0" smtClean="0">
                          <a:solidFill>
                            <a:schemeClr val="bg1"/>
                          </a:solidFill>
                          <a:effectLst/>
                        </a:rPr>
                        <a:t> Ինքնահոս ոռոգման</a:t>
                      </a:r>
                      <a:r>
                        <a:rPr lang="hy-AM" sz="1100" baseline="0" dirty="0" smtClean="0">
                          <a:solidFill>
                            <a:schemeClr val="bg1"/>
                          </a:solidFill>
                          <a:effectLst/>
                        </a:rPr>
                        <a:t> </a:t>
                      </a:r>
                      <a:r>
                        <a:rPr lang="hy-AM" sz="1000" dirty="0" smtClean="0">
                          <a:solidFill>
                            <a:schemeClr val="bg1"/>
                          </a:solidFill>
                          <a:effectLst/>
                        </a:rPr>
                        <a:t>համակարգ </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0"/>
                        </a:spcAft>
                      </a:pPr>
                      <a:r>
                        <a:rPr lang="hy-AM" sz="1000" dirty="0" smtClean="0">
                          <a:solidFill>
                            <a:schemeClr val="bg1"/>
                          </a:solidFill>
                          <a:effectLst/>
                        </a:rPr>
                        <a:t> Վերականգնված </a:t>
                      </a:r>
                      <a:r>
                        <a:rPr lang="hy-AM" sz="1000" dirty="0">
                          <a:solidFill>
                            <a:schemeClr val="bg1"/>
                          </a:solidFill>
                          <a:effectLst/>
                        </a:rPr>
                        <a:t>մայր ջրանցք</a:t>
                      </a:r>
                      <a:endParaRPr lang="en-US" sz="1100" dirty="0">
                        <a:solidFill>
                          <a:schemeClr val="bg1"/>
                        </a:solidFill>
                        <a:effectLst/>
                      </a:endParaRPr>
                    </a:p>
                    <a:p>
                      <a:pPr>
                        <a:lnSpc>
                          <a:spcPct val="115000"/>
                        </a:lnSpc>
                        <a:spcAft>
                          <a:spcPts val="0"/>
                        </a:spcAft>
                      </a:pPr>
                      <a:r>
                        <a:rPr lang="hy-AM" sz="1000" dirty="0">
                          <a:solidFill>
                            <a:schemeClr val="bg1"/>
                          </a:solidFill>
                          <a:effectLst/>
                        </a:rPr>
                        <a:t> </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hy-AM" sz="1000" dirty="0">
                          <a:solidFill>
                            <a:schemeClr val="bg1"/>
                          </a:solidFill>
                          <a:effectLst/>
                        </a:rPr>
                        <a:t>Վերականգնված ներտնտեսային ոռոգման ցանց</a:t>
                      </a:r>
                      <a:endParaRPr lang="en-US" sz="1100" dirty="0">
                        <a:solidFill>
                          <a:schemeClr val="bg1"/>
                        </a:solidFill>
                        <a:effectLst/>
                      </a:endParaRPr>
                    </a:p>
                    <a:p>
                      <a:pPr algn="ctr">
                        <a:lnSpc>
                          <a:spcPct val="115000"/>
                        </a:lnSpc>
                        <a:spcAft>
                          <a:spcPts val="0"/>
                        </a:spcAft>
                      </a:pPr>
                      <a:r>
                        <a:rPr lang="hy-AM" sz="1000" dirty="0">
                          <a:solidFill>
                            <a:schemeClr val="bg1"/>
                          </a:solidFill>
                          <a:effectLst/>
                        </a:rPr>
                        <a:t> </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351075643"/>
                  </a:ext>
                </a:extLst>
              </a:tr>
            </a:tbl>
          </a:graphicData>
        </a:graphic>
      </p:graphicFrame>
      <p:sp>
        <p:nvSpPr>
          <p:cNvPr id="2" name="Номер слайда 1"/>
          <p:cNvSpPr>
            <a:spLocks noGrp="1"/>
          </p:cNvSpPr>
          <p:nvPr>
            <p:ph type="sldNum" sz="quarter" idx="12"/>
          </p:nvPr>
        </p:nvSpPr>
        <p:spPr/>
        <p:txBody>
          <a:bodyPr/>
          <a:lstStyle/>
          <a:p>
            <a:fld id="{B6F15528-21DE-4FAA-801E-634DDDAF4B2B}" type="slidenum">
              <a:rPr lang="en-US" smtClean="0"/>
              <a:pPr/>
              <a:t>9</a:t>
            </a:fld>
            <a:endParaRPr lang="en-US" dirty="0"/>
          </a:p>
        </p:txBody>
      </p:sp>
    </p:spTree>
    <p:extLst>
      <p:ext uri="{BB962C8B-B14F-4D97-AF65-F5344CB8AC3E}">
        <p14:creationId xmlns:p14="http://schemas.microsoft.com/office/powerpoint/2010/main" val="6532511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825400409"/>
              </p:ext>
            </p:extLst>
          </p:nvPr>
        </p:nvGraphicFramePr>
        <p:xfrm>
          <a:off x="533400" y="381000"/>
          <a:ext cx="8229600" cy="5715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9161171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534400" cy="4093428"/>
          </a:xfrm>
          <a:prstGeom prst="rect">
            <a:avLst/>
          </a:prstGeom>
        </p:spPr>
        <p:txBody>
          <a:bodyPr wrap="square">
            <a:spAutoFit/>
          </a:bodyPr>
          <a:lstStyle/>
          <a:p>
            <a:pPr lvl="0" algn="ctr"/>
            <a:r>
              <a:rPr lang="hy-AM" sz="2000" b="1" dirty="0" smtClean="0">
                <a:latin typeface="GHEA Grapalat" pitchFamily="50" charset="0"/>
              </a:rPr>
              <a:t>«</a:t>
            </a:r>
            <a:r>
              <a:rPr lang="hy-AM" b="1" dirty="0" smtClean="0">
                <a:solidFill>
                  <a:prstClr val="black"/>
                </a:solidFill>
                <a:latin typeface="GHEA Grapalat" pitchFamily="50" charset="0"/>
              </a:rPr>
              <a:t>11015 </a:t>
            </a:r>
            <a:r>
              <a:rPr lang="hy-AM" b="1" dirty="0">
                <a:solidFill>
                  <a:prstClr val="black"/>
                </a:solidFill>
                <a:latin typeface="GHEA Grapalat" pitchFamily="50" charset="0"/>
              </a:rPr>
              <a:t>«Շարժական գույքի պահառության կազմակերպում» </a:t>
            </a:r>
          </a:p>
          <a:p>
            <a:pPr lvl="0" algn="ctr"/>
            <a:endParaRPr lang="hy-AM" sz="2000" dirty="0" smtClean="0">
              <a:latin typeface="GHEA Grapalat" pitchFamily="50" charset="0"/>
            </a:endParaRPr>
          </a:p>
          <a:p>
            <a:pPr lvl="0" algn="ctr"/>
            <a:r>
              <a:rPr lang="hy-AM" sz="2000" b="1" dirty="0" smtClean="0">
                <a:solidFill>
                  <a:schemeClr val="tx2"/>
                </a:solidFill>
                <a:latin typeface="GHEA Grapalat" pitchFamily="50" charset="0"/>
              </a:rPr>
              <a:t>2022</a:t>
            </a:r>
            <a:r>
              <a:rPr lang="hy-AM" sz="2000" dirty="0" smtClean="0">
                <a:solidFill>
                  <a:schemeClr val="tx2"/>
                </a:solidFill>
                <a:latin typeface="GHEA Grapalat" pitchFamily="50" charset="0"/>
              </a:rPr>
              <a:t> </a:t>
            </a:r>
            <a:r>
              <a:rPr lang="hy-AM" sz="2000" dirty="0" smtClean="0">
                <a:latin typeface="GHEA Grapalat" pitchFamily="50" charset="0"/>
              </a:rPr>
              <a:t>թ-ին </a:t>
            </a:r>
            <a:r>
              <a:rPr lang="hy-AM" sz="2000" dirty="0">
                <a:latin typeface="GHEA Grapalat" pitchFamily="50" charset="0"/>
              </a:rPr>
              <a:t>նախատեսվում է հատկաց­նել </a:t>
            </a:r>
            <a:r>
              <a:rPr lang="hy-AM" sz="2000" b="1" dirty="0" smtClean="0">
                <a:solidFill>
                  <a:schemeClr val="tx2"/>
                </a:solidFill>
                <a:latin typeface="GHEA Grapalat" pitchFamily="50" charset="0"/>
              </a:rPr>
              <a:t>29,028.3 հազ. </a:t>
            </a:r>
            <a:r>
              <a:rPr lang="hy-AM" sz="2000" dirty="0" smtClean="0">
                <a:latin typeface="GHEA Grapalat" pitchFamily="50" charset="0"/>
              </a:rPr>
              <a:t>դրամ </a:t>
            </a:r>
          </a:p>
          <a:p>
            <a:pPr lvl="0" algn="ctr"/>
            <a:r>
              <a:rPr lang="en-US" sz="2000" dirty="0" smtClean="0">
                <a:latin typeface="GHEA Grapalat" pitchFamily="50" charset="0"/>
              </a:rPr>
              <a:t> </a:t>
            </a:r>
          </a:p>
          <a:p>
            <a:endParaRPr lang="en-US" sz="2000" dirty="0" smtClean="0">
              <a:latin typeface="GHEA Grapalat" pitchFamily="50" charset="0"/>
            </a:endParaRPr>
          </a:p>
          <a:p>
            <a:pPr algn="just"/>
            <a:r>
              <a:rPr lang="hy-AM" sz="2000" dirty="0">
                <a:latin typeface="GHEA Grapalat" pitchFamily="50" charset="0"/>
              </a:rPr>
              <a:t>Պ</a:t>
            </a:r>
            <a:r>
              <a:rPr lang="hy-AM" sz="2000" dirty="0" smtClean="0">
                <a:latin typeface="GHEA Grapalat" pitchFamily="50" charset="0"/>
              </a:rPr>
              <a:t>ետական </a:t>
            </a:r>
            <a:r>
              <a:rPr lang="hy-AM" sz="2000" dirty="0">
                <a:latin typeface="GHEA Grapalat" pitchFamily="50" charset="0"/>
              </a:rPr>
              <a:t>կառավարման համակարգի մարմինների տիրապետմանը և օգտագործմանը հանձնված</a:t>
            </a:r>
            <a:r>
              <a:rPr lang="af-ZA" sz="2000" dirty="0">
                <a:latin typeface="GHEA Grapalat" pitchFamily="50" charset="0"/>
              </a:rPr>
              <a:t>, </a:t>
            </a:r>
            <a:r>
              <a:rPr lang="hy-AM" sz="2000" dirty="0" smtClean="0">
                <a:latin typeface="GHEA Grapalat" pitchFamily="50" charset="0"/>
              </a:rPr>
              <a:t>կազմակերպություններին</a:t>
            </a:r>
            <a:r>
              <a:rPr lang="af-ZA" sz="2000" dirty="0" smtClean="0">
                <a:latin typeface="GHEA Grapalat" pitchFamily="50" charset="0"/>
              </a:rPr>
              <a:t>,</a:t>
            </a:r>
            <a:r>
              <a:rPr lang="hy-AM" sz="2000" dirty="0" smtClean="0">
                <a:latin typeface="GHEA Grapalat" pitchFamily="50" charset="0"/>
              </a:rPr>
              <a:t> ընկերություններին </a:t>
            </a:r>
            <a:r>
              <a:rPr lang="hy-AM" sz="2000" dirty="0">
                <a:latin typeface="GHEA Grapalat" pitchFamily="50" charset="0"/>
              </a:rPr>
              <a:t>և հիմնադրամներին անհատույց օգտագործման իրավունքով </a:t>
            </a:r>
            <a:r>
              <a:rPr lang="hy-AM" sz="2000" dirty="0" smtClean="0">
                <a:latin typeface="GHEA Grapalat" pitchFamily="50" charset="0"/>
              </a:rPr>
              <a:t>տրամադրված օտարման </a:t>
            </a:r>
            <a:r>
              <a:rPr lang="hy-AM" sz="2000" dirty="0">
                <a:latin typeface="GHEA Grapalat" pitchFamily="50" charset="0"/>
              </a:rPr>
              <a:t>ենթակա պետական սեփականություն </a:t>
            </a:r>
            <a:r>
              <a:rPr lang="hy-AM" sz="2000" dirty="0" smtClean="0">
                <a:latin typeface="GHEA Grapalat" pitchFamily="50" charset="0"/>
              </a:rPr>
              <a:t>հանդիսացող մինչև </a:t>
            </a:r>
            <a:r>
              <a:rPr lang="en-US" sz="2000" b="1" dirty="0" smtClean="0">
                <a:solidFill>
                  <a:schemeClr val="tx2"/>
                </a:solidFill>
                <a:latin typeface="GHEA Grapalat" pitchFamily="50" charset="0"/>
              </a:rPr>
              <a:t>10 </a:t>
            </a:r>
            <a:r>
              <a:rPr lang="hy-AM" sz="2000" b="1" dirty="0" smtClean="0">
                <a:solidFill>
                  <a:schemeClr val="tx2"/>
                </a:solidFill>
                <a:latin typeface="GHEA Grapalat" pitchFamily="50" charset="0"/>
              </a:rPr>
              <a:t>մլն </a:t>
            </a:r>
            <a:r>
              <a:rPr lang="hy-AM" sz="2000" dirty="0" smtClean="0">
                <a:latin typeface="GHEA Grapalat" pitchFamily="50" charset="0"/>
              </a:rPr>
              <a:t>դրամ </a:t>
            </a:r>
            <a:r>
              <a:rPr lang="hy-AM" sz="2000" dirty="0">
                <a:latin typeface="GHEA Grapalat" pitchFamily="50" charset="0"/>
              </a:rPr>
              <a:t>գնահատված արժեքով պիտանի շարժական գույքի </a:t>
            </a:r>
            <a:r>
              <a:rPr lang="hy-AM" sz="2000" dirty="0" smtClean="0">
                <a:latin typeface="GHEA Grapalat" pitchFamily="50" charset="0"/>
              </a:rPr>
              <a:t>պահառություն</a:t>
            </a:r>
            <a:r>
              <a:rPr lang="af-ZA" sz="2000" dirty="0" smtClean="0">
                <a:latin typeface="GHEA Grapalat" pitchFamily="50" charset="0"/>
              </a:rPr>
              <a:t>:</a:t>
            </a:r>
            <a:r>
              <a:rPr lang="hy-AM" sz="2000" i="1" dirty="0" smtClean="0">
                <a:latin typeface="GHEA Grapalat" pitchFamily="50" charset="0"/>
              </a:rPr>
              <a:t> </a:t>
            </a:r>
          </a:p>
          <a:p>
            <a:endParaRPr lang="hy-AM" sz="2000" i="1" dirty="0" smtClean="0"/>
          </a:p>
          <a:p>
            <a:pPr algn="ctr"/>
            <a:endParaRPr lang="en-US" sz="2000" i="1" dirty="0" smtClean="0"/>
          </a:p>
        </p:txBody>
      </p:sp>
    </p:spTree>
    <p:extLst>
      <p:ext uri="{BB962C8B-B14F-4D97-AF65-F5344CB8AC3E}">
        <p14:creationId xmlns:p14="http://schemas.microsoft.com/office/powerpoint/2010/main" val="296938970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08516193"/>
              </p:ext>
            </p:extLst>
          </p:nvPr>
        </p:nvGraphicFramePr>
        <p:xfrm>
          <a:off x="205740" y="457200"/>
          <a:ext cx="8763000" cy="5715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8127578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228600"/>
            <a:ext cx="6934200" cy="369332"/>
          </a:xfrm>
          <a:prstGeom prst="rect">
            <a:avLst/>
          </a:prstGeom>
        </p:spPr>
        <p:txBody>
          <a:bodyPr wrap="square">
            <a:spAutoFit/>
          </a:bodyPr>
          <a:lstStyle/>
          <a:p>
            <a:pPr algn="ctr"/>
            <a:r>
              <a:rPr lang="hy-AM" b="1" dirty="0" smtClean="0">
                <a:solidFill>
                  <a:schemeClr val="tx2"/>
                </a:solidFill>
              </a:rPr>
              <a:t> Միջոցառման </a:t>
            </a:r>
            <a:r>
              <a:rPr lang="hy-AM" b="1" dirty="0">
                <a:solidFill>
                  <a:schemeClr val="tx2"/>
                </a:solidFill>
              </a:rPr>
              <a:t>ծախսերի </a:t>
            </a:r>
            <a:r>
              <a:rPr lang="hy-AM" b="1" dirty="0" smtClean="0">
                <a:solidFill>
                  <a:schemeClr val="tx2"/>
                </a:solidFill>
              </a:rPr>
              <a:t>կառուցվածք</a:t>
            </a:r>
            <a:endParaRPr lang="en-US" b="1" dirty="0">
              <a:solidFill>
                <a:schemeClr val="tx2"/>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328567513"/>
              </p:ext>
            </p:extLst>
          </p:nvPr>
        </p:nvGraphicFramePr>
        <p:xfrm>
          <a:off x="381000" y="914400"/>
          <a:ext cx="8458200" cy="4952999"/>
        </p:xfrm>
        <a:graphic>
          <a:graphicData uri="http://schemas.openxmlformats.org/drawingml/2006/table">
            <a:tbl>
              <a:tblPr firstRow="1" firstCol="1" bandRow="1">
                <a:tableStyleId>{5C22544A-7EE6-4342-B048-85BDC9FD1C3A}</a:tableStyleId>
              </a:tblPr>
              <a:tblGrid>
                <a:gridCol w="1086928">
                  <a:extLst>
                    <a:ext uri="{9D8B030D-6E8A-4147-A177-3AD203B41FA5}">
                      <a16:colId xmlns:a16="http://schemas.microsoft.com/office/drawing/2014/main" xmlns="" val="20000"/>
                    </a:ext>
                  </a:extLst>
                </a:gridCol>
                <a:gridCol w="5081822">
                  <a:extLst>
                    <a:ext uri="{9D8B030D-6E8A-4147-A177-3AD203B41FA5}">
                      <a16:colId xmlns:a16="http://schemas.microsoft.com/office/drawing/2014/main" xmlns="" val="20001"/>
                    </a:ext>
                  </a:extLst>
                </a:gridCol>
                <a:gridCol w="2289450">
                  <a:extLst>
                    <a:ext uri="{9D8B030D-6E8A-4147-A177-3AD203B41FA5}">
                      <a16:colId xmlns:a16="http://schemas.microsoft.com/office/drawing/2014/main" xmlns="" val="20002"/>
                    </a:ext>
                  </a:extLst>
                </a:gridCol>
              </a:tblGrid>
              <a:tr h="770260">
                <a:tc>
                  <a:txBody>
                    <a:bodyPr/>
                    <a:lstStyle/>
                    <a:p>
                      <a:pPr indent="-635" algn="ctr">
                        <a:spcAft>
                          <a:spcPts val="0"/>
                        </a:spcAft>
                        <a:tabLst>
                          <a:tab pos="-171450" algn="l"/>
                          <a:tab pos="-36830" algn="l"/>
                          <a:tab pos="54610" algn="l"/>
                          <a:tab pos="342900" algn="l"/>
                        </a:tabLst>
                      </a:pPr>
                      <a:r>
                        <a:rPr lang="en-US" sz="1600" i="1" dirty="0" smtClean="0">
                          <a:solidFill>
                            <a:schemeClr val="bg1"/>
                          </a:solidFill>
                          <a:effectLst/>
                          <a:latin typeface="GHEA Grapalat" pitchFamily="50" charset="0"/>
                          <a:ea typeface="Times New Roman"/>
                          <a:cs typeface="Times New Roman"/>
                        </a:rPr>
                        <a:t>N</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Անվանումներ</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Բյուջետային </a:t>
                      </a:r>
                      <a:r>
                        <a:rPr lang="hy-AM" sz="1600" kern="1800" dirty="0" smtClean="0">
                          <a:solidFill>
                            <a:schemeClr val="bg1"/>
                          </a:solidFill>
                          <a:effectLst/>
                          <a:latin typeface="GHEA Grapalat" pitchFamily="50" charset="0"/>
                        </a:rPr>
                        <a:t>հայտ </a:t>
                      </a:r>
                      <a:r>
                        <a:rPr lang="en-US" sz="1600" dirty="0" smtClean="0">
                          <a:solidFill>
                            <a:schemeClr val="bg1"/>
                          </a:solidFill>
                          <a:effectLst/>
                          <a:latin typeface="GHEA Grapalat" pitchFamily="50" charset="0"/>
                        </a:rPr>
                        <a:t>(</a:t>
                      </a:r>
                      <a:r>
                        <a:rPr lang="hy-AM" sz="1600" kern="1800" dirty="0">
                          <a:solidFill>
                            <a:schemeClr val="bg1"/>
                          </a:solidFill>
                          <a:effectLst/>
                          <a:latin typeface="GHEA Grapalat" pitchFamily="50" charset="0"/>
                        </a:rPr>
                        <a:t>հազ. դրամ)</a:t>
                      </a:r>
                      <a:endParaRPr lang="en-US" sz="1600" i="1" dirty="0">
                        <a:solidFill>
                          <a:schemeClr val="bg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0"/>
                  </a:ext>
                </a:extLst>
              </a:tr>
              <a:tr h="334089">
                <a:tc>
                  <a:txBody>
                    <a:bodyPr/>
                    <a:lstStyle/>
                    <a:p>
                      <a:pPr indent="-635" algn="ctr">
                        <a:spcAft>
                          <a:spcPts val="0"/>
                        </a:spcAft>
                        <a:tabLst>
                          <a:tab pos="-171450" algn="l"/>
                          <a:tab pos="-36830" algn="l"/>
                          <a:tab pos="54610" algn="l"/>
                          <a:tab pos="342900" algn="l"/>
                        </a:tabLst>
                      </a:pPr>
                      <a:r>
                        <a:rPr lang="en-US" sz="1600" b="0" i="1" kern="1800" dirty="0">
                          <a:solidFill>
                            <a:schemeClr val="tx1"/>
                          </a:solidFill>
                          <a:effectLst/>
                          <a:latin typeface="GHEA Grapalat" pitchFamily="50" charset="0"/>
                        </a:rPr>
                        <a:t>1</a:t>
                      </a:r>
                      <a:endParaRPr lang="en-US" sz="1600" b="0" i="1" dirty="0">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en-US" sz="1600" b="0" i="1" kern="1800" dirty="0">
                          <a:solidFill>
                            <a:schemeClr val="tx1"/>
                          </a:solidFill>
                          <a:effectLst/>
                          <a:latin typeface="GHEA Grapalat" pitchFamily="50" charset="0"/>
                        </a:rPr>
                        <a:t>2</a:t>
                      </a:r>
                      <a:endParaRPr lang="en-US" sz="1600" b="0" i="1" dirty="0">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en-US" sz="1600" b="0" i="1" kern="1800" dirty="0">
                          <a:solidFill>
                            <a:schemeClr val="tx1"/>
                          </a:solidFill>
                          <a:effectLst/>
                          <a:latin typeface="GHEA Grapalat" pitchFamily="50" charset="0"/>
                        </a:rPr>
                        <a:t>3</a:t>
                      </a:r>
                      <a:endParaRPr lang="en-US" sz="1600" b="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1"/>
                  </a:ext>
                </a:extLst>
              </a:tr>
              <a:tr h="607193">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1</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spcAft>
                          <a:spcPts val="0"/>
                        </a:spcAft>
                        <a:tabLst>
                          <a:tab pos="-171450" algn="l"/>
                          <a:tab pos="-36830" algn="l"/>
                          <a:tab pos="54610" algn="l"/>
                          <a:tab pos="342900" algn="l"/>
                        </a:tabLst>
                      </a:pPr>
                      <a:r>
                        <a:rPr lang="hy-AM" sz="1600" kern="1800" dirty="0">
                          <a:solidFill>
                            <a:schemeClr val="tx1"/>
                          </a:solidFill>
                          <a:effectLst/>
                          <a:latin typeface="GHEA Grapalat" pitchFamily="50" charset="0"/>
                        </a:rPr>
                        <a:t>Աշխատանքի վարձատրություն</a:t>
                      </a:r>
                      <a:endParaRPr lang="en-US" sz="1600" i="1" dirty="0">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smtClean="0">
                          <a:solidFill>
                            <a:schemeClr val="tx1"/>
                          </a:solidFill>
                          <a:effectLst/>
                          <a:latin typeface="GHEA Grapalat" pitchFamily="50" charset="0"/>
                        </a:rPr>
                        <a:t>21,248.7</a:t>
                      </a:r>
                      <a:endParaRPr lang="en-US" sz="160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2"/>
                  </a:ext>
                </a:extLst>
              </a:tr>
              <a:tr h="672155">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2</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spcAft>
                          <a:spcPts val="0"/>
                        </a:spcAft>
                        <a:tabLst>
                          <a:tab pos="-171450" algn="l"/>
                          <a:tab pos="-36830" algn="l"/>
                          <a:tab pos="54610" algn="l"/>
                          <a:tab pos="342900" algn="l"/>
                        </a:tabLst>
                      </a:pPr>
                      <a:r>
                        <a:rPr lang="hy-AM" sz="1600" kern="1800" dirty="0">
                          <a:solidFill>
                            <a:schemeClr val="tx1"/>
                          </a:solidFill>
                          <a:effectLst/>
                          <a:latin typeface="GHEA Grapalat" pitchFamily="50" charset="0"/>
                        </a:rPr>
                        <a:t>Ծառայությունների մատուցում, նյութերի ձեռք բերում </a:t>
                      </a:r>
                      <a:endParaRPr lang="en-US" sz="1600" i="1" dirty="0">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smtClean="0">
                          <a:solidFill>
                            <a:schemeClr val="tx1"/>
                          </a:solidFill>
                          <a:effectLst/>
                          <a:latin typeface="GHEA Grapalat" pitchFamily="50" charset="0"/>
                        </a:rPr>
                        <a:t>2,696.3</a:t>
                      </a:r>
                      <a:endParaRPr lang="en-US" sz="160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3"/>
                  </a:ext>
                </a:extLst>
              </a:tr>
              <a:tr h="464012">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3</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spcAft>
                          <a:spcPts val="0"/>
                        </a:spcAft>
                        <a:tabLst>
                          <a:tab pos="-171450" algn="l"/>
                          <a:tab pos="-36830" algn="l"/>
                          <a:tab pos="54610" algn="l"/>
                          <a:tab pos="342900" algn="l"/>
                        </a:tabLst>
                      </a:pPr>
                      <a:r>
                        <a:rPr lang="hy-AM" sz="1600" kern="1800" dirty="0">
                          <a:solidFill>
                            <a:schemeClr val="tx1"/>
                          </a:solidFill>
                          <a:effectLst/>
                          <a:latin typeface="GHEA Grapalat" pitchFamily="50" charset="0"/>
                        </a:rPr>
                        <a:t>Պարտադիր վճարներ /Աղբահանության վճար/</a:t>
                      </a:r>
                      <a:endParaRPr lang="en-US" sz="1600" i="1" dirty="0">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smtClean="0">
                          <a:solidFill>
                            <a:schemeClr val="tx1"/>
                          </a:solidFill>
                          <a:effectLst/>
                          <a:latin typeface="GHEA Grapalat" pitchFamily="50" charset="0"/>
                        </a:rPr>
                        <a:t>429.6</a:t>
                      </a:r>
                      <a:endParaRPr lang="en-US" sz="160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4"/>
                  </a:ext>
                </a:extLst>
              </a:tr>
              <a:tr h="523671">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4</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spcAft>
                          <a:spcPts val="0"/>
                        </a:spcAft>
                        <a:tabLst>
                          <a:tab pos="-171450" algn="l"/>
                          <a:tab pos="-36830" algn="l"/>
                          <a:tab pos="54610" algn="l"/>
                          <a:tab pos="342900" algn="l"/>
                        </a:tabLst>
                      </a:pPr>
                      <a:r>
                        <a:rPr lang="hy-AM" sz="1600" kern="1800">
                          <a:solidFill>
                            <a:schemeClr val="tx1"/>
                          </a:solidFill>
                          <a:effectLst/>
                          <a:latin typeface="GHEA Grapalat" pitchFamily="50" charset="0"/>
                        </a:rPr>
                        <a:t>Այլ ծախսեր</a:t>
                      </a:r>
                      <a:endParaRPr lang="en-US" sz="1600" i="1">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a:solidFill>
                            <a:schemeClr val="tx1"/>
                          </a:solidFill>
                          <a:effectLst/>
                          <a:latin typeface="GHEA Grapalat" pitchFamily="50" charset="0"/>
                        </a:rPr>
                        <a:t>50.0</a:t>
                      </a:r>
                      <a:endParaRPr lang="en-US" sz="160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5"/>
                  </a:ext>
                </a:extLst>
              </a:tr>
              <a:tr h="583330">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 </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spcAft>
                          <a:spcPts val="0"/>
                        </a:spcAft>
                        <a:tabLst>
                          <a:tab pos="-171450" algn="l"/>
                          <a:tab pos="-36830" algn="l"/>
                          <a:tab pos="54610" algn="l"/>
                          <a:tab pos="342900" algn="l"/>
                        </a:tabLst>
                      </a:pPr>
                      <a:r>
                        <a:rPr lang="hy-AM" sz="1600" kern="1800">
                          <a:solidFill>
                            <a:schemeClr val="tx1"/>
                          </a:solidFill>
                          <a:effectLst/>
                          <a:latin typeface="GHEA Grapalat" pitchFamily="50" charset="0"/>
                        </a:rPr>
                        <a:t>Ընդամենը ծառայության արժեքը</a:t>
                      </a:r>
                      <a:endParaRPr lang="en-US" sz="1600" i="1">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smtClean="0">
                          <a:solidFill>
                            <a:schemeClr val="tx1"/>
                          </a:solidFill>
                          <a:effectLst/>
                          <a:latin typeface="GHEA Grapalat" pitchFamily="50" charset="0"/>
                        </a:rPr>
                        <a:t>24,424.6</a:t>
                      </a:r>
                      <a:endParaRPr lang="en-US" sz="160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6"/>
                  </a:ext>
                </a:extLst>
              </a:tr>
              <a:tr h="464012">
                <a:tc>
                  <a:txBody>
                    <a:bodyPr/>
                    <a:lstStyle/>
                    <a:p>
                      <a:pPr indent="-635" algn="ctr">
                        <a:spcAft>
                          <a:spcPts val="0"/>
                        </a:spcAft>
                        <a:tabLst>
                          <a:tab pos="-171450" algn="l"/>
                          <a:tab pos="-36830" algn="l"/>
                          <a:tab pos="54610" algn="l"/>
                          <a:tab pos="342900" algn="l"/>
                        </a:tabLst>
                      </a:pPr>
                      <a:r>
                        <a:rPr lang="hy-AM" sz="1600" kern="1800" dirty="0">
                          <a:solidFill>
                            <a:schemeClr val="bg1"/>
                          </a:solidFill>
                          <a:effectLst/>
                          <a:latin typeface="GHEA Grapalat" pitchFamily="50" charset="0"/>
                        </a:rPr>
                        <a:t>5</a:t>
                      </a:r>
                      <a:endParaRPr lang="en-US" sz="1600" i="1" dirty="0">
                        <a:solidFill>
                          <a:schemeClr val="bg1"/>
                        </a:solidFill>
                        <a:effectLst/>
                        <a:latin typeface="GHEA Grapalat" pitchFamily="50" charset="0"/>
                        <a:ea typeface="Times New Roman"/>
                        <a:cs typeface="Times New Roman"/>
                      </a:endParaRPr>
                    </a:p>
                  </a:txBody>
                  <a:tcPr marL="68580" marR="68580" marT="0" marB="0" anchor="ctr"/>
                </a:tc>
                <a:tc>
                  <a:txBody>
                    <a:bodyPr/>
                    <a:lstStyle/>
                    <a:p>
                      <a:pPr indent="-635">
                        <a:spcAft>
                          <a:spcPts val="0"/>
                        </a:spcAft>
                        <a:tabLst>
                          <a:tab pos="-171450" algn="l"/>
                          <a:tab pos="-36830" algn="l"/>
                          <a:tab pos="54610" algn="l"/>
                          <a:tab pos="342900" algn="l"/>
                        </a:tabLst>
                      </a:pPr>
                      <a:r>
                        <a:rPr lang="hy-AM" sz="1600" kern="1800">
                          <a:solidFill>
                            <a:schemeClr val="tx1"/>
                          </a:solidFill>
                          <a:effectLst/>
                          <a:latin typeface="GHEA Grapalat" pitchFamily="50" charset="0"/>
                        </a:rPr>
                        <a:t>Ավելացված արժեքի հարկ /ԱԱՀ/</a:t>
                      </a:r>
                      <a:endParaRPr lang="en-US" sz="1600" i="1">
                        <a:solidFill>
                          <a:schemeClr val="tx1"/>
                        </a:solidFill>
                        <a:effectLst/>
                        <a:latin typeface="GHEA Grapalat" pitchFamily="50" charset="0"/>
                        <a:ea typeface="Times New Roman"/>
                        <a:cs typeface="Times New Roman"/>
                      </a:endParaRPr>
                    </a:p>
                  </a:txBody>
                  <a:tcPr marL="68580" marR="68580" marT="0" marB="0" anchor="ctr"/>
                </a:tc>
                <a:tc>
                  <a:txBody>
                    <a:bodyPr/>
                    <a:lstStyle/>
                    <a:p>
                      <a:pPr indent="-635" algn="ctr">
                        <a:spcAft>
                          <a:spcPts val="0"/>
                        </a:spcAft>
                        <a:tabLst>
                          <a:tab pos="-171450" algn="l"/>
                          <a:tab pos="-36830" algn="l"/>
                          <a:tab pos="54610" algn="l"/>
                          <a:tab pos="342900" algn="l"/>
                        </a:tabLst>
                      </a:pPr>
                      <a:r>
                        <a:rPr lang="hy-AM" sz="1600" kern="1800" dirty="0" smtClean="0">
                          <a:solidFill>
                            <a:schemeClr val="tx1"/>
                          </a:solidFill>
                          <a:effectLst/>
                          <a:latin typeface="GHEA Grapalat" pitchFamily="50" charset="0"/>
                        </a:rPr>
                        <a:t>4,603.7</a:t>
                      </a:r>
                      <a:endParaRPr lang="en-US" sz="1600" i="1" dirty="0">
                        <a:solidFill>
                          <a:schemeClr val="tx1"/>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7"/>
                  </a:ext>
                </a:extLst>
              </a:tr>
              <a:tr h="534277">
                <a:tc gridSpan="2">
                  <a:txBody>
                    <a:bodyPr/>
                    <a:lstStyle/>
                    <a:p>
                      <a:pPr indent="-635" algn="ctr">
                        <a:spcAft>
                          <a:spcPts val="0"/>
                        </a:spcAft>
                        <a:tabLst>
                          <a:tab pos="-171450" algn="l"/>
                          <a:tab pos="-36830" algn="l"/>
                          <a:tab pos="54610" algn="l"/>
                          <a:tab pos="342900" algn="l"/>
                        </a:tabLst>
                      </a:pPr>
                      <a:r>
                        <a:rPr lang="hy-AM" sz="1600" b="1" kern="1800" dirty="0">
                          <a:solidFill>
                            <a:schemeClr val="tx2"/>
                          </a:solidFill>
                          <a:effectLst/>
                          <a:latin typeface="GHEA Grapalat" pitchFamily="50" charset="0"/>
                        </a:rPr>
                        <a:t>Ընդամենը ծառայության արժեքը</a:t>
                      </a:r>
                      <a:endParaRPr lang="en-US" sz="1600" b="1" i="1" dirty="0">
                        <a:solidFill>
                          <a:schemeClr val="tx2"/>
                        </a:solidFill>
                        <a:effectLst/>
                        <a:latin typeface="GHEA Grapalat" pitchFamily="50" charset="0"/>
                        <a:ea typeface="Times New Roman"/>
                        <a:cs typeface="Times New Roman"/>
                      </a:endParaRPr>
                    </a:p>
                  </a:txBody>
                  <a:tcPr marL="68580" marR="68580" marT="0" marB="0" anchor="ctr"/>
                </a:tc>
                <a:tc hMerge="1">
                  <a:txBody>
                    <a:bodyPr/>
                    <a:lstStyle/>
                    <a:p>
                      <a:endParaRPr lang="en-US"/>
                    </a:p>
                  </a:txBody>
                  <a:tcPr/>
                </a:tc>
                <a:tc>
                  <a:txBody>
                    <a:bodyPr/>
                    <a:lstStyle/>
                    <a:p>
                      <a:pPr indent="-635" algn="ctr">
                        <a:spcAft>
                          <a:spcPts val="0"/>
                        </a:spcAft>
                        <a:tabLst>
                          <a:tab pos="-171450" algn="l"/>
                          <a:tab pos="-36830" algn="l"/>
                          <a:tab pos="54610" algn="l"/>
                          <a:tab pos="342900" algn="l"/>
                        </a:tabLst>
                      </a:pPr>
                      <a:r>
                        <a:rPr lang="hy-AM" sz="1600" b="1" kern="1800" dirty="0" smtClean="0">
                          <a:solidFill>
                            <a:schemeClr val="tx2"/>
                          </a:solidFill>
                          <a:effectLst/>
                          <a:latin typeface="GHEA Grapalat" pitchFamily="50" charset="0"/>
                        </a:rPr>
                        <a:t>29,028.3</a:t>
                      </a:r>
                      <a:endParaRPr lang="en-US" sz="1600" b="1" i="1" dirty="0">
                        <a:solidFill>
                          <a:schemeClr val="tx2"/>
                        </a:solidFill>
                        <a:effectLst/>
                        <a:latin typeface="GHEA Grapalat" pitchFamily="50" charset="0"/>
                        <a:ea typeface="Times New Roman"/>
                        <a:cs typeface="Times New Roman"/>
                      </a:endParaRPr>
                    </a:p>
                  </a:txBody>
                  <a:tcPr marL="68580" marR="68580" marT="0" marB="0" anchor="ctr"/>
                </a:tc>
                <a:extLst>
                  <a:ext uri="{0D108BD9-81ED-4DB2-BD59-A6C34878D82A}">
                    <a16:rowId xmlns:a16="http://schemas.microsoft.com/office/drawing/2014/main" xmlns="" val="10008"/>
                  </a:ext>
                </a:extLst>
              </a:tr>
            </a:tbl>
          </a:graphicData>
        </a:graphic>
      </p:graphicFrame>
      <p:sp>
        <p:nvSpPr>
          <p:cNvPr id="5" name="Rectangle 1"/>
          <p:cNvSpPr>
            <a:spLocks noChangeArrowheads="1"/>
          </p:cNvSpPr>
          <p:nvPr/>
        </p:nvSpPr>
        <p:spPr bwMode="auto">
          <a:xfrm>
            <a:off x="1458913" y="26765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1450" algn="l"/>
                <a:tab pos="-36513" algn="l"/>
                <a:tab pos="53975" algn="l"/>
                <a:tab pos="34290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54218583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0"/>
            <a:ext cx="8229600" cy="4267200"/>
          </a:xfrm>
        </p:spPr>
        <p:txBody>
          <a:bodyPr>
            <a:normAutofit fontScale="55000" lnSpcReduction="20000"/>
          </a:bodyPr>
          <a:lstStyle/>
          <a:p>
            <a:pPr marL="0" indent="0">
              <a:buNone/>
            </a:pPr>
            <a:endParaRPr lang="en-US" sz="2900" b="1" dirty="0" smtClean="0">
              <a:solidFill>
                <a:schemeClr val="tx2"/>
              </a:solidFill>
              <a:latin typeface="GHEA Grapalat" pitchFamily="50" charset="0"/>
            </a:endParaRPr>
          </a:p>
          <a:p>
            <a:pPr algn="just">
              <a:lnSpc>
                <a:spcPct val="120000"/>
              </a:lnSpc>
              <a:buFont typeface="Wingdings" panose="05000000000000000000" pitchFamily="2" charset="2"/>
              <a:buChar char="Ø"/>
            </a:pPr>
            <a:r>
              <a:rPr lang="en-US" sz="2900" b="1" dirty="0" smtClean="0">
                <a:latin typeface="GHEA Grapalat" pitchFamily="50" charset="0"/>
              </a:rPr>
              <a:t> </a:t>
            </a:r>
            <a:r>
              <a:rPr lang="hy-AM" sz="2900" b="1" dirty="0" smtClean="0">
                <a:latin typeface="GHEA Grapalat" pitchFamily="50" charset="0"/>
              </a:rPr>
              <a:t>1 </a:t>
            </a:r>
            <a:r>
              <a:rPr lang="hy-AM" sz="2900" b="1" dirty="0">
                <a:latin typeface="GHEA Grapalat" pitchFamily="50" charset="0"/>
              </a:rPr>
              <a:t>մլրդ </a:t>
            </a:r>
            <a:r>
              <a:rPr lang="hy-AM" sz="2900" b="1" dirty="0" smtClean="0">
                <a:latin typeface="GHEA Grapalat" pitchFamily="50" charset="0"/>
              </a:rPr>
              <a:t>դրամ և </a:t>
            </a:r>
            <a:r>
              <a:rPr lang="hy-AM" sz="2900" b="1" dirty="0">
                <a:latin typeface="GHEA Grapalat" pitchFamily="50" charset="0"/>
              </a:rPr>
              <a:t>ավել գնահատված </a:t>
            </a:r>
            <a:r>
              <a:rPr lang="hy-AM" sz="2900" dirty="0">
                <a:latin typeface="GHEA Grapalat" pitchFamily="50" charset="0"/>
              </a:rPr>
              <a:t>արժեքով և ներդրումային հետաքրքրություն ունեցող առնվազն </a:t>
            </a:r>
            <a:r>
              <a:rPr lang="hy-AM" sz="2900" b="1" dirty="0">
                <a:latin typeface="GHEA Grapalat" pitchFamily="50" charset="0"/>
              </a:rPr>
              <a:t>10 միավոր անշարժ գույքերի </a:t>
            </a:r>
            <a:r>
              <a:rPr lang="hy-AM" sz="2900" dirty="0" smtClean="0">
                <a:latin typeface="GHEA Grapalat" pitchFamily="50" charset="0"/>
              </a:rPr>
              <a:t>փաստաթղթերի </a:t>
            </a:r>
            <a:r>
              <a:rPr lang="hy-AM" sz="2900" dirty="0">
                <a:latin typeface="GHEA Grapalat" pitchFamily="50" charset="0"/>
              </a:rPr>
              <a:t>հավաքագրում և </a:t>
            </a:r>
            <a:r>
              <a:rPr lang="hy-AM" sz="2900" b="1" dirty="0">
                <a:latin typeface="GHEA Grapalat" pitchFamily="50" charset="0"/>
              </a:rPr>
              <a:t>օտարման գործընթացի </a:t>
            </a:r>
            <a:r>
              <a:rPr lang="hy-AM" sz="2900" b="1" dirty="0" smtClean="0">
                <a:latin typeface="GHEA Grapalat" pitchFamily="50" charset="0"/>
              </a:rPr>
              <a:t>կազմակերպում«</a:t>
            </a:r>
          </a:p>
          <a:p>
            <a:pPr algn="just">
              <a:lnSpc>
                <a:spcPct val="120000"/>
              </a:lnSpc>
              <a:buFont typeface="Wingdings" panose="05000000000000000000" pitchFamily="2" charset="2"/>
              <a:buChar char="Ø"/>
            </a:pPr>
            <a:r>
              <a:rPr lang="hy-AM" sz="2900" dirty="0" smtClean="0">
                <a:latin typeface="GHEA Grapalat" pitchFamily="50" charset="0"/>
              </a:rPr>
              <a:t> մինչև </a:t>
            </a:r>
            <a:r>
              <a:rPr lang="hy-AM" sz="2900" dirty="0">
                <a:latin typeface="GHEA Grapalat" pitchFamily="50" charset="0"/>
              </a:rPr>
              <a:t>3 </a:t>
            </a:r>
            <a:r>
              <a:rPr lang="hy-AM" sz="2900" dirty="0" smtClean="0">
                <a:latin typeface="GHEA Grapalat" pitchFamily="50" charset="0"/>
              </a:rPr>
              <a:t>միավոր պետական </a:t>
            </a:r>
            <a:r>
              <a:rPr lang="hy-AM" sz="2900" dirty="0">
                <a:latin typeface="GHEA Grapalat" pitchFamily="50" charset="0"/>
              </a:rPr>
              <a:t>ոչ պրոֆիլային գույքի օտարման գործընթացի արդյունավետ </a:t>
            </a:r>
            <a:r>
              <a:rPr lang="hy-AM" sz="2900" dirty="0" smtClean="0">
                <a:latin typeface="GHEA Grapalat" pitchFamily="50" charset="0"/>
              </a:rPr>
              <a:t>կազմակերպման նպատակով </a:t>
            </a:r>
            <a:r>
              <a:rPr lang="hy-AM" sz="2900" dirty="0">
                <a:latin typeface="GHEA Grapalat" pitchFamily="50" charset="0"/>
              </a:rPr>
              <a:t>(</a:t>
            </a:r>
            <a:r>
              <a:rPr lang="hy-AM" sz="2900" dirty="0" smtClean="0">
                <a:latin typeface="GHEA Grapalat" pitchFamily="50" charset="0"/>
              </a:rPr>
              <a:t>պիլոտային ծրագրի </a:t>
            </a:r>
            <a:r>
              <a:rPr lang="hy-AM" sz="2900" dirty="0">
                <a:latin typeface="GHEA Grapalat" pitchFamily="50" charset="0"/>
              </a:rPr>
              <a:t>շրջանակներում) այդ աշխատանքներին </a:t>
            </a:r>
            <a:r>
              <a:rPr lang="hy-AM" sz="2900" b="1" dirty="0">
                <a:latin typeface="GHEA Grapalat" pitchFamily="50" charset="0"/>
              </a:rPr>
              <a:t>մրցակցային եղանակով մասնագիտացված կազմակերպությունների ներգրավում </a:t>
            </a:r>
            <a:r>
              <a:rPr lang="hy-AM" sz="2900" dirty="0">
                <a:latin typeface="GHEA Grapalat" pitchFamily="50" charset="0"/>
              </a:rPr>
              <a:t>և դրանց մասնակցության կանոնակարգում` նոր գործիքակազմի ստեղծման </a:t>
            </a:r>
            <a:r>
              <a:rPr lang="hy-AM" sz="2900" dirty="0" smtClean="0">
                <a:latin typeface="GHEA Grapalat" pitchFamily="50" charset="0"/>
              </a:rPr>
              <a:t>շնորհիվ« </a:t>
            </a:r>
            <a:endParaRPr lang="en-US" sz="2900" dirty="0" smtClean="0">
              <a:latin typeface="GHEA Grapalat" pitchFamily="50" charset="0"/>
            </a:endParaRPr>
          </a:p>
          <a:p>
            <a:pPr algn="just">
              <a:lnSpc>
                <a:spcPct val="120000"/>
              </a:lnSpc>
              <a:buFont typeface="Wingdings" panose="05000000000000000000" pitchFamily="2" charset="2"/>
              <a:buChar char="Ø"/>
            </a:pPr>
            <a:r>
              <a:rPr lang="hy-AM" sz="2900" dirty="0" smtClean="0">
                <a:latin typeface="GHEA Grapalat" pitchFamily="50" charset="0"/>
              </a:rPr>
              <a:t> ՀՀ </a:t>
            </a:r>
            <a:r>
              <a:rPr lang="hy-AM" sz="2900" dirty="0">
                <a:latin typeface="GHEA Grapalat" pitchFamily="50" charset="0"/>
              </a:rPr>
              <a:t>մարզերում գտնվող չօգտագործվող կամ </a:t>
            </a:r>
            <a:r>
              <a:rPr lang="hy-AM" sz="2900" b="1" dirty="0">
                <a:latin typeface="GHEA Grapalat" pitchFamily="50" charset="0"/>
              </a:rPr>
              <a:t>ոչ արդյունավետ օգտագործվող գույքի ներգրավմամբ տեղական նշանակության սոցիալ-տնտեսական բնույթի ներդրումային ծրագրերի իրականացում</a:t>
            </a:r>
            <a:r>
              <a:rPr lang="hy-AM" sz="2900" dirty="0">
                <a:latin typeface="GHEA Grapalat" pitchFamily="50" charset="0"/>
              </a:rPr>
              <a:t>, այդ նպատակով մինչև </a:t>
            </a:r>
            <a:r>
              <a:rPr lang="hy-AM" sz="2900" dirty="0" smtClean="0">
                <a:latin typeface="GHEA Grapalat" pitchFamily="50" charset="0"/>
              </a:rPr>
              <a:t>10 </a:t>
            </a:r>
            <a:r>
              <a:rPr lang="hy-AM" sz="2900" dirty="0">
                <a:latin typeface="GHEA Grapalat" pitchFamily="50" charset="0"/>
              </a:rPr>
              <a:t>միավոր ոչ բարձր իրացվելիություն ունեցող անշարժ գույքերի օտարում, վարձակալության և անհատույց օգտագործման տրամադրում ՀՀ ՏԿԵ </a:t>
            </a:r>
            <a:r>
              <a:rPr lang="hy-AM" sz="2900" dirty="0" smtClean="0">
                <a:latin typeface="GHEA Grapalat" pitchFamily="50" charset="0"/>
              </a:rPr>
              <a:t>նախարարության և </a:t>
            </a:r>
            <a:r>
              <a:rPr lang="hy-AM" sz="2900" dirty="0">
                <a:latin typeface="GHEA Grapalat" pitchFamily="50" charset="0"/>
              </a:rPr>
              <a:t>համայնքների </a:t>
            </a:r>
            <a:r>
              <a:rPr lang="hy-AM" sz="2900" dirty="0" smtClean="0">
                <a:latin typeface="GHEA Grapalat" pitchFamily="50" charset="0"/>
              </a:rPr>
              <a:t>օժանդակությամբ:</a:t>
            </a:r>
            <a:endParaRPr lang="en-US" dirty="0"/>
          </a:p>
        </p:txBody>
      </p:sp>
      <p:sp>
        <p:nvSpPr>
          <p:cNvPr id="4" name="Номер слайда 3"/>
          <p:cNvSpPr>
            <a:spLocks noGrp="1"/>
          </p:cNvSpPr>
          <p:nvPr>
            <p:ph type="sldNum" sz="quarter" idx="12"/>
          </p:nvPr>
        </p:nvSpPr>
        <p:spPr/>
        <p:txBody>
          <a:bodyPr/>
          <a:lstStyle/>
          <a:p>
            <a:fld id="{B6F15528-21DE-4FAA-801E-634DDDAF4B2B}" type="slidenum">
              <a:rPr lang="en-US" smtClean="0"/>
              <a:pPr/>
              <a:t>94</a:t>
            </a:fld>
            <a:endParaRPr lang="en-US"/>
          </a:p>
        </p:txBody>
      </p:sp>
      <p:sp>
        <p:nvSpPr>
          <p:cNvPr id="2" name="Заголовок 1"/>
          <p:cNvSpPr>
            <a:spLocks noGrp="1"/>
          </p:cNvSpPr>
          <p:nvPr>
            <p:ph type="title"/>
          </p:nvPr>
        </p:nvSpPr>
        <p:spPr>
          <a:xfrm>
            <a:off x="457200" y="274637"/>
            <a:ext cx="8229600" cy="1325563"/>
          </a:xfrm>
        </p:spPr>
        <p:txBody>
          <a:bodyPr>
            <a:normAutofit/>
          </a:bodyPr>
          <a:lstStyle/>
          <a:p>
            <a:pPr algn="ctr">
              <a:lnSpc>
                <a:spcPct val="100000"/>
              </a:lnSpc>
            </a:pPr>
            <a:r>
              <a:rPr lang="hy-AM" sz="1400" b="1" dirty="0">
                <a:latin typeface="GHEA Grapalat" pitchFamily="50" charset="0"/>
              </a:rPr>
              <a:t>31002 «Ոչ ֆինանսական ակտիվների օտարումից մուտքեր</a:t>
            </a:r>
            <a:r>
              <a:rPr lang="hy-AM" sz="1400" b="1" dirty="0" smtClean="0">
                <a:latin typeface="GHEA Grapalat" pitchFamily="50" charset="0"/>
              </a:rPr>
              <a:t>» </a:t>
            </a:r>
            <a:r>
              <a:rPr lang="hy-AM" sz="1400" b="1" dirty="0">
                <a:latin typeface="GHEA Grapalat" pitchFamily="50" charset="0"/>
              </a:rPr>
              <a:t/>
            </a:r>
            <a:br>
              <a:rPr lang="hy-AM" sz="1400" b="1" dirty="0">
                <a:latin typeface="GHEA Grapalat" pitchFamily="50" charset="0"/>
              </a:rPr>
            </a:br>
            <a:r>
              <a:rPr lang="hy-AM" sz="1400" b="1" dirty="0" smtClean="0">
                <a:solidFill>
                  <a:schemeClr val="tx2"/>
                </a:solidFill>
                <a:latin typeface="GHEA Grapalat" pitchFamily="50" charset="0"/>
              </a:rPr>
              <a:t>2022 թ</a:t>
            </a:r>
            <a:r>
              <a:rPr lang="en-US" sz="1400" b="1" dirty="0">
                <a:solidFill>
                  <a:schemeClr val="tx2"/>
                </a:solidFill>
                <a:latin typeface="GHEA Grapalat" pitchFamily="50" charset="0"/>
              </a:rPr>
              <a:t>.</a:t>
            </a:r>
            <a:r>
              <a:rPr lang="hy-AM" sz="1400" b="1" dirty="0" smtClean="0">
                <a:solidFill>
                  <a:schemeClr val="tx2"/>
                </a:solidFill>
                <a:latin typeface="GHEA Grapalat" pitchFamily="50" charset="0"/>
              </a:rPr>
              <a:t> </a:t>
            </a:r>
            <a:r>
              <a:rPr lang="hy-AM" sz="1400" b="1" dirty="0">
                <a:solidFill>
                  <a:schemeClr val="tx2"/>
                </a:solidFill>
                <a:latin typeface="GHEA Grapalat" pitchFamily="50" charset="0"/>
              </a:rPr>
              <a:t>նախատեսվում է հավաքագրել (10,059,266.0) հազ. դրամ, որից (57,990.0) հազ.դրամը ՀՀ պաշտպանության նախարարության կողմից, իսկ (10,001,276.0) հազ.դրամը Կոմիտեի </a:t>
            </a:r>
            <a:r>
              <a:rPr lang="hy-AM" sz="1400" b="1" dirty="0" smtClean="0">
                <a:solidFill>
                  <a:schemeClr val="tx2"/>
                </a:solidFill>
                <a:latin typeface="GHEA Grapalat" pitchFamily="50" charset="0"/>
              </a:rPr>
              <a:t>կողմից</a:t>
            </a:r>
            <a:endParaRPr lang="en-US" sz="1400" b="1" dirty="0">
              <a:solidFill>
                <a:schemeClr val="tx2"/>
              </a:solidFill>
              <a:latin typeface="GHEA Grapalat" pitchFamily="50" charset="0"/>
            </a:endParaRPr>
          </a:p>
        </p:txBody>
      </p:sp>
    </p:spTree>
    <p:extLst>
      <p:ext uri="{BB962C8B-B14F-4D97-AF65-F5344CB8AC3E}">
        <p14:creationId xmlns:p14="http://schemas.microsoft.com/office/powerpoint/2010/main" val="215150044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50572193"/>
              </p:ext>
            </p:extLst>
          </p:nvPr>
        </p:nvGraphicFramePr>
        <p:xfrm>
          <a:off x="457200" y="990600"/>
          <a:ext cx="8229599" cy="4550159"/>
        </p:xfrm>
        <a:graphic>
          <a:graphicData uri="http://schemas.openxmlformats.org/drawingml/2006/table">
            <a:tbl>
              <a:tblPr/>
              <a:tblGrid>
                <a:gridCol w="225048">
                  <a:extLst>
                    <a:ext uri="{9D8B030D-6E8A-4147-A177-3AD203B41FA5}">
                      <a16:colId xmlns:a16="http://schemas.microsoft.com/office/drawing/2014/main" xmlns="" val="1635805815"/>
                    </a:ext>
                  </a:extLst>
                </a:gridCol>
                <a:gridCol w="1166925">
                  <a:extLst>
                    <a:ext uri="{9D8B030D-6E8A-4147-A177-3AD203B41FA5}">
                      <a16:colId xmlns:a16="http://schemas.microsoft.com/office/drawing/2014/main" xmlns="" val="1260084171"/>
                    </a:ext>
                  </a:extLst>
                </a:gridCol>
                <a:gridCol w="1427427">
                  <a:extLst>
                    <a:ext uri="{9D8B030D-6E8A-4147-A177-3AD203B41FA5}">
                      <a16:colId xmlns:a16="http://schemas.microsoft.com/office/drawing/2014/main" xmlns="" val="2471719561"/>
                    </a:ext>
                  </a:extLst>
                </a:gridCol>
                <a:gridCol w="1143000">
                  <a:extLst>
                    <a:ext uri="{9D8B030D-6E8A-4147-A177-3AD203B41FA5}">
                      <a16:colId xmlns:a16="http://schemas.microsoft.com/office/drawing/2014/main" xmlns="" val="503026912"/>
                    </a:ext>
                  </a:extLst>
                </a:gridCol>
                <a:gridCol w="914400">
                  <a:extLst>
                    <a:ext uri="{9D8B030D-6E8A-4147-A177-3AD203B41FA5}">
                      <a16:colId xmlns:a16="http://schemas.microsoft.com/office/drawing/2014/main" xmlns="" val="1023931665"/>
                    </a:ext>
                  </a:extLst>
                </a:gridCol>
                <a:gridCol w="1600200">
                  <a:extLst>
                    <a:ext uri="{9D8B030D-6E8A-4147-A177-3AD203B41FA5}">
                      <a16:colId xmlns:a16="http://schemas.microsoft.com/office/drawing/2014/main" xmlns="" val="3248947674"/>
                    </a:ext>
                  </a:extLst>
                </a:gridCol>
                <a:gridCol w="1752599">
                  <a:extLst>
                    <a:ext uri="{9D8B030D-6E8A-4147-A177-3AD203B41FA5}">
                      <a16:colId xmlns:a16="http://schemas.microsoft.com/office/drawing/2014/main" xmlns="" val="3765198061"/>
                    </a:ext>
                  </a:extLst>
                </a:gridCol>
              </a:tblGrid>
              <a:tr h="161676">
                <a:tc gridSpan="7">
                  <a:txBody>
                    <a:bodyPr/>
                    <a:lstStyle/>
                    <a:p>
                      <a:pPr algn="ctr" fontAlgn="ctr"/>
                      <a:endParaRPr lang="hy-AM" sz="900" b="1" i="0" u="none" strike="noStrike" dirty="0">
                        <a:solidFill>
                          <a:srgbClr val="000000"/>
                        </a:solidFill>
                        <a:effectLst/>
                        <a:latin typeface="GHEA Grapalat" panose="02000506050000020003" pitchFamily="50" charset="0"/>
                      </a:endParaRPr>
                    </a:p>
                  </a:txBody>
                  <a:tcPr marL="7481" marR="7481" marT="7481"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267100873"/>
                  </a:ext>
                </a:extLst>
              </a:tr>
              <a:tr h="981324">
                <a:tc>
                  <a:txBody>
                    <a:bodyPr/>
                    <a:lstStyle/>
                    <a:p>
                      <a:pPr algn="ctr" fontAlgn="ctr"/>
                      <a:r>
                        <a:rPr lang="hy-AM" sz="900" b="1" i="0" u="none" strike="noStrike">
                          <a:solidFill>
                            <a:srgbClr val="000000"/>
                          </a:solidFill>
                          <a:effectLst/>
                          <a:latin typeface="GHEA Grapalat" panose="02000506050000020003" pitchFamily="50" charset="0"/>
                        </a:rPr>
                        <a:t>Հ/Հ</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1" i="0" u="none" strike="noStrike">
                          <a:solidFill>
                            <a:srgbClr val="000000"/>
                          </a:solidFill>
                          <a:effectLst/>
                          <a:latin typeface="GHEA Grapalat" panose="02000506050000020003" pitchFamily="50" charset="0"/>
                        </a:rPr>
                        <a:t>ԱՆՎԱՆՈՒՄԸ</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1" i="0" u="none" strike="noStrike">
                          <a:solidFill>
                            <a:srgbClr val="000000"/>
                          </a:solidFill>
                          <a:effectLst/>
                          <a:latin typeface="GHEA Grapalat" panose="02000506050000020003" pitchFamily="50" charset="0"/>
                        </a:rPr>
                        <a:t>ԳՈՒՅՔԻ ՀԱՍՑԵՆ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1" i="0" u="none" strike="noStrike" dirty="0">
                          <a:solidFill>
                            <a:srgbClr val="000000"/>
                          </a:solidFill>
                          <a:effectLst/>
                          <a:latin typeface="GHEA Grapalat" panose="02000506050000020003" pitchFamily="50" charset="0"/>
                        </a:rPr>
                        <a:t>ՇԵՆՔ ՇԻՆՈՒԹՅՈՒՆՆԵՐԻ ՄԱԿԵՐԵՍԸ /ՔԱՌ. ՄԵՏՐ/</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1" i="0" u="none" strike="noStrike" dirty="0">
                          <a:solidFill>
                            <a:srgbClr val="000000"/>
                          </a:solidFill>
                          <a:effectLst/>
                          <a:latin typeface="GHEA Grapalat" panose="02000506050000020003" pitchFamily="50" charset="0"/>
                        </a:rPr>
                        <a:t>ՀՈՂԱՄԱՍԻ ՄԱԿԵՐԵՍԸ /ՔԱՌ. ՄԵՏՐ/</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1" i="0" u="none" strike="noStrike" dirty="0">
                          <a:solidFill>
                            <a:srgbClr val="000000"/>
                          </a:solidFill>
                          <a:effectLst/>
                          <a:latin typeface="GHEA Grapalat" panose="02000506050000020003" pitchFamily="50" charset="0"/>
                        </a:rPr>
                        <a:t>ԳՈՒՅՔԻ ԳՆԱՀԱՏՎԱԾ ԱՐԺԵՔԸ, ԱՅԴ ԹՎՈՒՄ ՀՈՂԱՄԱՍԻ </a:t>
                      </a:r>
                      <a:r>
                        <a:rPr lang="hy-AM" sz="900" b="1" i="0" u="none" strike="noStrike" dirty="0" smtClean="0">
                          <a:solidFill>
                            <a:srgbClr val="000000"/>
                          </a:solidFill>
                          <a:effectLst/>
                          <a:latin typeface="GHEA Grapalat" panose="02000506050000020003" pitchFamily="50" charset="0"/>
                        </a:rPr>
                        <a:t>ԿԱԴԱՍՏՐԱՅԻՆ ԱՐԺԵՔԸ</a:t>
                      </a:r>
                      <a:endParaRPr lang="hy-AM" sz="900" b="1" i="0" u="none" strike="noStrike" dirty="0">
                        <a:solidFill>
                          <a:srgbClr val="000000"/>
                        </a:solidFill>
                        <a:effectLst/>
                        <a:latin typeface="GHEA Grapalat" panose="02000506050000020003" pitchFamily="50" charset="0"/>
                      </a:endParaRP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1" i="0" u="none" strike="noStrike" dirty="0">
                          <a:solidFill>
                            <a:srgbClr val="000000"/>
                          </a:solidFill>
                          <a:effectLst/>
                          <a:latin typeface="GHEA Grapalat" panose="02000506050000020003" pitchFamily="50" charset="0"/>
                        </a:rPr>
                        <a:t>ԾԱՆՈԹՈՒԹՅՈՒՆ</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99269383"/>
                  </a:ext>
                </a:extLst>
              </a:tr>
              <a:tr h="810489">
                <a:tc>
                  <a:txBody>
                    <a:bodyPr/>
                    <a:lstStyle/>
                    <a:p>
                      <a:pPr algn="ctr" fontAlgn="ctr"/>
                      <a:r>
                        <a:rPr lang="en-US" sz="900" b="0" i="0" u="none" strike="noStrike">
                          <a:solidFill>
                            <a:srgbClr val="000000"/>
                          </a:solidFill>
                          <a:effectLst/>
                          <a:latin typeface="GHEA Grapalat" panose="02000506050000020003" pitchFamily="50" charset="0"/>
                        </a:rPr>
                        <a:t>1</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Հյուրանոցային համալիր</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dirty="0">
                          <a:solidFill>
                            <a:srgbClr val="000000"/>
                          </a:solidFill>
                          <a:effectLst/>
                          <a:latin typeface="GHEA Grapalat" panose="02000506050000020003" pitchFamily="50" charset="0"/>
                        </a:rPr>
                        <a:t>ՀՀ Կոտայքի մ., համայնք Ծաղկածոր ք., Տանձաղբյուրի 34/1</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19758</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GHEA Grapalat" panose="02000506050000020003" pitchFamily="50" charset="0"/>
                        </a:rPr>
                        <a:t>13800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5602120000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dirty="0">
                          <a:solidFill>
                            <a:srgbClr val="000000"/>
                          </a:solidFill>
                          <a:effectLst/>
                          <a:latin typeface="GHEA Grapalat" panose="02000506050000020003" pitchFamily="50" charset="0"/>
                        </a:rPr>
                        <a:t>Գույքի հետ միասին նախատեսվում է օտարման ներկայացնել համալիրի ներսում առկա 305757000 </a:t>
                      </a:r>
                      <a:r>
                        <a:rPr lang="hy-AM" sz="900" b="0" i="0" u="none" strike="noStrike" dirty="0" smtClean="0">
                          <a:solidFill>
                            <a:srgbClr val="000000"/>
                          </a:solidFill>
                          <a:effectLst/>
                          <a:latin typeface="GHEA Grapalat" panose="02000506050000020003" pitchFamily="50" charset="0"/>
                        </a:rPr>
                        <a:t>դրամ </a:t>
                      </a:r>
                      <a:r>
                        <a:rPr lang="hy-AM" sz="900" b="0" i="0" u="none" strike="noStrike" dirty="0">
                          <a:solidFill>
                            <a:srgbClr val="000000"/>
                          </a:solidFill>
                          <a:effectLst/>
                          <a:latin typeface="GHEA Grapalat" panose="02000506050000020003" pitchFamily="50" charset="0"/>
                        </a:rPr>
                        <a:t>արժեքով շարժական գույքը</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55468156"/>
                  </a:ext>
                </a:extLst>
              </a:tr>
              <a:tr h="381000">
                <a:tc>
                  <a:txBody>
                    <a:bodyPr/>
                    <a:lstStyle/>
                    <a:p>
                      <a:pPr algn="ctr" fontAlgn="ctr"/>
                      <a:r>
                        <a:rPr lang="en-US" sz="900" b="0" i="0" u="none" strike="noStrike">
                          <a:solidFill>
                            <a:srgbClr val="000000"/>
                          </a:solidFill>
                          <a:effectLst/>
                          <a:latin typeface="GHEA Grapalat" panose="02000506050000020003" pitchFamily="50" charset="0"/>
                        </a:rPr>
                        <a:t>2</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Շենք-շինություններ</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ք. Երևան, Նորքի այգիներ 180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2018.12</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GHEA Grapalat" panose="02000506050000020003" pitchFamily="50" charset="0"/>
                        </a:rPr>
                        <a:t>18487.1</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1 420 275 000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213156785"/>
                  </a:ext>
                </a:extLst>
              </a:tr>
              <a:tr h="512279">
                <a:tc>
                  <a:txBody>
                    <a:bodyPr/>
                    <a:lstStyle/>
                    <a:p>
                      <a:pPr algn="ctr" fontAlgn="ctr"/>
                      <a:r>
                        <a:rPr lang="en-US" sz="900" b="0" i="0" u="none" strike="noStrike">
                          <a:solidFill>
                            <a:srgbClr val="000000"/>
                          </a:solidFill>
                          <a:effectLst/>
                          <a:latin typeface="GHEA Grapalat" panose="02000506050000020003" pitchFamily="50" charset="0"/>
                        </a:rPr>
                        <a:t>3</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Հասարակական շենք</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dirty="0">
                          <a:solidFill>
                            <a:srgbClr val="000000"/>
                          </a:solidFill>
                          <a:effectLst/>
                          <a:latin typeface="GHEA Grapalat" panose="02000506050000020003" pitchFamily="50" charset="0"/>
                        </a:rPr>
                        <a:t>ք. Երևան, Պ. Սևակի փողոց 5/1</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6832.2</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GHEA Grapalat" panose="02000506050000020003" pitchFamily="50" charset="0"/>
                        </a:rPr>
                        <a:t>8083</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2 205 743 000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659704563"/>
                  </a:ext>
                </a:extLst>
              </a:tr>
              <a:tr h="512279">
                <a:tc>
                  <a:txBody>
                    <a:bodyPr/>
                    <a:lstStyle/>
                    <a:p>
                      <a:pPr algn="ctr" fontAlgn="ctr"/>
                      <a:r>
                        <a:rPr lang="en-US" sz="900" b="0" i="0" u="none" strike="noStrike">
                          <a:solidFill>
                            <a:srgbClr val="000000"/>
                          </a:solidFill>
                          <a:effectLst/>
                          <a:latin typeface="GHEA Grapalat" panose="02000506050000020003" pitchFamily="50" charset="0"/>
                        </a:rPr>
                        <a:t>4</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Պոլիկլինիկայի շենք</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ք. Երևան, Մոսկովյան 13</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2418.3</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2382.4</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2 515 925 000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36933335"/>
                  </a:ext>
                </a:extLst>
              </a:tr>
              <a:tr h="444363">
                <a:tc>
                  <a:txBody>
                    <a:bodyPr/>
                    <a:lstStyle/>
                    <a:p>
                      <a:pPr algn="ctr" fontAlgn="ctr"/>
                      <a:r>
                        <a:rPr lang="en-US" sz="900" b="0" i="0" u="none" strike="noStrike">
                          <a:solidFill>
                            <a:srgbClr val="000000"/>
                          </a:solidFill>
                          <a:effectLst/>
                          <a:latin typeface="GHEA Grapalat" panose="02000506050000020003" pitchFamily="50" charset="0"/>
                        </a:rPr>
                        <a:t>5</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Շենք-շինություններ</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ք. Երևան, Կոմիտասի պողոտա 29</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5051.8</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4200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46579862"/>
                  </a:ext>
                </a:extLst>
              </a:tr>
              <a:tr h="457200">
                <a:tc>
                  <a:txBody>
                    <a:bodyPr/>
                    <a:lstStyle/>
                    <a:p>
                      <a:pPr algn="ctr" fontAlgn="ctr"/>
                      <a:r>
                        <a:rPr lang="en-US" sz="900" b="0" i="0" u="none" strike="noStrike">
                          <a:solidFill>
                            <a:srgbClr val="000000"/>
                          </a:solidFill>
                          <a:effectLst/>
                          <a:latin typeface="GHEA Grapalat" panose="02000506050000020003" pitchFamily="50" charset="0"/>
                        </a:rPr>
                        <a:t>6</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Շենք-շինություններ</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hy-AM" sz="900" b="0" i="0" u="none" strike="noStrike">
                          <a:solidFill>
                            <a:srgbClr val="000000"/>
                          </a:solidFill>
                          <a:effectLst/>
                          <a:latin typeface="GHEA Grapalat" panose="02000506050000020003" pitchFamily="50" charset="0"/>
                        </a:rPr>
                        <a:t>ք. Երևան Աճառյան փող. 2-րդ նրբանցք, թիվ 2/3</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5552.1</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6956.91</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318 135 000</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888284984"/>
                  </a:ext>
                </a:extLst>
              </a:tr>
              <a:tr h="289549">
                <a:tc>
                  <a:txBody>
                    <a:bodyPr/>
                    <a:lstStyle/>
                    <a:p>
                      <a:pPr algn="ctr" fontAlgn="ctr"/>
                      <a:r>
                        <a:rPr lang="en-US" sz="900" b="0" i="0" u="none" strike="noStrike">
                          <a:solidFill>
                            <a:srgbClr val="000000"/>
                          </a:solidFill>
                          <a:effectLst/>
                          <a:latin typeface="GHEA Grapalat" panose="02000506050000020003" pitchFamily="50" charset="0"/>
                        </a:rPr>
                        <a:t>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6">
                  <a:txBody>
                    <a:bodyPr/>
                    <a:lstStyle/>
                    <a:p>
                      <a:pPr algn="l" fontAlgn="ctr"/>
                      <a:r>
                        <a:rPr lang="hy-AM" sz="900" b="0" i="0" u="none" strike="noStrike" dirty="0">
                          <a:solidFill>
                            <a:srgbClr val="000000"/>
                          </a:solidFill>
                          <a:effectLst/>
                          <a:latin typeface="GHEA Grapalat" panose="02000506050000020003" pitchFamily="50" charset="0"/>
                        </a:rPr>
                        <a:t>Պետական գույքի ընթացիկ օտարումներից 2022 թվականին նախատեսվում են նաև այլ դրամական մուտքեր։ </a:t>
                      </a:r>
                    </a:p>
                  </a:txBody>
                  <a:tcPr marL="7481" marR="7481" marT="74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257301062"/>
                  </a:ext>
                </a:extLst>
              </a:tr>
            </a:tbl>
          </a:graphicData>
        </a:graphic>
      </p:graphicFrame>
      <p:sp>
        <p:nvSpPr>
          <p:cNvPr id="3" name="Номер слайда 2"/>
          <p:cNvSpPr>
            <a:spLocks noGrp="1"/>
          </p:cNvSpPr>
          <p:nvPr>
            <p:ph type="sldNum" sz="quarter" idx="12"/>
          </p:nvPr>
        </p:nvSpPr>
        <p:spPr/>
        <p:txBody>
          <a:bodyPr/>
          <a:lstStyle/>
          <a:p>
            <a:fld id="{B6F15528-21DE-4FAA-801E-634DDDAF4B2B}" type="slidenum">
              <a:rPr lang="en-US" smtClean="0"/>
              <a:pPr/>
              <a:t>95</a:t>
            </a:fld>
            <a:endParaRPr lang="en-US"/>
          </a:p>
        </p:txBody>
      </p:sp>
      <p:sp>
        <p:nvSpPr>
          <p:cNvPr id="2" name="Заголовок 1"/>
          <p:cNvSpPr>
            <a:spLocks noGrp="1"/>
          </p:cNvSpPr>
          <p:nvPr>
            <p:ph type="title"/>
          </p:nvPr>
        </p:nvSpPr>
        <p:spPr>
          <a:xfrm>
            <a:off x="457200" y="228600"/>
            <a:ext cx="8229600" cy="533400"/>
          </a:xfrm>
        </p:spPr>
        <p:txBody>
          <a:bodyPr>
            <a:normAutofit/>
          </a:bodyPr>
          <a:lstStyle/>
          <a:p>
            <a:pPr algn="ctr"/>
            <a:r>
              <a:rPr lang="hy-AM" sz="1400" b="1" dirty="0">
                <a:solidFill>
                  <a:schemeClr val="tx2"/>
                </a:solidFill>
                <a:latin typeface="GHEA Grapalat" pitchFamily="50" charset="0"/>
              </a:rPr>
              <a:t>2022 </a:t>
            </a:r>
            <a:r>
              <a:rPr lang="hy-AM" sz="1400" b="1" dirty="0" smtClean="0">
                <a:solidFill>
                  <a:schemeClr val="tx2"/>
                </a:solidFill>
                <a:latin typeface="GHEA Grapalat" pitchFamily="50" charset="0"/>
              </a:rPr>
              <a:t>թ. օտարման ենթակա անշարժ գույքի ցանկ</a:t>
            </a:r>
            <a:endParaRPr lang="en-US" sz="1400" b="1" dirty="0">
              <a:solidFill>
                <a:schemeClr val="tx2"/>
              </a:solidFill>
              <a:latin typeface="GHEA Grapalat" pitchFamily="50" charset="0"/>
            </a:endParaRPr>
          </a:p>
        </p:txBody>
      </p:sp>
    </p:spTree>
    <p:extLst>
      <p:ext uri="{BB962C8B-B14F-4D97-AF65-F5344CB8AC3E}">
        <p14:creationId xmlns:p14="http://schemas.microsoft.com/office/powerpoint/2010/main" val="36918876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1447801"/>
            <a:ext cx="7886700" cy="4495800"/>
          </a:xfrm>
        </p:spPr>
        <p:txBody>
          <a:bodyPr>
            <a:normAutofit lnSpcReduction="10000"/>
          </a:bodyPr>
          <a:lstStyle/>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ՆՊԱՏԱԿԸ</a:t>
            </a:r>
          </a:p>
          <a:p>
            <a:pPr algn="just">
              <a:buFont typeface="Wingdings" panose="05000000000000000000" pitchFamily="2" charset="2"/>
              <a:buChar char="Ø"/>
            </a:pPr>
            <a:r>
              <a:rPr lang="en-US" sz="1400" b="1" dirty="0" err="1" smtClean="0">
                <a:latin typeface="GHEA Grapalat" panose="02000506050000020003" pitchFamily="50" charset="0"/>
                <a:cs typeface="Arial" panose="020B0604020202020204" pitchFamily="34" charset="0"/>
              </a:rPr>
              <a:t>Միգրացիոն</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ոլորտը</a:t>
            </a:r>
            <a:r>
              <a:rPr lang="en-US" sz="1400" b="1" dirty="0" smtClean="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կարգավորող</a:t>
            </a:r>
            <a:r>
              <a:rPr lang="en-US" sz="1400" b="1" dirty="0" smtClean="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քաղաքականության</a:t>
            </a:r>
            <a:r>
              <a:rPr lang="en-US" sz="1400" b="1" dirty="0" smtClean="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մշակում</a:t>
            </a:r>
            <a:r>
              <a:rPr lang="en-US" sz="1400" b="1" dirty="0" smtClean="0">
                <a:latin typeface="GHEA Grapalat" panose="02000506050000020003" pitchFamily="50" charset="0"/>
                <a:cs typeface="Arial" panose="020B0604020202020204" pitchFamily="34" charset="0"/>
              </a:rPr>
              <a:t> և </a:t>
            </a:r>
            <a:r>
              <a:rPr lang="en-US" sz="1400" b="1" dirty="0" err="1" smtClean="0">
                <a:latin typeface="GHEA Grapalat" panose="02000506050000020003" pitchFamily="50" charset="0"/>
                <a:cs typeface="Arial" panose="020B0604020202020204" pitchFamily="34" charset="0"/>
              </a:rPr>
              <a:t>կիրարկման</a:t>
            </a:r>
            <a:r>
              <a:rPr lang="en-US" sz="1400" b="1" dirty="0" smtClean="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ապահովում</a:t>
            </a:r>
            <a:r>
              <a:rPr lang="en-US" sz="1400" b="1" dirty="0" smtClean="0">
                <a:latin typeface="GHEA Grapalat" panose="02000506050000020003" pitchFamily="50" charset="0"/>
                <a:cs typeface="Arial" panose="020B0604020202020204" pitchFamily="34" charset="0"/>
              </a:rPr>
              <a:t>: </a:t>
            </a:r>
            <a:endParaRPr lang="en-US" sz="1400" b="1" dirty="0">
              <a:latin typeface="GHEA Grapalat" panose="02000506050000020003" pitchFamily="50" charset="0"/>
              <a:cs typeface="Arial" panose="020B0604020202020204" pitchFamily="34" charset="0"/>
            </a:endParaRPr>
          </a:p>
          <a:p>
            <a:pPr marL="0" indent="0" algn="just">
              <a:buNone/>
            </a:pPr>
            <a:r>
              <a:rPr lang="en-US" sz="1400" b="1" dirty="0">
                <a:solidFill>
                  <a:schemeClr val="accent6">
                    <a:lumMod val="75000"/>
                  </a:schemeClr>
                </a:solidFill>
                <a:latin typeface="GHEA Grapalat" panose="02000506050000020003" pitchFamily="50" charset="0"/>
                <a:cs typeface="Arial" panose="020B0604020202020204" pitchFamily="34" charset="0"/>
              </a:rPr>
              <a:t>ՆԿԱՐԱԳՐՈՒԹՅՈՒՆԸ</a:t>
            </a:r>
          </a:p>
          <a:p>
            <a:pPr algn="just">
              <a:buFont typeface="Wingdings" panose="05000000000000000000" pitchFamily="2" charset="2"/>
              <a:buChar char="Ø"/>
            </a:pPr>
            <a:r>
              <a:rPr lang="en-US" sz="1400" dirty="0">
                <a:latin typeface="GHEA Grapalat" panose="02000506050000020003" pitchFamily="50" charset="0"/>
              </a:rPr>
              <a:t> </a:t>
            </a:r>
            <a:r>
              <a:rPr lang="en-US" sz="1400" b="1" dirty="0">
                <a:latin typeface="GHEA Grapalat" panose="02000506050000020003" pitchFamily="50" charset="0"/>
                <a:cs typeface="Arial" panose="020B0604020202020204" pitchFamily="34" charset="0"/>
              </a:rPr>
              <a:t>Մ</a:t>
            </a:r>
            <a:r>
              <a:rPr lang="hy-AM" sz="1400" b="1" dirty="0">
                <a:latin typeface="GHEA Grapalat" panose="02000506050000020003" pitchFamily="50" charset="0"/>
                <a:cs typeface="Arial" panose="020B0604020202020204" pitchFamily="34" charset="0"/>
              </a:rPr>
              <a:t>իգրացիոն գործընթացների պետական կարգավորմ</a:t>
            </a:r>
            <a:r>
              <a:rPr lang="en-US" sz="1400" b="1" dirty="0" err="1">
                <a:latin typeface="GHEA Grapalat" panose="02000506050000020003" pitchFamily="50" charset="0"/>
                <a:cs typeface="Arial" panose="020B0604020202020204" pitchFamily="34" charset="0"/>
              </a:rPr>
              <a:t>անը</a:t>
            </a:r>
            <a:r>
              <a:rPr lang="hy-AM" sz="1400" b="1" dirty="0">
                <a:latin typeface="GHEA Grapalat" panose="02000506050000020003" pitchFamily="50" charset="0"/>
                <a:cs typeface="Arial" panose="020B0604020202020204" pitchFamily="34" charset="0"/>
              </a:rPr>
              <a:t>,</a:t>
            </a:r>
            <a:r>
              <a:rPr lang="en-US" sz="1400" b="1" dirty="0">
                <a:latin typeface="GHEA Grapalat" panose="02000506050000020003" pitchFamily="50" charset="0"/>
                <a:cs typeface="Arial" panose="020B0604020202020204" pitchFamily="34" charset="0"/>
              </a:rPr>
              <a:t> </a:t>
            </a:r>
            <a:r>
              <a:rPr lang="hy-AM" sz="1400" b="1" dirty="0">
                <a:latin typeface="GHEA Grapalat" panose="02000506050000020003" pitchFamily="50" charset="0"/>
                <a:cs typeface="Arial" panose="020B0604020202020204" pitchFamily="34" charset="0"/>
              </a:rPr>
              <a:t>ռազմավարությունների և դրանց իրականացումն ապահովող գործողությունների ծրագրերի մշակմանը մասնակցությ</a:t>
            </a:r>
            <a:r>
              <a:rPr lang="en-US" sz="1400" b="1" dirty="0" err="1">
                <a:latin typeface="GHEA Grapalat" panose="02000506050000020003" pitchFamily="50" charset="0"/>
                <a:cs typeface="Arial" panose="020B0604020202020204" pitchFamily="34" charset="0"/>
              </a:rPr>
              <a:t>ուն</a:t>
            </a:r>
            <a:r>
              <a:rPr lang="hy-AM" sz="1400" b="1" dirty="0">
                <a:latin typeface="GHEA Grapalat" panose="02000506050000020003" pitchFamily="50" charset="0"/>
                <a:cs typeface="Arial" panose="020B0604020202020204" pitchFamily="34" charset="0"/>
              </a:rPr>
              <a:t>: Ապաստանի համակարգի </a:t>
            </a:r>
            <a:r>
              <a:rPr lang="hy-AM" sz="1400" b="1" dirty="0" smtClean="0">
                <a:latin typeface="GHEA Grapalat" panose="02000506050000020003" pitchFamily="50" charset="0"/>
                <a:cs typeface="Arial" panose="020B0604020202020204" pitchFamily="34" charset="0"/>
              </a:rPr>
              <a:t>կատարելագործում, </a:t>
            </a:r>
            <a:r>
              <a:rPr lang="hy-AM" sz="1400" b="1" dirty="0">
                <a:latin typeface="GHEA Grapalat" panose="02000506050000020003" pitchFamily="50" charset="0"/>
                <a:cs typeface="Arial" panose="020B0604020202020204" pitchFamily="34" charset="0"/>
              </a:rPr>
              <a:t>օտարերկրյա քաղաքացիների, </a:t>
            </a:r>
            <a:r>
              <a:rPr lang="hy-AM" sz="1400" b="1" dirty="0" smtClean="0">
                <a:latin typeface="GHEA Grapalat" panose="02000506050000020003" pitchFamily="50" charset="0"/>
                <a:cs typeface="Arial" panose="020B0604020202020204" pitchFamily="34" charset="0"/>
              </a:rPr>
              <a:t>քաղաքացիություն </a:t>
            </a:r>
            <a:r>
              <a:rPr lang="hy-AM" sz="1400" b="1" dirty="0">
                <a:latin typeface="GHEA Grapalat" panose="02000506050000020003" pitchFamily="50" charset="0"/>
                <a:cs typeface="Arial" panose="020B0604020202020204" pitchFamily="34" charset="0"/>
              </a:rPr>
              <a:t>չունեցող անձանց, երկարաժամկետ </a:t>
            </a:r>
            <a:r>
              <a:rPr lang="hy-AM" sz="1400" b="1" dirty="0" smtClean="0">
                <a:latin typeface="GHEA Grapalat" panose="02000506050000020003" pitchFamily="50" charset="0"/>
                <a:cs typeface="Arial" panose="020B0604020202020204" pitchFamily="34" charset="0"/>
              </a:rPr>
              <a:t>իմիգրանտների հասարակության </a:t>
            </a:r>
            <a:r>
              <a:rPr lang="hy-AM" sz="1400" b="1" dirty="0">
                <a:latin typeface="GHEA Grapalat" panose="02000506050000020003" pitchFamily="50" charset="0"/>
                <a:cs typeface="Arial" panose="020B0604020202020204" pitchFamily="34" charset="0"/>
              </a:rPr>
              <a:t>մեջ </a:t>
            </a:r>
            <a:r>
              <a:rPr lang="hy-AM" sz="1400" b="1" dirty="0" smtClean="0">
                <a:latin typeface="GHEA Grapalat" panose="02000506050000020003" pitchFamily="50" charset="0"/>
                <a:cs typeface="Arial" panose="020B0604020202020204" pitchFamily="34" charset="0"/>
              </a:rPr>
              <a:t>ինտեգրման ռազմավարությունների մշակման և </a:t>
            </a:r>
            <a:r>
              <a:rPr lang="hy-AM" sz="1400" b="1" dirty="0">
                <a:latin typeface="GHEA Grapalat" panose="02000506050000020003" pitchFamily="50" charset="0"/>
                <a:cs typeface="Arial" panose="020B0604020202020204" pitchFamily="34" charset="0"/>
              </a:rPr>
              <a:t>օրենսդրության կատարելագործման աշխատանքներին </a:t>
            </a:r>
            <a:r>
              <a:rPr lang="hy-AM" sz="1400" b="1" dirty="0" smtClean="0">
                <a:latin typeface="GHEA Grapalat" panose="02000506050000020003" pitchFamily="50" charset="0"/>
                <a:cs typeface="Arial" panose="020B0604020202020204" pitchFamily="34" charset="0"/>
              </a:rPr>
              <a:t>մասնակցություն:</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Ռեադմիսիոն </a:t>
            </a:r>
            <a:r>
              <a:rPr lang="hy-AM" sz="1400" b="1" dirty="0">
                <a:latin typeface="GHEA Grapalat" panose="02000506050000020003" pitchFamily="50" charset="0"/>
                <a:cs typeface="Arial" panose="020B0604020202020204" pitchFamily="34" charset="0"/>
              </a:rPr>
              <a:t>հարցերով միջպետական համաձայնագրերի կնքման գործընթացին մասնակցություն</a:t>
            </a:r>
            <a:r>
              <a:rPr lang="en-US" sz="1400" b="1" dirty="0">
                <a:latin typeface="GHEA Grapalat" panose="02000506050000020003" pitchFamily="50" charset="0"/>
                <a:cs typeface="Arial" panose="020B0604020202020204" pitchFamily="34" charset="0"/>
              </a:rPr>
              <a:t>:</a:t>
            </a:r>
            <a:endParaRPr lang="en-US" sz="1400" dirty="0">
              <a:latin typeface="GHEA Grapalat" panose="02000506050000020003" pitchFamily="50" charset="0"/>
            </a:endParaRPr>
          </a:p>
          <a:p>
            <a:pPr marL="0" indent="0" algn="just">
              <a:buNone/>
            </a:pPr>
            <a:r>
              <a:rPr lang="hy-AM" sz="1400" b="1" dirty="0" smtClean="0">
                <a:solidFill>
                  <a:schemeClr val="accent6">
                    <a:lumMod val="75000"/>
                  </a:schemeClr>
                </a:solidFill>
                <a:latin typeface="GHEA Grapalat" panose="02000506050000020003" pitchFamily="50" charset="0"/>
                <a:cs typeface="Arial" panose="020B0604020202020204" pitchFamily="34" charset="0"/>
              </a:rPr>
              <a:t>ԱԿՆԿԱԼՎՈՂ </a:t>
            </a:r>
            <a:r>
              <a:rPr lang="en-US" sz="1400" b="1" dirty="0" smtClean="0">
                <a:solidFill>
                  <a:schemeClr val="accent6">
                    <a:lumMod val="75000"/>
                  </a:schemeClr>
                </a:solidFill>
                <a:latin typeface="GHEA Grapalat" panose="02000506050000020003" pitchFamily="50" charset="0"/>
                <a:cs typeface="Arial" panose="020B0604020202020204" pitchFamily="34" charset="0"/>
              </a:rPr>
              <a:t>ԱՐԴՅՈՒՆՔԸ </a:t>
            </a:r>
            <a:endParaRPr lang="en-US" sz="1400" b="1" dirty="0">
              <a:solidFill>
                <a:schemeClr val="accent6">
                  <a:lumMod val="75000"/>
                </a:schemeClr>
              </a:solidFill>
              <a:latin typeface="GHEA Grapalat" panose="02000506050000020003" pitchFamily="50" charset="0"/>
              <a:cs typeface="Arial" panose="020B0604020202020204" pitchFamily="34" charset="0"/>
            </a:endParaRPr>
          </a:p>
          <a:p>
            <a:pPr algn="just">
              <a:buFont typeface="Wingdings" panose="05000000000000000000" pitchFamily="2" charset="2"/>
              <a:buChar char="Ø"/>
            </a:pPr>
            <a:r>
              <a:rPr lang="en-US" sz="1400" b="1" dirty="0" err="1">
                <a:latin typeface="GHEA Grapalat" panose="02000506050000020003" pitchFamily="50" charset="0"/>
                <a:cs typeface="Arial" panose="020B0604020202020204" pitchFamily="34" charset="0"/>
              </a:rPr>
              <a:t>Միգրացիոն</a:t>
            </a:r>
            <a:r>
              <a:rPr lang="en-US" sz="1400" b="1" dirty="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պետական</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քաղաքականության</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արդյունավետության</a:t>
            </a:r>
            <a:r>
              <a:rPr lang="en-US" sz="1400" b="1" dirty="0" smtClean="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բարձրացում</a:t>
            </a:r>
            <a:r>
              <a:rPr lang="en-US" sz="1400" b="1" dirty="0" smtClean="0">
                <a:latin typeface="GHEA Grapalat" panose="02000506050000020003" pitchFamily="50" charset="0"/>
                <a:cs typeface="Arial" panose="020B0604020202020204" pitchFamily="34" charset="0"/>
              </a:rPr>
              <a:t>: </a:t>
            </a:r>
            <a:endParaRPr lang="en-US" sz="1400" b="1" dirty="0">
              <a:latin typeface="GHEA Grapalat" panose="02000506050000020003" pitchFamily="50" charset="0"/>
              <a:cs typeface="Arial" panose="020B0604020202020204" pitchFamily="34" charset="0"/>
            </a:endParaRPr>
          </a:p>
          <a:p>
            <a:pPr marL="0" indent="0">
              <a:buNone/>
            </a:pPr>
            <a:r>
              <a:rPr lang="en-US" sz="1400" b="1" dirty="0" smtClean="0">
                <a:solidFill>
                  <a:schemeClr val="accent6">
                    <a:lumMod val="75000"/>
                  </a:schemeClr>
                </a:solidFill>
                <a:latin typeface="GHEA Grapalat" panose="02000506050000020003" pitchFamily="50" charset="0"/>
                <a:cs typeface="Arial" panose="020B0604020202020204" pitchFamily="34" charset="0"/>
              </a:rPr>
              <a:t>ՖԻՆԱՆՍԱԿԱՆ </a:t>
            </a:r>
            <a:r>
              <a:rPr lang="en-US" sz="1400" b="1" dirty="0">
                <a:solidFill>
                  <a:schemeClr val="accent6">
                    <a:lumMod val="75000"/>
                  </a:schemeClr>
                </a:solidFill>
                <a:latin typeface="GHEA Grapalat" panose="02000506050000020003" pitchFamily="50" charset="0"/>
                <a:cs typeface="Arial" panose="020B0604020202020204" pitchFamily="34" charset="0"/>
              </a:rPr>
              <a:t>ՑՈՒՑԱՆԻՇ</a:t>
            </a:r>
          </a:p>
          <a:p>
            <a:pPr>
              <a:buFont typeface="Wingdings" panose="05000000000000000000" pitchFamily="2" charset="2"/>
              <a:buChar char="§"/>
            </a:pPr>
            <a:r>
              <a:rPr lang="en-US" sz="1400" b="1" dirty="0">
                <a:latin typeface="GHEA Grapalat" panose="02000506050000020003" pitchFamily="50" charset="0"/>
                <a:cs typeface="Arial" panose="020B0604020202020204" pitchFamily="34" charset="0"/>
              </a:rPr>
              <a:t>2019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183.</a:t>
            </a:r>
            <a:r>
              <a:rPr lang="hy-AM" sz="1400" b="1" dirty="0" smtClean="0">
                <a:latin typeface="GHEA Grapalat" panose="02000506050000020003" pitchFamily="50" charset="0"/>
                <a:cs typeface="Arial" panose="020B0604020202020204" pitchFamily="34" charset="0"/>
              </a:rPr>
              <a:t>1</a:t>
            </a:r>
            <a:r>
              <a:rPr lang="en-US" sz="1400" b="1" dirty="0" smtClean="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դրամ</a:t>
            </a:r>
            <a:endParaRPr lang="en-US" sz="1400" b="1" dirty="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2020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173.3 </a:t>
            </a:r>
            <a:r>
              <a:rPr lang="hy-AM" sz="1400" b="1" dirty="0" smtClean="0">
                <a:latin typeface="GHEA Grapalat" panose="02000506050000020003" pitchFamily="50" charset="0"/>
                <a:cs typeface="Arial" panose="020B0604020202020204" pitchFamily="34" charset="0"/>
              </a:rPr>
              <a:t>մլն </a:t>
            </a:r>
            <a:r>
              <a:rPr lang="en-US" sz="1400" b="1" dirty="0" err="1" smtClean="0">
                <a:latin typeface="GHEA Grapalat" panose="02000506050000020003" pitchFamily="50" charset="0"/>
                <a:cs typeface="Arial" panose="020B0604020202020204" pitchFamily="34" charset="0"/>
              </a:rPr>
              <a:t>դրամ</a:t>
            </a:r>
            <a:endParaRPr lang="en-US"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2021 </a:t>
            </a:r>
            <a:r>
              <a:rPr lang="en-US" sz="1400" b="1" dirty="0" err="1" smtClean="0">
                <a:latin typeface="GHEA Grapalat" panose="02000506050000020003" pitchFamily="50" charset="0"/>
                <a:cs typeface="Arial" panose="020B0604020202020204" pitchFamily="34" charset="0"/>
              </a:rPr>
              <a:t>թվականին</a:t>
            </a:r>
            <a:r>
              <a:rPr lang="en-US" sz="1400" b="1" dirty="0" smtClean="0">
                <a:latin typeface="GHEA Grapalat" panose="02000506050000020003" pitchFamily="50" charset="0"/>
                <a:cs typeface="Arial" panose="020B0604020202020204" pitchFamily="34" charset="0"/>
              </a:rPr>
              <a:t> 175.8 </a:t>
            </a:r>
            <a:r>
              <a:rPr lang="hy-AM" sz="1400" b="1" dirty="0" smtClean="0">
                <a:latin typeface="GHEA Grapalat" panose="02000506050000020003" pitchFamily="50" charset="0"/>
                <a:cs typeface="Arial" panose="020B0604020202020204" pitchFamily="34" charset="0"/>
              </a:rPr>
              <a:t>մլն</a:t>
            </a:r>
            <a:r>
              <a:rPr lang="en-US" sz="1400" b="1" dirty="0" smtClean="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դրամ</a:t>
            </a:r>
            <a:endParaRPr lang="hy-AM" sz="1400" b="1" dirty="0" smtClean="0">
              <a:latin typeface="GHEA Grapalat" panose="02000506050000020003" pitchFamily="50" charset="0"/>
              <a:cs typeface="Arial" panose="020B0604020202020204" pitchFamily="34" charset="0"/>
            </a:endParaRPr>
          </a:p>
          <a:p>
            <a:pPr>
              <a:buFont typeface="Wingdings" panose="05000000000000000000" pitchFamily="2" charset="2"/>
              <a:buChar char="§"/>
            </a:pPr>
            <a:r>
              <a:rPr lang="en-US" sz="1400" b="1" dirty="0" smtClean="0">
                <a:latin typeface="GHEA Grapalat" panose="02000506050000020003" pitchFamily="50" charset="0"/>
                <a:cs typeface="Arial" panose="020B0604020202020204" pitchFamily="34" charset="0"/>
              </a:rPr>
              <a:t>202</a:t>
            </a:r>
            <a:r>
              <a:rPr lang="hy-AM" sz="1400" b="1" dirty="0" smtClean="0">
                <a:latin typeface="GHEA Grapalat" panose="02000506050000020003" pitchFamily="50" charset="0"/>
                <a:cs typeface="Arial" panose="020B0604020202020204" pitchFamily="34" charset="0"/>
              </a:rPr>
              <a:t>2</a:t>
            </a:r>
            <a:r>
              <a:rPr lang="en-US" sz="1400" b="1" dirty="0" smtClean="0">
                <a:latin typeface="GHEA Grapalat" panose="02000506050000020003" pitchFamily="50" charset="0"/>
                <a:cs typeface="Arial" panose="020B0604020202020204" pitchFamily="34" charset="0"/>
              </a:rPr>
              <a:t> </a:t>
            </a:r>
            <a:r>
              <a:rPr lang="en-US" sz="1400" b="1" dirty="0" err="1">
                <a:latin typeface="GHEA Grapalat" panose="02000506050000020003" pitchFamily="50" charset="0"/>
                <a:cs typeface="Arial" panose="020B0604020202020204" pitchFamily="34" charset="0"/>
              </a:rPr>
              <a:t>թվականին</a:t>
            </a:r>
            <a:r>
              <a:rPr lang="en-US" sz="1400" b="1" dirty="0">
                <a:latin typeface="GHEA Grapalat" panose="02000506050000020003" pitchFamily="50" charset="0"/>
                <a:cs typeface="Arial" panose="020B0604020202020204" pitchFamily="34" charset="0"/>
              </a:rPr>
              <a:t> </a:t>
            </a:r>
            <a:r>
              <a:rPr lang="hy-AM" sz="1400" b="1" dirty="0" smtClean="0">
                <a:latin typeface="GHEA Grapalat" panose="02000506050000020003" pitchFamily="50" charset="0"/>
                <a:cs typeface="Arial" panose="020B0604020202020204" pitchFamily="34" charset="0"/>
              </a:rPr>
              <a:t>205</a:t>
            </a:r>
            <a:r>
              <a:rPr lang="en-US" sz="1400" b="1" dirty="0" smtClean="0">
                <a:latin typeface="GHEA Grapalat" panose="02000506050000020003" pitchFamily="50" charset="0"/>
                <a:cs typeface="Arial" panose="020B0604020202020204" pitchFamily="34" charset="0"/>
              </a:rPr>
              <a:t>.</a:t>
            </a:r>
            <a:r>
              <a:rPr lang="hy-AM" sz="1400" b="1" dirty="0" smtClean="0">
                <a:latin typeface="GHEA Grapalat" panose="02000506050000020003" pitchFamily="50" charset="0"/>
                <a:cs typeface="Arial" panose="020B0604020202020204" pitchFamily="34" charset="0"/>
              </a:rPr>
              <a:t>5</a:t>
            </a:r>
            <a:r>
              <a:rPr lang="en-US" sz="1400" b="1" dirty="0" smtClean="0">
                <a:latin typeface="GHEA Grapalat" panose="02000506050000020003" pitchFamily="50" charset="0"/>
                <a:cs typeface="Arial" panose="020B0604020202020204" pitchFamily="34" charset="0"/>
              </a:rPr>
              <a:t> </a:t>
            </a:r>
            <a:r>
              <a:rPr lang="hy-AM" sz="1400" b="1" dirty="0">
                <a:latin typeface="GHEA Grapalat" panose="02000506050000020003" pitchFamily="50" charset="0"/>
                <a:cs typeface="Arial" panose="020B0604020202020204" pitchFamily="34" charset="0"/>
              </a:rPr>
              <a:t>մլն</a:t>
            </a:r>
            <a:r>
              <a:rPr lang="en-US" sz="1400" b="1" dirty="0">
                <a:latin typeface="GHEA Grapalat" panose="02000506050000020003" pitchFamily="50" charset="0"/>
                <a:cs typeface="Arial" panose="020B0604020202020204" pitchFamily="34" charset="0"/>
              </a:rPr>
              <a:t> </a:t>
            </a:r>
            <a:r>
              <a:rPr lang="en-US" sz="1400" b="1" dirty="0" err="1" smtClean="0">
                <a:latin typeface="GHEA Grapalat" panose="02000506050000020003" pitchFamily="50" charset="0"/>
                <a:cs typeface="Arial" panose="020B0604020202020204" pitchFamily="34" charset="0"/>
              </a:rPr>
              <a:t>դրամ</a:t>
            </a:r>
            <a:r>
              <a:rPr lang="hy-AM" sz="1400" b="1" dirty="0" smtClean="0">
                <a:latin typeface="GHEA Grapalat" panose="02000506050000020003" pitchFamily="50" charset="0"/>
                <a:cs typeface="Arial" panose="020B0604020202020204" pitchFamily="34" charset="0"/>
              </a:rPr>
              <a:t>։</a:t>
            </a:r>
            <a:endParaRPr lang="en-US" sz="1800" b="1" dirty="0" smtClean="0">
              <a:latin typeface="GHEA Grapalat" panose="02000506050000020003" pitchFamily="50" charset="0"/>
              <a:cs typeface="Arial" panose="020B0604020202020204" pitchFamily="34" charset="0"/>
            </a:endParaRPr>
          </a:p>
          <a:p>
            <a:pPr algn="just">
              <a:buFont typeface="Wingdings" panose="05000000000000000000" pitchFamily="2" charset="2"/>
              <a:buChar char="Ø"/>
            </a:pPr>
            <a:endParaRPr lang="en-US" sz="1700" dirty="0" smtClean="0">
              <a:latin typeface="Arial Armenian" panose="020B0604020202020204" pitchFamily="34" charset="0"/>
            </a:endParaRPr>
          </a:p>
          <a:p>
            <a:pPr marL="0" indent="0">
              <a:buNone/>
            </a:pPr>
            <a:endParaRPr lang="en-US" sz="2600" dirty="0">
              <a:latin typeface="Arial Armenian" panose="020B0604020202020204" pitchFamily="34" charset="0"/>
            </a:endParaRPr>
          </a:p>
        </p:txBody>
      </p:sp>
      <p:sp>
        <p:nvSpPr>
          <p:cNvPr id="4" name="Slide Number Placeholder 3">
            <a:extLst>
              <a:ext uri="{FF2B5EF4-FFF2-40B4-BE49-F238E27FC236}">
                <a16:creationId xmlns:a16="http://schemas.microsoft.com/office/drawing/2014/main" xmlns="" id="{F121561C-9363-4C07-94BE-E1D12E0B1180}"/>
              </a:ext>
            </a:extLst>
          </p:cNvPr>
          <p:cNvSpPr>
            <a:spLocks noGrp="1"/>
          </p:cNvSpPr>
          <p:nvPr>
            <p:ph type="sldNum" sz="quarter" idx="12"/>
          </p:nvPr>
        </p:nvSpPr>
        <p:spPr/>
        <p:txBody>
          <a:bodyPr/>
          <a:lstStyle/>
          <a:p>
            <a:fld id="{030B7EF0-EE9E-4962-B5F4-8354B15D9BA2}" type="slidenum">
              <a:rPr lang="en-US" smtClean="0"/>
              <a:t>96</a:t>
            </a:fld>
            <a:endParaRPr lang="en-US"/>
          </a:p>
        </p:txBody>
      </p:sp>
      <p:sp>
        <p:nvSpPr>
          <p:cNvPr id="2" name="Заголовок 1"/>
          <p:cNvSpPr>
            <a:spLocks noGrp="1"/>
          </p:cNvSpPr>
          <p:nvPr>
            <p:ph type="title"/>
          </p:nvPr>
        </p:nvSpPr>
        <p:spPr>
          <a:xfrm>
            <a:off x="628650" y="533401"/>
            <a:ext cx="7886700" cy="845457"/>
          </a:xfrm>
        </p:spPr>
        <p:txBody>
          <a:bodyPr>
            <a:noAutofit/>
          </a:bodyPr>
          <a:lstStyle/>
          <a:p>
            <a:pPr algn="ctr"/>
            <a:r>
              <a:rPr lang="en-US" sz="1400" dirty="0">
                <a:solidFill>
                  <a:schemeClr val="accent6">
                    <a:lumMod val="75000"/>
                  </a:schemeClr>
                </a:solidFill>
                <a:latin typeface="GHEA Grapalat" pitchFamily="50" charset="0"/>
                <a:cs typeface="Arial" panose="020B0604020202020204" pitchFamily="34" charset="0"/>
              </a:rPr>
              <a:t>ՄԻԳՐԱՑԻՈՆ ԾԱՌԱՅՈՒԹՅԱՆ ԲՅՈՒՋԵՏԱՅԻՆ </a:t>
            </a:r>
            <a:r>
              <a:rPr lang="en-US" sz="1400" b="1" dirty="0" smtClean="0">
                <a:solidFill>
                  <a:schemeClr val="accent6">
                    <a:lumMod val="75000"/>
                  </a:schemeClr>
                </a:solidFill>
                <a:latin typeface="GHEA Grapalat" pitchFamily="50" charset="0"/>
                <a:cs typeface="Arial" panose="020B0604020202020204" pitchFamily="34" charset="0"/>
              </a:rPr>
              <a:t>ԾՐԱԳԻՐ/ՄԻՋՈՑԱՌՈՒՄ 1106/11001</a:t>
            </a:r>
            <a:r>
              <a:rPr lang="en-US" sz="1400" b="1" dirty="0">
                <a:solidFill>
                  <a:schemeClr val="accent6">
                    <a:lumMod val="75000"/>
                  </a:schemeClr>
                </a:solidFill>
                <a:latin typeface="GHEA Grapalat" pitchFamily="50" charset="0"/>
                <a:cs typeface="Arial" panose="020B0604020202020204" pitchFamily="34" charset="0"/>
              </a:rPr>
              <a:t/>
            </a:r>
            <a:br>
              <a:rPr lang="en-US" sz="1400" b="1" dirty="0">
                <a:solidFill>
                  <a:schemeClr val="accent6">
                    <a:lumMod val="75000"/>
                  </a:schemeClr>
                </a:solidFill>
                <a:latin typeface="GHEA Grapalat" pitchFamily="50" charset="0"/>
                <a:cs typeface="Arial" panose="020B0604020202020204" pitchFamily="34" charset="0"/>
              </a:rPr>
            </a:br>
            <a:r>
              <a:rPr lang="en-US" sz="1400" b="1" dirty="0" err="1">
                <a:latin typeface="GHEA Grapalat" pitchFamily="50" charset="0"/>
                <a:cs typeface="Arial" panose="020B0604020202020204" pitchFamily="34" charset="0"/>
              </a:rPr>
              <a:t>Միգրացիոն</a:t>
            </a:r>
            <a:r>
              <a:rPr lang="en-US" sz="1400" b="1" dirty="0">
                <a:latin typeface="GHEA Grapalat" pitchFamily="50" charset="0"/>
                <a:cs typeface="Arial" panose="020B0604020202020204" pitchFamily="34" charset="0"/>
              </a:rPr>
              <a:t> պետական </a:t>
            </a:r>
            <a:r>
              <a:rPr lang="en-US" sz="1400" b="1" dirty="0" err="1">
                <a:latin typeface="GHEA Grapalat" pitchFamily="50" charset="0"/>
                <a:cs typeface="Arial" panose="020B0604020202020204" pitchFamily="34" charset="0"/>
              </a:rPr>
              <a:t>քաղաքականության</a:t>
            </a:r>
            <a:r>
              <a:rPr lang="en-US" sz="1400" b="1" dirty="0">
                <a:latin typeface="GHEA Grapalat" pitchFamily="50" charset="0"/>
                <a:cs typeface="Arial" panose="020B0604020202020204" pitchFamily="34" charset="0"/>
              </a:rPr>
              <a:t> </a:t>
            </a:r>
            <a:r>
              <a:rPr lang="en-US" sz="1400" b="1" dirty="0" err="1" smtClean="0">
                <a:latin typeface="GHEA Grapalat" pitchFamily="50" charset="0"/>
                <a:cs typeface="Arial" panose="020B0604020202020204" pitchFamily="34" charset="0"/>
              </a:rPr>
              <a:t>մշակում</a:t>
            </a:r>
            <a:r>
              <a:rPr lang="en-US" sz="1400" b="1" dirty="0">
                <a:latin typeface="GHEA Grapalat" pitchFamily="50" charset="0"/>
                <a:cs typeface="Arial" panose="020B0604020202020204" pitchFamily="34" charset="0"/>
              </a:rPr>
              <a:t> </a:t>
            </a:r>
            <a:r>
              <a:rPr lang="en-US" sz="1400" b="1" dirty="0" smtClean="0">
                <a:latin typeface="GHEA Grapalat" pitchFamily="50" charset="0"/>
                <a:cs typeface="Arial" panose="020B0604020202020204" pitchFamily="34" charset="0"/>
              </a:rPr>
              <a:t>և </a:t>
            </a:r>
            <a:r>
              <a:rPr lang="en-US" sz="1400" b="1" dirty="0">
                <a:latin typeface="GHEA Grapalat" pitchFamily="50" charset="0"/>
                <a:cs typeface="Arial" panose="020B0604020202020204" pitchFamily="34" charset="0"/>
              </a:rPr>
              <a:t>իրականացում </a:t>
            </a:r>
            <a:endParaRPr lang="en-US" sz="1400" dirty="0">
              <a:latin typeface="GHEA Grapalat" pitchFamily="50" charset="0"/>
            </a:endParaRPr>
          </a:p>
        </p:txBody>
      </p:sp>
      <p:pic>
        <p:nvPicPr>
          <p:cNvPr id="5"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229600" y="76200"/>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43001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1" y="1066800"/>
            <a:ext cx="8143875" cy="5110165"/>
          </a:xfrm>
        </p:spPr>
        <p:txBody>
          <a:bodyPr>
            <a:normAutofit lnSpcReduction="10000"/>
          </a:bodyPr>
          <a:lstStyle/>
          <a:p>
            <a:pPr marL="0" indent="0" algn="ctr">
              <a:lnSpc>
                <a:spcPct val="100000"/>
              </a:lnSpc>
              <a:buNone/>
            </a:pPr>
            <a:r>
              <a:rPr lang="en-US" sz="1400" dirty="0">
                <a:latin typeface="GHEA Grapalat" pitchFamily="50" charset="0"/>
              </a:rPr>
              <a:t> </a:t>
            </a:r>
            <a:r>
              <a:rPr lang="en-US" sz="1400" b="1" dirty="0">
                <a:latin typeface="GHEA Grapalat" pitchFamily="50" charset="0"/>
                <a:cs typeface="Arial" panose="020B0604020202020204" pitchFamily="34" charset="0"/>
              </a:rPr>
              <a:t>ՀՀ </a:t>
            </a:r>
            <a:r>
              <a:rPr lang="en-US" sz="1400" b="1" dirty="0" err="1">
                <a:latin typeface="GHEA Grapalat" pitchFamily="50" charset="0"/>
                <a:cs typeface="Arial" panose="020B0604020202020204" pitchFamily="34" charset="0"/>
              </a:rPr>
              <a:t>կառավարության</a:t>
            </a:r>
            <a:r>
              <a:rPr lang="en-US" sz="1400" b="1" dirty="0">
                <a:latin typeface="GHEA Grapalat" pitchFamily="50" charset="0"/>
                <a:cs typeface="Arial" panose="020B0604020202020204" pitchFamily="34" charset="0"/>
              </a:rPr>
              <a:t> 2021թվականի </a:t>
            </a:r>
            <a:r>
              <a:rPr lang="en-US" sz="1400" b="1" dirty="0" err="1">
                <a:latin typeface="GHEA Grapalat" pitchFamily="50" charset="0"/>
                <a:cs typeface="Arial" panose="020B0604020202020204" pitchFamily="34" charset="0"/>
              </a:rPr>
              <a:t>օգոստոսի</a:t>
            </a:r>
            <a:r>
              <a:rPr lang="en-US" sz="1400" b="1" dirty="0">
                <a:latin typeface="GHEA Grapalat" pitchFamily="50" charset="0"/>
                <a:cs typeface="Arial" panose="020B0604020202020204" pitchFamily="34" charset="0"/>
              </a:rPr>
              <a:t> 18-ի </a:t>
            </a:r>
            <a:r>
              <a:rPr lang="hy-AM" sz="1400" b="1" dirty="0">
                <a:latin typeface="GHEA Grapalat" pitchFamily="50" charset="0"/>
                <a:cs typeface="Arial" panose="020B0604020202020204" pitchFamily="34" charset="0"/>
              </a:rPr>
              <a:t>«</a:t>
            </a:r>
            <a:r>
              <a:rPr lang="en-US" sz="1400" b="1" dirty="0">
                <a:latin typeface="GHEA Grapalat" pitchFamily="50" charset="0"/>
                <a:cs typeface="Arial" panose="020B0604020202020204" pitchFamily="34" charset="0"/>
              </a:rPr>
              <a:t>ՀՀ </a:t>
            </a:r>
            <a:r>
              <a:rPr lang="en-US" sz="1400" b="1" dirty="0" err="1">
                <a:latin typeface="GHEA Grapalat" pitchFamily="50" charset="0"/>
                <a:cs typeface="Arial" panose="020B0604020202020204" pitchFamily="34" charset="0"/>
              </a:rPr>
              <a:t>կառավարության</a:t>
            </a:r>
            <a:r>
              <a:rPr lang="en-US" sz="1400" b="1" dirty="0">
                <a:latin typeface="GHEA Grapalat" pitchFamily="50" charset="0"/>
                <a:cs typeface="Arial" panose="020B0604020202020204" pitchFamily="34" charset="0"/>
              </a:rPr>
              <a:t> </a:t>
            </a:r>
            <a:r>
              <a:rPr lang="en-US" sz="1400" b="1" dirty="0" err="1">
                <a:latin typeface="GHEA Grapalat" pitchFamily="50" charset="0"/>
                <a:cs typeface="Arial" panose="020B0604020202020204" pitchFamily="34" charset="0"/>
              </a:rPr>
              <a:t>ծրագրի</a:t>
            </a:r>
            <a:r>
              <a:rPr lang="en-US" sz="1400" b="1" dirty="0">
                <a:latin typeface="GHEA Grapalat" pitchFamily="50" charset="0"/>
                <a:cs typeface="Arial" panose="020B0604020202020204" pitchFamily="34" charset="0"/>
              </a:rPr>
              <a:t> </a:t>
            </a:r>
            <a:r>
              <a:rPr lang="en-US" sz="1400" b="1" dirty="0" err="1">
                <a:latin typeface="GHEA Grapalat" pitchFamily="50" charset="0"/>
                <a:cs typeface="Arial" panose="020B0604020202020204" pitchFamily="34" charset="0"/>
              </a:rPr>
              <a:t>մասին</a:t>
            </a:r>
            <a:r>
              <a:rPr lang="hy-AM" sz="1400" b="1" dirty="0">
                <a:latin typeface="GHEA Grapalat" pitchFamily="50" charset="0"/>
                <a:cs typeface="Arial" panose="020B0604020202020204" pitchFamily="34" charset="0"/>
              </a:rPr>
              <a:t>»</a:t>
            </a:r>
            <a:r>
              <a:rPr lang="en-US" sz="1400" b="1" dirty="0">
                <a:latin typeface="GHEA Grapalat" pitchFamily="50" charset="0"/>
                <a:cs typeface="Arial" panose="020B0604020202020204" pitchFamily="34" charset="0"/>
              </a:rPr>
              <a:t> </a:t>
            </a:r>
            <a:endParaRPr lang="en-US" sz="1400" b="1" dirty="0" smtClean="0">
              <a:latin typeface="GHEA Grapalat" pitchFamily="50" charset="0"/>
              <a:cs typeface="Arial" panose="020B0604020202020204" pitchFamily="34" charset="0"/>
            </a:endParaRPr>
          </a:p>
          <a:p>
            <a:pPr marL="0" indent="0" algn="ctr">
              <a:lnSpc>
                <a:spcPct val="100000"/>
              </a:lnSpc>
              <a:buNone/>
            </a:pPr>
            <a:r>
              <a:rPr lang="en-US" sz="1400" b="1" dirty="0" smtClean="0">
                <a:latin typeface="GHEA Grapalat" pitchFamily="50" charset="0"/>
                <a:cs typeface="Arial" panose="020B0604020202020204" pitchFamily="34" charset="0"/>
              </a:rPr>
              <a:t>N1363-Ա </a:t>
            </a:r>
            <a:r>
              <a:rPr lang="en-US" sz="1400" b="1" dirty="0" err="1">
                <a:latin typeface="GHEA Grapalat" pitchFamily="50" charset="0"/>
                <a:cs typeface="Arial" panose="020B0604020202020204" pitchFamily="34" charset="0"/>
              </a:rPr>
              <a:t>որոշման</a:t>
            </a:r>
            <a:r>
              <a:rPr lang="en-US" sz="1400" b="1" dirty="0">
                <a:latin typeface="GHEA Grapalat" pitchFamily="50" charset="0"/>
                <a:cs typeface="Arial" panose="020B0604020202020204" pitchFamily="34" charset="0"/>
              </a:rPr>
              <a:t> </a:t>
            </a:r>
            <a:r>
              <a:rPr lang="en-US" sz="1400" b="1" dirty="0" err="1" smtClean="0">
                <a:latin typeface="GHEA Grapalat" pitchFamily="50" charset="0"/>
                <a:cs typeface="Arial" panose="020B0604020202020204" pitchFamily="34" charset="0"/>
              </a:rPr>
              <a:t>մաս</a:t>
            </a:r>
            <a:r>
              <a:rPr lang="en-US" sz="1400" b="1" dirty="0" smtClean="0">
                <a:latin typeface="GHEA Grapalat" pitchFamily="50" charset="0"/>
                <a:cs typeface="Arial" panose="020B0604020202020204" pitchFamily="34" charset="0"/>
              </a:rPr>
              <a:t> </a:t>
            </a:r>
            <a:r>
              <a:rPr lang="en-US" sz="1400" b="1" dirty="0">
                <a:latin typeface="GHEA Grapalat" pitchFamily="50" charset="0"/>
                <a:cs typeface="Arial" panose="020B0604020202020204" pitchFamily="34" charset="0"/>
              </a:rPr>
              <a:t>4.2 </a:t>
            </a:r>
            <a:r>
              <a:rPr lang="en-US" sz="1400" b="1" dirty="0" smtClean="0">
                <a:latin typeface="GHEA Grapalat" pitchFamily="50" charset="0"/>
                <a:cs typeface="Arial" panose="020B0604020202020204" pitchFamily="34" charset="0"/>
              </a:rPr>
              <a:t>ՄԻԳՐԱՑԻԱ</a:t>
            </a:r>
          </a:p>
          <a:p>
            <a:pPr marL="0" indent="0" algn="just">
              <a:lnSpc>
                <a:spcPct val="100000"/>
              </a:lnSpc>
              <a:buNone/>
            </a:pPr>
            <a:r>
              <a:rPr lang="hy-AM" sz="1400" dirty="0" smtClean="0">
                <a:latin typeface="GHEA Grapalat" pitchFamily="50" charset="0"/>
                <a:cs typeface="Arial" panose="020B0604020202020204" pitchFamily="34" charset="0"/>
              </a:rPr>
              <a:t>Կառավարությունը </a:t>
            </a:r>
            <a:r>
              <a:rPr lang="hy-AM" sz="1400" dirty="0">
                <a:latin typeface="GHEA Grapalat" pitchFamily="50" charset="0"/>
                <a:cs typeface="Arial" panose="020B0604020202020204" pitchFamily="34" charset="0"/>
              </a:rPr>
              <a:t>կարևորում է միգրանտների, այդ թվում` վերադարձող միգրանտների տնտեսական և մարդկային ներուժի ուղղորդումը երկրի զարգացման գործին:</a:t>
            </a:r>
          </a:p>
          <a:p>
            <a:pPr marL="0" indent="0" algn="just">
              <a:lnSpc>
                <a:spcPct val="100000"/>
              </a:lnSpc>
              <a:buNone/>
            </a:pPr>
            <a:r>
              <a:rPr lang="hy-AM" sz="1400" dirty="0">
                <a:latin typeface="GHEA Grapalat" pitchFamily="50" charset="0"/>
                <a:cs typeface="Arial" panose="020B0604020202020204" pitchFamily="34" charset="0"/>
              </a:rPr>
              <a:t>Միգրացիոն քաղաքականության ոլորտում Կառավարության առաջնահերթությունները հետևյալն են.</a:t>
            </a:r>
          </a:p>
          <a:p>
            <a:pPr algn="just">
              <a:buFont typeface="Wingdings" panose="05000000000000000000" pitchFamily="2" charset="2"/>
              <a:buChar char="§"/>
            </a:pPr>
            <a:r>
              <a:rPr lang="hy-AM" sz="1400" dirty="0">
                <a:latin typeface="GHEA Grapalat" pitchFamily="50" charset="0"/>
                <a:cs typeface="Arial" panose="020B0604020202020204" pitchFamily="34" charset="0"/>
              </a:rPr>
              <a:t>միգրացիայի կառավարման համակարգի ինստիտուցիոնալ բարեփոխումների իրականացում,</a:t>
            </a:r>
          </a:p>
          <a:p>
            <a:pPr algn="just">
              <a:buFont typeface="Wingdings" panose="05000000000000000000" pitchFamily="2" charset="2"/>
              <a:buChar char="§"/>
            </a:pPr>
            <a:r>
              <a:rPr lang="hy-AM" sz="1400" dirty="0">
                <a:latin typeface="GHEA Grapalat" pitchFamily="50" charset="0"/>
                <a:cs typeface="Arial" panose="020B0604020202020204" pitchFamily="34" charset="0"/>
              </a:rPr>
              <a:t>միգրացիոն գործընթացների կառավարմանն ուղղված համակարգերի թվայնացում,</a:t>
            </a:r>
            <a:endParaRPr lang="en-US" sz="1400" dirty="0">
              <a:latin typeface="GHEA Grapalat" pitchFamily="50" charset="0"/>
              <a:cs typeface="Arial" panose="020B0604020202020204" pitchFamily="34" charset="0"/>
            </a:endParaRPr>
          </a:p>
          <a:p>
            <a:pPr algn="just">
              <a:buFont typeface="Wingdings" panose="05000000000000000000" pitchFamily="2" charset="2"/>
              <a:buChar char="§"/>
            </a:pPr>
            <a:r>
              <a:rPr lang="hy-AM" sz="1400" dirty="0">
                <a:latin typeface="GHEA Grapalat" pitchFamily="50" charset="0"/>
                <a:cs typeface="Arial" panose="020B0604020202020204" pitchFamily="34" charset="0"/>
              </a:rPr>
              <a:t>օտարերկրյա քաղաքացիներին ՀՀ-ում աշխատանքի թույլտվության և կացության տրամադրման համակարգի թվայնացում և </a:t>
            </a:r>
            <a:r>
              <a:rPr lang="hy-AM" sz="1400" dirty="0" smtClean="0">
                <a:latin typeface="GHEA Grapalat" pitchFamily="50" charset="0"/>
                <a:cs typeface="Arial" panose="020B0604020202020204" pitchFamily="34" charset="0"/>
              </a:rPr>
              <a:t>պարզեցում</a:t>
            </a:r>
            <a:r>
              <a:rPr lang="en-US" sz="1400" dirty="0" smtClean="0">
                <a:latin typeface="GHEA Grapalat" pitchFamily="50" charset="0"/>
                <a:cs typeface="Arial" panose="020B0604020202020204" pitchFamily="34" charset="0"/>
              </a:rPr>
              <a:t>,</a:t>
            </a:r>
            <a:endParaRPr lang="hy-AM" sz="1400" dirty="0" smtClean="0">
              <a:latin typeface="GHEA Grapalat" pitchFamily="50" charset="0"/>
              <a:cs typeface="Arial" panose="020B0604020202020204" pitchFamily="34" charset="0"/>
            </a:endParaRPr>
          </a:p>
          <a:p>
            <a:pPr algn="just">
              <a:lnSpc>
                <a:spcPct val="110000"/>
              </a:lnSpc>
              <a:buFont typeface="Wingdings" panose="05000000000000000000" pitchFamily="2" charset="2"/>
              <a:buChar char="§"/>
            </a:pPr>
            <a:r>
              <a:rPr lang="hy-AM" sz="1400" dirty="0" smtClean="0">
                <a:latin typeface="GHEA Grapalat" pitchFamily="50" charset="0"/>
                <a:cs typeface="Arial" panose="020B0604020202020204" pitchFamily="34" charset="0"/>
              </a:rPr>
              <a:t>ՀՀ </a:t>
            </a:r>
            <a:r>
              <a:rPr lang="hy-AM" sz="1400" dirty="0">
                <a:latin typeface="GHEA Grapalat" pitchFamily="50" charset="0"/>
                <a:cs typeface="Arial" panose="020B0604020202020204" pitchFamily="34" charset="0"/>
              </a:rPr>
              <a:t>միգրացիայի պետական կառավարման հայեցակարգով նախատեսված՝ ինտեգրման և վերաինտեգրման խնդիրների կարգավորմանը, միգրացիոն հոսքերի կառավարմանը, հարկադիր միգրանտների զանգվածային ներհոսքի ճգնաժամային կառավարմանը, հայրենադարձության խթանմանն ուղղված գործողությունների կատարման ապահովում</a:t>
            </a:r>
            <a:r>
              <a:rPr lang="hy-AM" sz="1400" dirty="0" smtClean="0">
                <a:latin typeface="GHEA Grapalat" pitchFamily="50" charset="0"/>
                <a:cs typeface="Arial" panose="020B0604020202020204" pitchFamily="34" charset="0"/>
              </a:rPr>
              <a:t>,</a:t>
            </a:r>
            <a:endParaRPr lang="hy-AM" sz="1400" dirty="0">
              <a:latin typeface="GHEA Grapalat" pitchFamily="50" charset="0"/>
              <a:cs typeface="Arial" panose="020B0604020202020204" pitchFamily="34" charset="0"/>
            </a:endParaRPr>
          </a:p>
          <a:p>
            <a:pPr algn="just">
              <a:lnSpc>
                <a:spcPct val="110000"/>
              </a:lnSpc>
              <a:buFont typeface="Wingdings" panose="05000000000000000000" pitchFamily="2" charset="2"/>
              <a:buChar char="§"/>
            </a:pPr>
            <a:r>
              <a:rPr lang="hy-AM" sz="1400" dirty="0" smtClean="0">
                <a:latin typeface="GHEA Grapalat" pitchFamily="50" charset="0"/>
                <a:cs typeface="Arial" panose="020B0604020202020204" pitchFamily="34" charset="0"/>
              </a:rPr>
              <a:t>ՀՀ-ում </a:t>
            </a:r>
            <a:r>
              <a:rPr lang="hy-AM" sz="1400" dirty="0">
                <a:latin typeface="GHEA Grapalat" pitchFamily="50" charset="0"/>
                <a:cs typeface="Arial" panose="020B0604020202020204" pitchFamily="34" charset="0"/>
              </a:rPr>
              <a:t>ապաստան հայցող օտարերկրյա քաղաքացիների և քաղաքացիություն չունեցող անձանց ընդունման մեխանիզմների կատարելագործում</a:t>
            </a:r>
            <a:r>
              <a:rPr lang="hy-AM" sz="1400" dirty="0" smtClean="0">
                <a:latin typeface="GHEA Grapalat" pitchFamily="50" charset="0"/>
                <a:cs typeface="Arial" panose="020B0604020202020204" pitchFamily="34" charset="0"/>
              </a:rPr>
              <a:t>,</a:t>
            </a:r>
            <a:endParaRPr lang="hy-AM" sz="1400" dirty="0">
              <a:latin typeface="GHEA Grapalat" pitchFamily="50" charset="0"/>
              <a:cs typeface="Arial" panose="020B0604020202020204" pitchFamily="34" charset="0"/>
            </a:endParaRPr>
          </a:p>
          <a:p>
            <a:pPr algn="just">
              <a:lnSpc>
                <a:spcPct val="110000"/>
              </a:lnSpc>
              <a:buFont typeface="Wingdings" panose="05000000000000000000" pitchFamily="2" charset="2"/>
              <a:buChar char="§"/>
            </a:pPr>
            <a:r>
              <a:rPr lang="hy-AM" sz="1400" dirty="0">
                <a:latin typeface="GHEA Grapalat" pitchFamily="50" charset="0"/>
                <a:cs typeface="Arial" panose="020B0604020202020204" pitchFamily="34" charset="0"/>
              </a:rPr>
              <a:t>հետընդունման (ռեադմիսիայի) գործընթացների արդյունավետ կազմակերպում՝ այդ բնագավառում ստանձնած միջազգային պարտավորություններին համապատասխան:</a:t>
            </a:r>
            <a:endParaRPr lang="en-US" sz="1400" dirty="0">
              <a:latin typeface="GHEA Grapalat" pitchFamily="50" charset="0"/>
              <a:cs typeface="Arial" panose="020B0604020202020204" pitchFamily="34" charset="0"/>
            </a:endParaRPr>
          </a:p>
          <a:p>
            <a:pPr algn="just">
              <a:lnSpc>
                <a:spcPct val="110000"/>
              </a:lnSpc>
              <a:buFont typeface="Wingdings" panose="05000000000000000000" pitchFamily="2" charset="2"/>
              <a:buChar char="§"/>
            </a:pPr>
            <a:r>
              <a:rPr lang="hy-AM" sz="1400" dirty="0" smtClean="0">
                <a:latin typeface="GHEA Grapalat" pitchFamily="50" charset="0"/>
                <a:cs typeface="Arial" panose="020B0604020202020204" pitchFamily="34" charset="0"/>
              </a:rPr>
              <a:t>քաղաքացիներին </a:t>
            </a:r>
            <a:r>
              <a:rPr lang="hy-AM" sz="1400" dirty="0">
                <a:latin typeface="GHEA Grapalat" pitchFamily="50" charset="0"/>
                <a:cs typeface="Arial" panose="020B0604020202020204" pitchFamily="34" charset="0"/>
              </a:rPr>
              <a:t>(այդ թվում՝ օտարերկրյա) տրամադրվող ծառայությունների թվայնացում, պարզեցում և ավտոմատացում</a:t>
            </a:r>
            <a:r>
              <a:rPr lang="en-US" sz="1400" dirty="0" smtClean="0">
                <a:latin typeface="GHEA Grapalat" pitchFamily="50" charset="0"/>
                <a:cs typeface="Arial" panose="020B0604020202020204" pitchFamily="34" charset="0"/>
              </a:rPr>
              <a:t>:</a:t>
            </a:r>
            <a:endParaRPr lang="hy-AM" sz="1400" dirty="0">
              <a:latin typeface="GHEA Grapalat" pitchFamily="50" charset="0"/>
              <a:cs typeface="Arial" panose="020B0604020202020204" pitchFamily="34" charset="0"/>
            </a:endParaRPr>
          </a:p>
        </p:txBody>
      </p:sp>
      <p:sp>
        <p:nvSpPr>
          <p:cNvPr id="5" name="Slide Number Placeholder 4">
            <a:extLst>
              <a:ext uri="{FF2B5EF4-FFF2-40B4-BE49-F238E27FC236}">
                <a16:creationId xmlns:a16="http://schemas.microsoft.com/office/drawing/2014/main" xmlns="" id="{7DA9C260-A1DB-4501-B24F-9DB8E0BE7498}"/>
              </a:ext>
            </a:extLst>
          </p:cNvPr>
          <p:cNvSpPr>
            <a:spLocks noGrp="1"/>
          </p:cNvSpPr>
          <p:nvPr>
            <p:ph type="sldNum" sz="quarter" idx="12"/>
          </p:nvPr>
        </p:nvSpPr>
        <p:spPr/>
        <p:txBody>
          <a:bodyPr/>
          <a:lstStyle/>
          <a:p>
            <a:fld id="{030B7EF0-EE9E-4962-B5F4-8354B15D9BA2}" type="slidenum">
              <a:rPr lang="en-US" smtClean="0"/>
              <a:t>97</a:t>
            </a:fld>
            <a:endParaRPr lang="en-US" dirty="0"/>
          </a:p>
        </p:txBody>
      </p:sp>
      <p:sp>
        <p:nvSpPr>
          <p:cNvPr id="2" name="Заголовок 1"/>
          <p:cNvSpPr>
            <a:spLocks noGrp="1"/>
          </p:cNvSpPr>
          <p:nvPr>
            <p:ph type="title"/>
          </p:nvPr>
        </p:nvSpPr>
        <p:spPr>
          <a:xfrm>
            <a:off x="609601" y="365126"/>
            <a:ext cx="8162926" cy="701674"/>
          </a:xfrm>
        </p:spPr>
        <p:txBody>
          <a:bodyPr>
            <a:normAutofit fontScale="90000"/>
          </a:bodyPr>
          <a:lstStyle/>
          <a:p>
            <a:pPr algn="ctr"/>
            <a:r>
              <a:rPr lang="en-US" sz="2300" b="1" dirty="0">
                <a:solidFill>
                  <a:schemeClr val="accent6">
                    <a:lumMod val="75000"/>
                  </a:schemeClr>
                </a:solidFill>
                <a:latin typeface="Arial" panose="020B0604020202020204" pitchFamily="34" charset="0"/>
                <a:cs typeface="Arial" panose="020B0604020202020204" pitchFamily="34" charset="0"/>
              </a:rPr>
              <a:t/>
            </a:r>
            <a:br>
              <a:rPr lang="en-US" sz="2300" b="1" dirty="0">
                <a:solidFill>
                  <a:schemeClr val="accent6">
                    <a:lumMod val="75000"/>
                  </a:schemeClr>
                </a:solidFill>
                <a:latin typeface="Arial" panose="020B0604020202020204" pitchFamily="34" charset="0"/>
                <a:cs typeface="Arial" panose="020B0604020202020204" pitchFamily="34" charset="0"/>
              </a:rPr>
            </a:br>
            <a:r>
              <a:rPr lang="en-US" sz="1600" b="1" dirty="0">
                <a:solidFill>
                  <a:schemeClr val="accent6">
                    <a:lumMod val="75000"/>
                  </a:schemeClr>
                </a:solidFill>
                <a:latin typeface="GHEA Grapalat" pitchFamily="50" charset="0"/>
                <a:cs typeface="Arial" panose="020B0604020202020204" pitchFamily="34" charset="0"/>
              </a:rPr>
              <a:t>ՄԻԳՐԱՑԻՈՆ ԾԱՌԱՅՈՒԹՅՈՒՆ </a:t>
            </a:r>
            <a:br>
              <a:rPr lang="en-US" sz="1600" b="1" dirty="0">
                <a:solidFill>
                  <a:schemeClr val="accent6">
                    <a:lumMod val="75000"/>
                  </a:schemeClr>
                </a:solidFill>
                <a:latin typeface="GHEA Grapalat" pitchFamily="50" charset="0"/>
                <a:cs typeface="Arial" panose="020B0604020202020204" pitchFamily="34" charset="0"/>
              </a:rPr>
            </a:br>
            <a:r>
              <a:rPr lang="en-US" sz="1600" i="1" dirty="0" smtClean="0">
                <a:latin typeface="GHEA Grapalat" pitchFamily="50" charset="0"/>
                <a:cs typeface="Arial" panose="020B0604020202020204" pitchFamily="34" charset="0"/>
              </a:rPr>
              <a:t>Ս</a:t>
            </a:r>
            <a:r>
              <a:rPr lang="hy-AM" sz="1600" i="1" dirty="0">
                <a:latin typeface="GHEA Grapalat" pitchFamily="50" charset="0"/>
                <a:cs typeface="Arial" panose="020B0604020202020204" pitchFamily="34" charset="0"/>
              </a:rPr>
              <a:t>տանձնած/ստանձնվող</a:t>
            </a:r>
            <a:r>
              <a:rPr lang="en-US" sz="1600" i="1" dirty="0">
                <a:latin typeface="GHEA Grapalat" pitchFamily="50" charset="0"/>
                <a:cs typeface="Arial" panose="020B0604020202020204" pitchFamily="34" charset="0"/>
              </a:rPr>
              <a:t> </a:t>
            </a:r>
            <a:r>
              <a:rPr lang="hy-AM" sz="1600" i="1" dirty="0">
                <a:latin typeface="GHEA Grapalat" pitchFamily="50" charset="0"/>
                <a:cs typeface="Arial" panose="020B0604020202020204" pitchFamily="34" charset="0"/>
              </a:rPr>
              <a:t>պարտավորությունների վերաբերյալ</a:t>
            </a:r>
            <a:r>
              <a:rPr lang="hy-AM" sz="2400" i="1" dirty="0">
                <a:latin typeface="Arial" panose="020B0604020202020204" pitchFamily="34" charset="0"/>
                <a:cs typeface="Arial" panose="020B0604020202020204" pitchFamily="34" charset="0"/>
              </a:rPr>
              <a:t/>
            </a:r>
            <a:br>
              <a:rPr lang="hy-AM" sz="2400" i="1" dirty="0">
                <a:latin typeface="Arial" panose="020B0604020202020204" pitchFamily="34" charset="0"/>
                <a:cs typeface="Arial" panose="020B0604020202020204" pitchFamily="34" charset="0"/>
              </a:rPr>
            </a:br>
            <a:r>
              <a:rPr lang="en-US" sz="2300" b="1" dirty="0">
                <a:solidFill>
                  <a:schemeClr val="accent6">
                    <a:lumMod val="75000"/>
                  </a:schemeClr>
                </a:solidFill>
                <a:latin typeface="Arial" panose="020B0604020202020204" pitchFamily="34" charset="0"/>
                <a:cs typeface="Arial" panose="020B0604020202020204" pitchFamily="34" charset="0"/>
              </a:rPr>
              <a:t/>
            </a:r>
            <a:br>
              <a:rPr lang="en-US" sz="2300" b="1" dirty="0">
                <a:solidFill>
                  <a:schemeClr val="accent6">
                    <a:lumMod val="75000"/>
                  </a:schemeClr>
                </a:solidFill>
                <a:latin typeface="Arial" panose="020B0604020202020204" pitchFamily="34" charset="0"/>
                <a:cs typeface="Arial" panose="020B0604020202020204" pitchFamily="34" charset="0"/>
              </a:rPr>
            </a:br>
            <a:r>
              <a:rPr lang="en-US" sz="2300" b="1" dirty="0">
                <a:solidFill>
                  <a:schemeClr val="accent6">
                    <a:lumMod val="75000"/>
                  </a:schemeClr>
                </a:solidFill>
                <a:latin typeface="Arial" panose="020B0604020202020204" pitchFamily="34" charset="0"/>
                <a:cs typeface="Arial" panose="020B0604020202020204" pitchFamily="34" charset="0"/>
              </a:rPr>
              <a:t> </a:t>
            </a:r>
          </a:p>
        </p:txBody>
      </p:sp>
      <p:pic>
        <p:nvPicPr>
          <p:cNvPr id="4" name="Picture 2" descr="Нет описания фото."/>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097" t="14218" r="28171" b="8017"/>
          <a:stretch/>
        </p:blipFill>
        <p:spPr bwMode="auto">
          <a:xfrm>
            <a:off x="8305800" y="79673"/>
            <a:ext cx="705515" cy="8274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0192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481328"/>
            <a:ext cx="8229600" cy="3928871"/>
          </a:xfrm>
        </p:spPr>
        <p:txBody>
          <a:bodyPr>
            <a:normAutofit lnSpcReduction="10000"/>
          </a:bodyPr>
          <a:lstStyle/>
          <a:p>
            <a:pPr marL="342900" lvl="0" indent="-342900" algn="just">
              <a:lnSpc>
                <a:spcPct val="115000"/>
              </a:lnSpc>
              <a:spcBef>
                <a:spcPts val="300"/>
              </a:spcBef>
              <a:buFont typeface="Symbol"/>
              <a:buChar char=""/>
              <a:tabLst>
                <a:tab pos="678815" algn="l"/>
              </a:tabLst>
            </a:pPr>
            <a:r>
              <a:rPr lang="hy-AM" sz="1400" dirty="0">
                <a:latin typeface="GHEA Grapalat"/>
                <a:ea typeface="Calibri"/>
                <a:cs typeface="Times New Roman"/>
              </a:rPr>
              <a:t>2022 թվականի համար Ծրագրի գծով ծախսը կազմում է 366.6 մլն դրամ, </a:t>
            </a:r>
            <a:r>
              <a:rPr lang="en-US" sz="1400" dirty="0">
                <a:latin typeface="GHEA Grapalat"/>
                <a:ea typeface="Calibri"/>
                <a:cs typeface="Times New Roman"/>
              </a:rPr>
              <a:t>որը </a:t>
            </a:r>
            <a:r>
              <a:rPr lang="hy-AM" sz="1400" dirty="0">
                <a:latin typeface="GHEA Grapalat"/>
                <a:ea typeface="Calibri"/>
                <a:cs typeface="Times New Roman"/>
              </a:rPr>
              <a:t>նախատեսված է Ջրային կոմիտեի պահպանման համար.</a:t>
            </a:r>
            <a:r>
              <a:rPr lang="hy-AM" sz="1400" dirty="0">
                <a:latin typeface="Calibri"/>
                <a:ea typeface="Calibri"/>
                <a:cs typeface="Times New Roman"/>
              </a:rPr>
              <a:t> </a:t>
            </a:r>
            <a:r>
              <a:rPr lang="hy-AM" sz="1400" dirty="0">
                <a:latin typeface="GHEA Grapalat"/>
                <a:ea typeface="Calibri"/>
                <a:cs typeface="Times New Roman"/>
              </a:rPr>
              <a:t>ՀՀ ջրային օրենսգրքի հոդված 1.1-ի և 12-ի համաձայն՝ ՀՀ կառավարության 17.10.2002թ. N 1653-Ն որոշմամբ ջրային համակարգերի կառավարման լիազոր մարմին է ճանաչվել Հայաստանի Հանրապետության կառավարությանն առընթեր ջրային տնտեսության պետական կոմիտեն, որի իրավահաջորդն է ՀՀ տարածքային կառավարման և ենթակառուցվածքների նախարարության ջրային </a:t>
            </a:r>
            <a:r>
              <a:rPr lang="hy-AM" sz="1400" dirty="0" smtClean="0">
                <a:latin typeface="GHEA Grapalat"/>
                <a:ea typeface="Calibri"/>
                <a:cs typeface="Times New Roman"/>
              </a:rPr>
              <a:t>կոմիտեն:</a:t>
            </a:r>
          </a:p>
          <a:p>
            <a:pPr marL="342900" lvl="0" indent="-342900" algn="just">
              <a:lnSpc>
                <a:spcPct val="115000"/>
              </a:lnSpc>
              <a:spcBef>
                <a:spcPts val="300"/>
              </a:spcBef>
              <a:buFont typeface="Symbol"/>
              <a:buChar char=""/>
              <a:tabLst>
                <a:tab pos="678815" algn="l"/>
              </a:tabLst>
            </a:pPr>
            <a:r>
              <a:rPr lang="hy-AM" sz="1400" dirty="0" smtClean="0">
                <a:latin typeface="GHEA Grapalat"/>
                <a:ea typeface="Calibri"/>
                <a:cs typeface="Times New Roman"/>
              </a:rPr>
              <a:t>Ջրային </a:t>
            </a:r>
            <a:r>
              <a:rPr lang="hy-AM" sz="1400" dirty="0">
                <a:latin typeface="GHEA Grapalat"/>
                <a:ea typeface="Calibri"/>
                <a:cs typeface="Times New Roman"/>
              </a:rPr>
              <a:t>կոմիտեն իր նպատակներն ու խնդիրներն իրականացնում է վարչական ապարատի միջոցով։ ՀՀ վարչապետի 11.06.2018թ. N 706-Ա որոշմամբ Ջրային կոմիտեի աշխատողների առավելագույն թվաքանակը սահմանվել է 75 հաստիքային միավոր, որը նաև հիմք է ընդունվել պահպանման ծախսերի հաշվարկման համար։ </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err="1" smtClean="0">
                <a:latin typeface="GHEA Grapalat"/>
                <a:ea typeface="Calibri"/>
                <a:cs typeface="Times New Roman"/>
              </a:rPr>
              <a:t>Նախորդ</a:t>
            </a:r>
            <a:r>
              <a:rPr lang="en-US" sz="1400" dirty="0" smtClean="0">
                <a:latin typeface="GHEA Grapalat"/>
                <a:ea typeface="Calibri"/>
                <a:cs typeface="Times New Roman"/>
              </a:rPr>
              <a:t> </a:t>
            </a:r>
            <a:r>
              <a:rPr lang="en-US" sz="1400" dirty="0" err="1">
                <a:latin typeface="GHEA Grapalat"/>
                <a:ea typeface="Calibri"/>
                <a:cs typeface="Times New Roman"/>
              </a:rPr>
              <a:t>տարիներին</a:t>
            </a:r>
            <a:r>
              <a:rPr lang="en-US" sz="1400" dirty="0">
                <a:latin typeface="GHEA Grapalat"/>
                <a:ea typeface="Calibri"/>
                <a:cs typeface="Times New Roman"/>
              </a:rPr>
              <a:t> </a:t>
            </a:r>
            <a:r>
              <a:rPr lang="en-US" sz="1400" dirty="0" err="1">
                <a:latin typeface="GHEA Grapalat"/>
                <a:ea typeface="Calibri"/>
                <a:cs typeface="Times New Roman"/>
              </a:rPr>
              <a:t>փաստացի</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կազմել</a:t>
            </a:r>
            <a:r>
              <a:rPr lang="en-US" sz="1400" dirty="0">
                <a:latin typeface="GHEA Grapalat"/>
                <a:ea typeface="Calibri"/>
                <a:cs typeface="Times New Roman"/>
              </a:rPr>
              <a:t> է </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smtClean="0">
                <a:latin typeface="GHEA Grapalat"/>
                <a:ea typeface="Calibri"/>
                <a:cs typeface="Times New Roman"/>
              </a:rPr>
              <a:t>2019թ</a:t>
            </a:r>
            <a:r>
              <a:rPr lang="en-US" sz="1400" dirty="0">
                <a:latin typeface="GHEA Grapalat"/>
                <a:ea typeface="Calibri"/>
                <a:cs typeface="Times New Roman"/>
              </a:rPr>
              <a:t>. 362.7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a:latin typeface="GHEA Grapalat"/>
                <a:ea typeface="Calibri"/>
                <a:cs typeface="Times New Roman"/>
              </a:rPr>
              <a:t>, </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smtClean="0">
                <a:latin typeface="GHEA Grapalat"/>
                <a:ea typeface="Calibri"/>
                <a:cs typeface="Times New Roman"/>
              </a:rPr>
              <a:t>2020թ</a:t>
            </a:r>
            <a:r>
              <a:rPr lang="en-US" sz="1400" dirty="0">
                <a:latin typeface="GHEA Grapalat"/>
                <a:ea typeface="Calibri"/>
                <a:cs typeface="Times New Roman"/>
              </a:rPr>
              <a:t>.` 344.6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smtClean="0">
                <a:latin typeface="GHEA Grapalat"/>
                <a:ea typeface="Calibri"/>
                <a:cs typeface="Times New Roman"/>
              </a:rPr>
              <a:t>դրամ</a:t>
            </a:r>
            <a:endParaRPr lang="hy-AM" sz="1400" dirty="0" smtClean="0">
              <a:latin typeface="GHEA Grapalat"/>
              <a:ea typeface="Calibri"/>
              <a:cs typeface="Times New Roman"/>
            </a:endParaRPr>
          </a:p>
          <a:p>
            <a:pPr marL="342900" lvl="0" indent="-342900" algn="just">
              <a:lnSpc>
                <a:spcPct val="115000"/>
              </a:lnSpc>
              <a:spcBef>
                <a:spcPts val="300"/>
              </a:spcBef>
              <a:buFont typeface="Symbol"/>
              <a:buChar char=""/>
              <a:tabLst>
                <a:tab pos="678815" algn="l"/>
              </a:tabLst>
            </a:pPr>
            <a:r>
              <a:rPr lang="en-US" sz="1400" dirty="0" smtClean="0">
                <a:latin typeface="GHEA Grapalat"/>
                <a:ea typeface="Calibri"/>
                <a:cs typeface="Times New Roman"/>
              </a:rPr>
              <a:t>2021թ</a:t>
            </a:r>
            <a:r>
              <a:rPr lang="en-US" sz="1400" dirty="0">
                <a:latin typeface="GHEA Grapalat"/>
                <a:ea typeface="Calibri"/>
                <a:cs typeface="Times New Roman"/>
              </a:rPr>
              <a:t>. </a:t>
            </a:r>
            <a:r>
              <a:rPr lang="en-US" sz="1400" dirty="0" err="1">
                <a:latin typeface="GHEA Grapalat"/>
                <a:ea typeface="Calibri"/>
                <a:cs typeface="Times New Roman"/>
              </a:rPr>
              <a:t>սպասվող</a:t>
            </a:r>
            <a:r>
              <a:rPr lang="en-US" sz="1400" dirty="0">
                <a:latin typeface="GHEA Grapalat"/>
                <a:ea typeface="Calibri"/>
                <a:cs typeface="Times New Roman"/>
              </a:rPr>
              <a:t> </a:t>
            </a:r>
            <a:r>
              <a:rPr lang="en-US" sz="1400" dirty="0" err="1">
                <a:latin typeface="GHEA Grapalat"/>
                <a:ea typeface="Calibri"/>
                <a:cs typeface="Times New Roman"/>
              </a:rPr>
              <a:t>ծախսը</a:t>
            </a:r>
            <a:r>
              <a:rPr lang="en-US" sz="1400" dirty="0">
                <a:latin typeface="GHEA Grapalat"/>
                <a:ea typeface="Calibri"/>
                <a:cs typeface="Times New Roman"/>
              </a:rPr>
              <a:t> </a:t>
            </a:r>
            <a:r>
              <a:rPr lang="en-US" sz="1400" dirty="0" err="1">
                <a:latin typeface="GHEA Grapalat"/>
                <a:ea typeface="Calibri"/>
                <a:cs typeface="Times New Roman"/>
              </a:rPr>
              <a:t>կազմում</a:t>
            </a:r>
            <a:r>
              <a:rPr lang="en-US" sz="1400" dirty="0">
                <a:latin typeface="GHEA Grapalat"/>
                <a:ea typeface="Calibri"/>
                <a:cs typeface="Times New Roman"/>
              </a:rPr>
              <a:t> է 366.3 </a:t>
            </a:r>
            <a:r>
              <a:rPr lang="en-US" sz="1400" dirty="0" err="1">
                <a:latin typeface="GHEA Grapalat"/>
                <a:ea typeface="Calibri"/>
                <a:cs typeface="Times New Roman"/>
              </a:rPr>
              <a:t>մլն</a:t>
            </a:r>
            <a:r>
              <a:rPr lang="en-US" sz="1400" dirty="0">
                <a:latin typeface="GHEA Grapalat"/>
                <a:ea typeface="Calibri"/>
                <a:cs typeface="Times New Roman"/>
              </a:rPr>
              <a:t> </a:t>
            </a:r>
            <a:r>
              <a:rPr lang="en-US" sz="1400" dirty="0" err="1">
                <a:latin typeface="GHEA Grapalat"/>
                <a:ea typeface="Calibri"/>
                <a:cs typeface="Times New Roman"/>
              </a:rPr>
              <a:t>դրամ</a:t>
            </a:r>
            <a:r>
              <a:rPr lang="en-US" sz="1400" dirty="0" smtClean="0">
                <a:latin typeface="GHEA Grapalat"/>
                <a:ea typeface="Calibri"/>
                <a:cs typeface="Times New Roman"/>
              </a:rPr>
              <a:t>:</a:t>
            </a:r>
            <a:endParaRPr lang="en-US" sz="1400" dirty="0">
              <a:latin typeface="Calibri"/>
              <a:ea typeface="Calibri"/>
              <a:cs typeface="Times New Roman"/>
            </a:endParaRPr>
          </a:p>
        </p:txBody>
      </p:sp>
      <p:sp>
        <p:nvSpPr>
          <p:cNvPr id="3" name="Номер слайда 2"/>
          <p:cNvSpPr>
            <a:spLocks noGrp="1"/>
          </p:cNvSpPr>
          <p:nvPr>
            <p:ph type="sldNum" sz="quarter" idx="12"/>
          </p:nvPr>
        </p:nvSpPr>
        <p:spPr/>
        <p:txBody>
          <a:bodyPr/>
          <a:lstStyle/>
          <a:p>
            <a:fld id="{B6F15528-21DE-4FAA-801E-634DDDAF4B2B}" type="slidenum">
              <a:rPr lang="en-US" smtClean="0"/>
              <a:pPr/>
              <a:t>98</a:t>
            </a:fld>
            <a:endParaRPr lang="en-US" dirty="0"/>
          </a:p>
        </p:txBody>
      </p:sp>
      <p:sp>
        <p:nvSpPr>
          <p:cNvPr id="4" name="Заголовок 3"/>
          <p:cNvSpPr>
            <a:spLocks noGrp="1"/>
          </p:cNvSpPr>
          <p:nvPr>
            <p:ph type="title"/>
          </p:nvPr>
        </p:nvSpPr>
        <p:spPr>
          <a:xfrm>
            <a:off x="457200" y="274638"/>
            <a:ext cx="8229600" cy="944562"/>
          </a:xfrm>
        </p:spPr>
        <p:txBody>
          <a:bodyPr>
            <a:normAutofit/>
          </a:bodyPr>
          <a:lstStyle/>
          <a:p>
            <a:pPr marL="228600" algn="just">
              <a:lnSpc>
                <a:spcPct val="115000"/>
              </a:lnSpc>
              <a:spcAft>
                <a:spcPts val="1000"/>
              </a:spcAft>
            </a:pPr>
            <a:r>
              <a:rPr lang="hy-AM" sz="1600" dirty="0">
                <a:solidFill>
                  <a:srgbClr val="44546A"/>
                </a:solidFill>
                <a:effectLst/>
                <a:latin typeface="GHEA Grapalat"/>
                <a:ea typeface="Times New Roman"/>
                <a:cs typeface="Times New Roman"/>
              </a:rPr>
              <a:t>1109 Ջրային տնտեսության ոլորտում ծրագրերի համակարգում և </a:t>
            </a:r>
            <a:r>
              <a:rPr lang="hy-AM" sz="1600" dirty="0" smtClean="0">
                <a:solidFill>
                  <a:srgbClr val="44546A"/>
                </a:solidFill>
                <a:effectLst/>
                <a:latin typeface="GHEA Grapalat"/>
                <a:ea typeface="Times New Roman"/>
                <a:cs typeface="Times New Roman"/>
              </a:rPr>
              <a:t>մոնիտորինգ</a:t>
            </a:r>
            <a:endParaRPr lang="en-US" sz="1600" dirty="0"/>
          </a:p>
        </p:txBody>
      </p:sp>
    </p:spTree>
    <p:extLst>
      <p:ext uri="{BB962C8B-B14F-4D97-AF65-F5344CB8AC3E}">
        <p14:creationId xmlns:p14="http://schemas.microsoft.com/office/powerpoint/2010/main" val="20572853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8382000" cy="5486400"/>
          </a:xfrm>
        </p:spPr>
        <p:txBody>
          <a:bodyPr>
            <a:noAutofit/>
          </a:bodyPr>
          <a:lstStyle/>
          <a:p>
            <a:pPr marL="109728" indent="0" algn="just">
              <a:buNone/>
            </a:pPr>
            <a:r>
              <a:rPr lang="hy-AM" sz="1200" dirty="0" smtClean="0">
                <a:latin typeface="GHEA Grapalat" pitchFamily="50" charset="0"/>
              </a:rPr>
              <a:t>ՆՊԱՏԱԿ</a:t>
            </a:r>
          </a:p>
          <a:p>
            <a:pPr marL="109728" indent="0" algn="just">
              <a:buNone/>
            </a:pPr>
            <a:r>
              <a:rPr lang="hy-AM" sz="1200" dirty="0" smtClean="0">
                <a:latin typeface="GHEA Grapalat" pitchFamily="50" charset="0"/>
              </a:rPr>
              <a:t>Ապահովել </a:t>
            </a:r>
            <a:r>
              <a:rPr lang="hy-AM" sz="1200" dirty="0">
                <a:latin typeface="GHEA Grapalat" pitchFamily="50" charset="0"/>
              </a:rPr>
              <a:t>քաղաքացիական </a:t>
            </a:r>
            <a:r>
              <a:rPr lang="hy-AM" sz="1200" dirty="0" smtClean="0">
                <a:latin typeface="GHEA Grapalat" pitchFamily="50" charset="0"/>
              </a:rPr>
              <a:t>պարտքի կատարումն այլընտրանքային</a:t>
            </a:r>
          </a:p>
          <a:p>
            <a:pPr marL="109728" indent="0" algn="just">
              <a:buNone/>
            </a:pPr>
            <a:r>
              <a:rPr lang="hy-AM" sz="1200" dirty="0" smtClean="0">
                <a:latin typeface="GHEA Grapalat" pitchFamily="50" charset="0"/>
              </a:rPr>
              <a:t>տարբերակներով, որը </a:t>
            </a:r>
            <a:r>
              <a:rPr lang="hy-AM" sz="1200" dirty="0">
                <a:latin typeface="GHEA Grapalat" pitchFamily="50" charset="0"/>
              </a:rPr>
              <a:t>սահմանվում է «Այլընտրանքային </a:t>
            </a:r>
            <a:r>
              <a:rPr lang="hy-AM" sz="1200" dirty="0" smtClean="0">
                <a:latin typeface="GHEA Grapalat" pitchFamily="50" charset="0"/>
              </a:rPr>
              <a:t>ծառայության </a:t>
            </a:r>
            <a:r>
              <a:rPr lang="hy-AM" sz="1200" dirty="0">
                <a:latin typeface="GHEA Grapalat" pitchFamily="50" charset="0"/>
              </a:rPr>
              <a:t>մասին</a:t>
            </a:r>
            <a:r>
              <a:rPr lang="hy-AM" sz="1200" dirty="0" smtClean="0">
                <a:latin typeface="GHEA Grapalat" pitchFamily="50" charset="0"/>
              </a:rPr>
              <a:t>» օրենքով:</a:t>
            </a:r>
          </a:p>
          <a:p>
            <a:pPr marL="109728" indent="0" algn="just">
              <a:buNone/>
            </a:pPr>
            <a:r>
              <a:rPr lang="hy-AM" sz="1200" dirty="0" smtClean="0">
                <a:latin typeface="GHEA Grapalat" pitchFamily="50" charset="0"/>
              </a:rPr>
              <a:t>Օրենքի 14-րդ </a:t>
            </a:r>
            <a:r>
              <a:rPr lang="hy-AM" sz="1200" dirty="0">
                <a:latin typeface="GHEA Grapalat" pitchFamily="50" charset="0"/>
              </a:rPr>
              <a:t>հոդվածի 4-րդ և 5-րդ մասերի համաձայն՝ </a:t>
            </a:r>
            <a:r>
              <a:rPr lang="hy-AM" sz="1200" dirty="0" smtClean="0">
                <a:latin typeface="GHEA Grapalat" pitchFamily="50" charset="0"/>
              </a:rPr>
              <a:t>այլընտրանքային</a:t>
            </a:r>
          </a:p>
          <a:p>
            <a:pPr marL="109728" indent="0" algn="just">
              <a:buNone/>
            </a:pPr>
            <a:r>
              <a:rPr lang="hy-AM" sz="1200" dirty="0" smtClean="0">
                <a:latin typeface="GHEA Grapalat" pitchFamily="50" charset="0"/>
              </a:rPr>
              <a:t>աշխատանքային </a:t>
            </a:r>
            <a:r>
              <a:rPr lang="hy-AM" sz="1200" dirty="0">
                <a:latin typeface="GHEA Grapalat" pitchFamily="50" charset="0"/>
              </a:rPr>
              <a:t>ծառայողները ծառայությունն անցնում են </a:t>
            </a:r>
            <a:r>
              <a:rPr lang="hy-AM" sz="1200" dirty="0" smtClean="0">
                <a:latin typeface="GHEA Grapalat" pitchFamily="50" charset="0"/>
              </a:rPr>
              <a:t>այլընտրանքային</a:t>
            </a:r>
          </a:p>
          <a:p>
            <a:pPr marL="109728" indent="0" algn="just">
              <a:buNone/>
            </a:pPr>
            <a:r>
              <a:rPr lang="hy-AM" sz="1200" dirty="0" smtClean="0">
                <a:latin typeface="GHEA Grapalat" pitchFamily="50" charset="0"/>
              </a:rPr>
              <a:t>աշխատանքային </a:t>
            </a:r>
            <a:r>
              <a:rPr lang="hy-AM" sz="1200" dirty="0">
                <a:latin typeface="GHEA Grapalat" pitchFamily="50" charset="0"/>
              </a:rPr>
              <a:t>ծառայության վայրի կազմակերպություններում</a:t>
            </a:r>
            <a:r>
              <a:rPr lang="hy-AM" sz="1200" dirty="0" smtClean="0">
                <a:latin typeface="GHEA Grapalat" pitchFamily="50" charset="0"/>
              </a:rPr>
              <a:t>,</a:t>
            </a:r>
            <a:r>
              <a:rPr lang="ru-RU" sz="1200" dirty="0">
                <a:latin typeface="GHEA Grapalat" pitchFamily="50" charset="0"/>
              </a:rPr>
              <a:t> </a:t>
            </a:r>
            <a:r>
              <a:rPr lang="ru-RU" sz="1200" dirty="0" err="1">
                <a:latin typeface="GHEA Grapalat" pitchFamily="50" charset="0"/>
              </a:rPr>
              <a:t>որոնց</a:t>
            </a:r>
            <a:r>
              <a:rPr lang="ru-RU" sz="1200" dirty="0">
                <a:latin typeface="GHEA Grapalat" pitchFamily="50" charset="0"/>
              </a:rPr>
              <a:t> </a:t>
            </a:r>
            <a:r>
              <a:rPr lang="hy-AM" sz="1200" dirty="0">
                <a:latin typeface="GHEA Grapalat" pitchFamily="50" charset="0"/>
              </a:rPr>
              <a:t>ցանկը </a:t>
            </a:r>
            <a:endParaRPr lang="hy-AM" sz="1200" dirty="0" smtClean="0">
              <a:latin typeface="GHEA Grapalat" pitchFamily="50" charset="0"/>
            </a:endParaRPr>
          </a:p>
          <a:p>
            <a:pPr marL="109728" indent="0" algn="just">
              <a:buNone/>
            </a:pPr>
            <a:r>
              <a:rPr lang="hy-AM" sz="1200" dirty="0" smtClean="0">
                <a:latin typeface="GHEA Grapalat" pitchFamily="50" charset="0"/>
              </a:rPr>
              <a:t>սահմանում է ՀՀ</a:t>
            </a:r>
            <a:r>
              <a:rPr lang="ru-RU" sz="1200" dirty="0" smtClean="0">
                <a:latin typeface="GHEA Grapalat" pitchFamily="50" charset="0"/>
              </a:rPr>
              <a:t> </a:t>
            </a:r>
            <a:r>
              <a:rPr lang="hy-AM" sz="1200" dirty="0" smtClean="0">
                <a:latin typeface="GHEA Grapalat" pitchFamily="50" charset="0"/>
              </a:rPr>
              <a:t>կառավարությունը</a:t>
            </a:r>
            <a:r>
              <a:rPr lang="hy-AM" sz="1200" dirty="0">
                <a:latin typeface="GHEA Grapalat" pitchFamily="50" charset="0"/>
              </a:rPr>
              <a:t>։</a:t>
            </a:r>
            <a:r>
              <a:rPr lang="en-US" sz="1200" dirty="0">
                <a:latin typeface="GHEA Grapalat" pitchFamily="50" charset="0"/>
              </a:rPr>
              <a:t> </a:t>
            </a:r>
            <a:r>
              <a:rPr lang="hy-AM" sz="1200" dirty="0">
                <a:latin typeface="GHEA Grapalat" pitchFamily="50" charset="0"/>
              </a:rPr>
              <a:t>ՀՀ արդարադատության նախարարի </a:t>
            </a:r>
            <a:endParaRPr lang="hy-AM" sz="1200" dirty="0" smtClean="0">
              <a:latin typeface="GHEA Grapalat" pitchFamily="50" charset="0"/>
            </a:endParaRPr>
          </a:p>
          <a:p>
            <a:pPr marL="109728" indent="0" algn="just">
              <a:buNone/>
            </a:pPr>
            <a:r>
              <a:rPr lang="hy-AM" sz="1200" dirty="0" smtClean="0">
                <a:latin typeface="GHEA Grapalat" pitchFamily="50" charset="0"/>
              </a:rPr>
              <a:t>համապատասխան հրամաններով </a:t>
            </a:r>
            <a:r>
              <a:rPr lang="hy-AM" sz="1200" dirty="0">
                <a:latin typeface="GHEA Grapalat" pitchFamily="50" charset="0"/>
              </a:rPr>
              <a:t>ձմեռային և ամառային զորակոչերի շրջանակներում </a:t>
            </a:r>
            <a:endParaRPr lang="hy-AM" sz="1200" dirty="0" smtClean="0">
              <a:latin typeface="GHEA Grapalat" pitchFamily="50" charset="0"/>
            </a:endParaRPr>
          </a:p>
          <a:p>
            <a:pPr marL="109728" indent="0" algn="just">
              <a:buNone/>
            </a:pPr>
            <a:r>
              <a:rPr lang="hy-AM" sz="1200" dirty="0" smtClean="0">
                <a:latin typeface="GHEA Grapalat" pitchFamily="50" charset="0"/>
              </a:rPr>
              <a:t>այլընտրանքային աշխատանքային </a:t>
            </a:r>
            <a:r>
              <a:rPr lang="hy-AM" sz="1200" dirty="0">
                <a:latin typeface="GHEA Grapalat" pitchFamily="50" charset="0"/>
              </a:rPr>
              <a:t>ծառայո</a:t>
            </a:r>
            <a:r>
              <a:rPr lang="en-US" sz="1200" dirty="0" err="1">
                <a:latin typeface="GHEA Grapalat" pitchFamily="50" charset="0"/>
              </a:rPr>
              <a:t>ւթյան</a:t>
            </a:r>
            <a:r>
              <a:rPr lang="en-US" sz="1200" dirty="0">
                <a:latin typeface="GHEA Grapalat" pitchFamily="50" charset="0"/>
              </a:rPr>
              <a:t> անցած </a:t>
            </a:r>
            <a:r>
              <a:rPr lang="en-US" sz="1200" dirty="0" err="1">
                <a:latin typeface="GHEA Grapalat" pitchFamily="50" charset="0"/>
              </a:rPr>
              <a:t>ծառայո</a:t>
            </a:r>
            <a:r>
              <a:rPr lang="hy-AM" sz="1200" dirty="0" smtClean="0">
                <a:latin typeface="GHEA Grapalat" pitchFamily="50" charset="0"/>
              </a:rPr>
              <a:t>ղ</a:t>
            </a:r>
            <a:r>
              <a:rPr lang="ru-RU" sz="1200" dirty="0" err="1" smtClean="0">
                <a:latin typeface="GHEA Grapalat" pitchFamily="50" charset="0"/>
              </a:rPr>
              <a:t>ներ</a:t>
            </a:r>
            <a:r>
              <a:rPr lang="hy-AM" sz="1200" dirty="0" smtClean="0">
                <a:latin typeface="GHEA Grapalat" pitchFamily="50" charset="0"/>
              </a:rPr>
              <a:t>ին </a:t>
            </a:r>
            <a:r>
              <a:rPr lang="hy-AM" sz="1200" dirty="0">
                <a:latin typeface="GHEA Grapalat" pitchFamily="50" charset="0"/>
              </a:rPr>
              <a:t>տրվում է </a:t>
            </a:r>
            <a:r>
              <a:rPr lang="hy-AM" sz="1200" dirty="0" smtClean="0">
                <a:latin typeface="GHEA Grapalat" pitchFamily="50" charset="0"/>
              </a:rPr>
              <a:t>ամuական </a:t>
            </a:r>
            <a:endParaRPr lang="ru-RU" sz="1200" dirty="0" smtClean="0">
              <a:latin typeface="GHEA Grapalat" pitchFamily="50" charset="0"/>
            </a:endParaRPr>
          </a:p>
          <a:p>
            <a:pPr marL="109728" indent="0" algn="just">
              <a:buNone/>
            </a:pPr>
            <a:r>
              <a:rPr lang="hy-AM" sz="1200" dirty="0" smtClean="0">
                <a:latin typeface="GHEA Grapalat" pitchFamily="50" charset="0"/>
              </a:rPr>
              <a:t>դրամական բավարարում</a:t>
            </a:r>
            <a:r>
              <a:rPr lang="hy-AM" sz="1200" dirty="0">
                <a:latin typeface="GHEA Grapalat" pitchFamily="50" charset="0"/>
              </a:rPr>
              <a:t>՝ մինչև երեսուն հազար դրամի </a:t>
            </a:r>
            <a:r>
              <a:rPr lang="hy-AM" sz="1200" dirty="0" smtClean="0">
                <a:latin typeface="GHEA Grapalat" pitchFamily="50" charset="0"/>
              </a:rPr>
              <a:t>չափով։</a:t>
            </a:r>
            <a:endParaRPr lang="en-US" sz="1200" dirty="0">
              <a:latin typeface="GHEA Grapalat" pitchFamily="50" charset="0"/>
            </a:endParaRPr>
          </a:p>
          <a:p>
            <a:pPr marL="109728" indent="0" algn="just">
              <a:buNone/>
            </a:pPr>
            <a:r>
              <a:rPr lang="hy-AM" sz="1200" dirty="0" smtClean="0">
                <a:latin typeface="GHEA Grapalat" pitchFamily="50" charset="0"/>
              </a:rPr>
              <a:t>ԻՐԱԿԱՆԱՑՆՈՂ</a:t>
            </a:r>
            <a:endParaRPr lang="ru-RU" sz="1200" dirty="0" smtClean="0">
              <a:latin typeface="GHEA Grapalat" pitchFamily="50" charset="0"/>
            </a:endParaRPr>
          </a:p>
          <a:p>
            <a:pPr marL="109728" indent="0" algn="just">
              <a:buNone/>
            </a:pPr>
            <a:r>
              <a:rPr lang="hy-AM" sz="1200" dirty="0" smtClean="0">
                <a:latin typeface="GHEA Grapalat" pitchFamily="50" charset="0"/>
              </a:rPr>
              <a:t>Երևանի քաղաքապետարան, ՀՀ մարզպետարաններ, Առողջապահության նախարարություն և Աշխատանքի և սոցիալական հարցերի նախարարություն</a:t>
            </a:r>
          </a:p>
          <a:p>
            <a:pPr marL="109728" indent="0" algn="just">
              <a:buNone/>
            </a:pPr>
            <a:r>
              <a:rPr lang="ru-RU" sz="1200" dirty="0" smtClean="0">
                <a:latin typeface="GHEA Grapalat" pitchFamily="50" charset="0"/>
              </a:rPr>
              <a:t>Ա</a:t>
            </a:r>
            <a:r>
              <a:rPr lang="hy-AM" sz="1200" dirty="0" smtClean="0">
                <a:latin typeface="GHEA Grapalat" pitchFamily="50" charset="0"/>
              </a:rPr>
              <a:t>ԿՆԿԱԼՎՈՂ ԱՐԴՅՈՒՆՔ</a:t>
            </a:r>
          </a:p>
          <a:p>
            <a:pPr marL="109728" indent="0" algn="just">
              <a:buNone/>
            </a:pPr>
            <a:r>
              <a:rPr lang="hy-AM" sz="1200" dirty="0" smtClean="0">
                <a:latin typeface="GHEA Grapalat" pitchFamily="50" charset="0"/>
              </a:rPr>
              <a:t>Այլընտրանքային </a:t>
            </a:r>
            <a:r>
              <a:rPr lang="hy-AM" sz="1200" dirty="0">
                <a:latin typeface="GHEA Grapalat" pitchFamily="50" charset="0"/>
              </a:rPr>
              <a:t>աշխատանքային ծառայության արդյունավետության ապահովումն </a:t>
            </a:r>
            <a:r>
              <a:rPr lang="hy-AM" sz="1200" dirty="0" smtClean="0">
                <a:latin typeface="GHEA Grapalat" pitchFamily="50" charset="0"/>
              </a:rPr>
              <a:t>է:</a:t>
            </a:r>
            <a:r>
              <a:rPr lang="hy-AM" sz="1200" dirty="0">
                <a:latin typeface="GHEA Grapalat" pitchFamily="50" charset="0"/>
              </a:rPr>
              <a:t> </a:t>
            </a:r>
            <a:endParaRPr lang="hy-AM" sz="1200" dirty="0" smtClean="0">
              <a:latin typeface="GHEA Grapalat" pitchFamily="50" charset="0"/>
            </a:endParaRPr>
          </a:p>
          <a:p>
            <a:pPr marL="109728" indent="0" algn="just">
              <a:buNone/>
            </a:pPr>
            <a:r>
              <a:rPr lang="hy-AM" sz="1200" dirty="0" smtClean="0">
                <a:latin typeface="GHEA Grapalat" pitchFamily="50" charset="0"/>
              </a:rPr>
              <a:t>ՇԱՀԱՌՈՒՆԵՐ</a:t>
            </a:r>
          </a:p>
          <a:p>
            <a:pPr marL="109728" indent="0" algn="just">
              <a:buNone/>
            </a:pPr>
            <a:r>
              <a:rPr lang="hy-AM" sz="1200" dirty="0" smtClean="0">
                <a:latin typeface="GHEA Grapalat" pitchFamily="50" charset="0"/>
              </a:rPr>
              <a:t>ՀՀ </a:t>
            </a:r>
            <a:r>
              <a:rPr lang="hy-AM" sz="1200" dirty="0">
                <a:latin typeface="GHEA Grapalat" pitchFamily="50" charset="0"/>
              </a:rPr>
              <a:t>այն քաղաքացիները, որոնց կրոնական դավանանքին կամ համոզմունքներին հակասում է ընդհանրապես զինվորական ծառայություն անցնելը</a:t>
            </a:r>
            <a:r>
              <a:rPr lang="ru-RU" sz="1200" dirty="0">
                <a:latin typeface="GHEA Grapalat" pitchFamily="50" charset="0"/>
              </a:rPr>
              <a:t>:</a:t>
            </a:r>
          </a:p>
          <a:p>
            <a:pPr marL="109728" indent="0" algn="just">
              <a:buNone/>
            </a:pPr>
            <a:r>
              <a:rPr lang="hy-AM" sz="1200" dirty="0" smtClean="0">
                <a:latin typeface="GHEA Grapalat" pitchFamily="50" charset="0"/>
              </a:rPr>
              <a:t>ՈՉ ՖԻՆԱՆՍԱԿԱՆ ՑՈՒՑԱՆԻՇՆԵՐ</a:t>
            </a:r>
          </a:p>
          <a:p>
            <a:pPr marL="109728" indent="0" algn="just">
              <a:buNone/>
            </a:pPr>
            <a:r>
              <a:rPr lang="hy-AM" sz="1200" dirty="0" smtClean="0">
                <a:latin typeface="GHEA Grapalat" pitchFamily="50" charset="0"/>
              </a:rPr>
              <a:t>2019թ.՝ </a:t>
            </a:r>
            <a:r>
              <a:rPr lang="hy-AM" sz="1200" dirty="0">
                <a:latin typeface="GHEA Grapalat" pitchFamily="50" charset="0"/>
              </a:rPr>
              <a:t>161 </a:t>
            </a:r>
            <a:r>
              <a:rPr lang="hy-AM" sz="1200" dirty="0" smtClean="0">
                <a:latin typeface="GHEA Grapalat" pitchFamily="50" charset="0"/>
              </a:rPr>
              <a:t>այլընտրանքային ծառայող, </a:t>
            </a:r>
            <a:r>
              <a:rPr lang="hy-AM" sz="1200" dirty="0">
                <a:latin typeface="GHEA Grapalat" pitchFamily="50" charset="0"/>
              </a:rPr>
              <a:t>2020թ.` 142 այլընտրանքային ծառայող</a:t>
            </a:r>
            <a:r>
              <a:rPr lang="hy-AM" sz="1200" dirty="0" smtClean="0">
                <a:latin typeface="GHEA Grapalat" pitchFamily="50" charset="0"/>
              </a:rPr>
              <a:t>, </a:t>
            </a:r>
            <a:r>
              <a:rPr lang="ru-RU" sz="1200" dirty="0">
                <a:latin typeface="GHEA Grapalat" pitchFamily="50" charset="0"/>
              </a:rPr>
              <a:t>2021թ</a:t>
            </a:r>
            <a:r>
              <a:rPr lang="ru-RU" sz="1200" dirty="0" smtClean="0">
                <a:latin typeface="GHEA Grapalat" pitchFamily="50" charset="0"/>
              </a:rPr>
              <a:t>.</a:t>
            </a:r>
            <a:r>
              <a:rPr lang="hy-AM" sz="1200" dirty="0">
                <a:latin typeface="GHEA Grapalat" pitchFamily="50" charset="0"/>
              </a:rPr>
              <a:t> 156 այլընտրանքային ծառայող</a:t>
            </a:r>
            <a:r>
              <a:rPr lang="hy-AM" sz="1200" dirty="0" smtClean="0">
                <a:latin typeface="GHEA Grapalat" pitchFamily="50" charset="0"/>
              </a:rPr>
              <a:t> և </a:t>
            </a:r>
            <a:r>
              <a:rPr lang="hy-AM" sz="1200" dirty="0">
                <a:latin typeface="GHEA Grapalat" pitchFamily="50" charset="0"/>
              </a:rPr>
              <a:t>2022թ. 133 այլընտրանքային </a:t>
            </a:r>
            <a:r>
              <a:rPr lang="hy-AM" sz="1200" dirty="0" smtClean="0">
                <a:latin typeface="GHEA Grapalat" pitchFamily="50" charset="0"/>
              </a:rPr>
              <a:t>ծառայող</a:t>
            </a:r>
          </a:p>
          <a:p>
            <a:pPr marL="109728" indent="0" algn="just">
              <a:buNone/>
            </a:pPr>
            <a:r>
              <a:rPr lang="hy-AM" sz="1200" dirty="0" smtClean="0">
                <a:latin typeface="GHEA Grapalat" pitchFamily="50" charset="0"/>
              </a:rPr>
              <a:t>ՖԻՆԱՆՍԱԿԱՆ </a:t>
            </a:r>
            <a:r>
              <a:rPr lang="hy-AM" sz="1200" dirty="0">
                <a:latin typeface="GHEA Grapalat" pitchFamily="50" charset="0"/>
              </a:rPr>
              <a:t>ՑՈՒՑԱՆԻՇՆԵՐ</a:t>
            </a:r>
          </a:p>
          <a:p>
            <a:pPr marL="109728" indent="0" algn="just">
              <a:buNone/>
            </a:pPr>
            <a:r>
              <a:rPr lang="hy-AM" sz="1200" dirty="0">
                <a:latin typeface="GHEA Grapalat" pitchFamily="50" charset="0"/>
              </a:rPr>
              <a:t>2019թ</a:t>
            </a:r>
            <a:r>
              <a:rPr lang="hy-AM" sz="1200" dirty="0" smtClean="0">
                <a:latin typeface="GHEA Grapalat" pitchFamily="50" charset="0"/>
              </a:rPr>
              <a:t>.՝ </a:t>
            </a:r>
            <a:r>
              <a:rPr lang="hy-AM" sz="1200" dirty="0">
                <a:latin typeface="GHEA Grapalat" pitchFamily="50" charset="0"/>
              </a:rPr>
              <a:t>51.1 մլն </a:t>
            </a:r>
            <a:r>
              <a:rPr lang="hy-AM" sz="1200" dirty="0" smtClean="0">
                <a:latin typeface="GHEA Grapalat" pitchFamily="50" charset="0"/>
              </a:rPr>
              <a:t>դրամ, 2020թ.` 47.3 </a:t>
            </a:r>
            <a:r>
              <a:rPr lang="hy-AM" sz="1200" dirty="0">
                <a:latin typeface="GHEA Grapalat" pitchFamily="50" charset="0"/>
              </a:rPr>
              <a:t>մլն </a:t>
            </a:r>
            <a:r>
              <a:rPr lang="hy-AM" sz="1200" dirty="0" smtClean="0">
                <a:latin typeface="GHEA Grapalat" pitchFamily="50" charset="0"/>
              </a:rPr>
              <a:t>դրամ, </a:t>
            </a:r>
            <a:r>
              <a:rPr lang="ru-RU" sz="1200" dirty="0" smtClean="0">
                <a:latin typeface="GHEA Grapalat" pitchFamily="50" charset="0"/>
              </a:rPr>
              <a:t>2021թ. </a:t>
            </a:r>
            <a:r>
              <a:rPr lang="hy-AM" sz="1200" dirty="0" smtClean="0">
                <a:latin typeface="GHEA Grapalat" pitchFamily="50" charset="0"/>
              </a:rPr>
              <a:t>սպասվում է </a:t>
            </a:r>
            <a:r>
              <a:rPr lang="ru-RU" sz="1200" dirty="0" smtClean="0">
                <a:latin typeface="GHEA Grapalat" pitchFamily="50" charset="0"/>
              </a:rPr>
              <a:t>45.3 </a:t>
            </a:r>
            <a:r>
              <a:rPr lang="hy-AM" sz="1200" dirty="0" smtClean="0">
                <a:latin typeface="GHEA Grapalat" pitchFamily="50" charset="0"/>
              </a:rPr>
              <a:t>մլն դրամ և 2022թ.` 33.0 մլն դրամ:</a:t>
            </a:r>
            <a:endParaRPr lang="en-US" sz="1200" dirty="0">
              <a:latin typeface="GHEA Grapalat" pitchFamily="50" charset="0"/>
            </a:endParaRPr>
          </a:p>
        </p:txBody>
      </p:sp>
      <p:sp>
        <p:nvSpPr>
          <p:cNvPr id="6" name="Номер слайда 5"/>
          <p:cNvSpPr>
            <a:spLocks noGrp="1"/>
          </p:cNvSpPr>
          <p:nvPr>
            <p:ph type="sldNum" sz="quarter" idx="12"/>
          </p:nvPr>
        </p:nvSpPr>
        <p:spPr/>
        <p:txBody>
          <a:bodyPr/>
          <a:lstStyle/>
          <a:p>
            <a:fld id="{B6F15528-21DE-4FAA-801E-634DDDAF4B2B}" type="slidenum">
              <a:rPr lang="en-US" smtClean="0"/>
              <a:pPr/>
              <a:t>99</a:t>
            </a:fld>
            <a:endParaRPr lang="en-US" dirty="0"/>
          </a:p>
        </p:txBody>
      </p:sp>
      <p:sp>
        <p:nvSpPr>
          <p:cNvPr id="2" name="Title 1"/>
          <p:cNvSpPr>
            <a:spLocks noGrp="1"/>
          </p:cNvSpPr>
          <p:nvPr>
            <p:ph type="title"/>
          </p:nvPr>
        </p:nvSpPr>
        <p:spPr>
          <a:xfrm>
            <a:off x="457200" y="304800"/>
            <a:ext cx="8077200" cy="297656"/>
          </a:xfrm>
        </p:spPr>
        <p:txBody>
          <a:bodyPr>
            <a:normAutofit fontScale="90000"/>
          </a:bodyPr>
          <a:lstStyle/>
          <a:p>
            <a:r>
              <a:rPr lang="hy-AM" sz="2500" dirty="0">
                <a:latin typeface="GHEA Grapalat" pitchFamily="50" charset="0"/>
              </a:rPr>
              <a:t> </a:t>
            </a:r>
            <a:r>
              <a:rPr lang="hy-AM" sz="1600" b="1" dirty="0" smtClean="0">
                <a:solidFill>
                  <a:schemeClr val="tx1"/>
                </a:solidFill>
                <a:latin typeface="GHEA Grapalat" pitchFamily="50" charset="0"/>
              </a:rPr>
              <a:t>1110 </a:t>
            </a:r>
            <a:r>
              <a:rPr lang="hy-AM" sz="1600" b="1" dirty="0">
                <a:solidFill>
                  <a:schemeClr val="tx1"/>
                </a:solidFill>
                <a:latin typeface="GHEA Grapalat" pitchFamily="50" charset="0"/>
              </a:rPr>
              <a:t>Այլընտրանքային աշխատանքային ծառայություն</a:t>
            </a:r>
            <a:endParaRPr lang="en-US" sz="1600" b="1" dirty="0">
              <a:solidFill>
                <a:schemeClr val="tx1"/>
              </a:solidFill>
              <a:latin typeface="GHEA Grapalat" pitchFamily="50"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0658" y="914403"/>
            <a:ext cx="1752598" cy="1752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23089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5082</TotalTime>
  <Words>18614</Words>
  <Application>Microsoft Office PowerPoint</Application>
  <PresentationFormat>Экран (4:3)</PresentationFormat>
  <Paragraphs>2204</Paragraphs>
  <Slides>141</Slides>
  <Notes>22</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141</vt:i4>
      </vt:variant>
    </vt:vector>
  </HeadingPairs>
  <TitlesOfParts>
    <vt:vector size="144" baseType="lpstr">
      <vt:lpstr>Открытая</vt:lpstr>
      <vt:lpstr>Worksheet</vt:lpstr>
      <vt:lpstr>Лист</vt:lpstr>
      <vt:lpstr>ՀԱՅԱՍՏԱՆ ՀԱՆՐԱՊԵՏՈՒԹՅԱՆ ՏԱՐԱԾՔԱՅԻՆ ԿԱՌԱՎԱՐՄԱՆ ԵՎ ԵՆԹԱԿԱՌՈՒՑՎԱԾՔՆԵՐԻ ՆԱԽԱՐԱՐՈՒԹՅՈՒՆ  2022 ԹՎԱԿԱՆԻ ՊԵՏԱԿԱՆ ԲՅՈՒՋԵԻ ԾՐԱԳՐԱՅԻՆ ՑՈՒՑԱՆԻՇՆԵՐ</vt:lpstr>
      <vt:lpstr>ՀՀ ՏԱՐԱԾՔԱՅԻՆ ԿԱՌԱՎԱՐՄԱՆ ԵՎ ԵՆԹԱԿԱՌՈՒՑՎԱԾՔՆԵՐԻ ՆԱԽԱՐԱՐՈՒԹՅԱՆԸ ՀՀ 2022Թ. ՊԵՏԱԿԱՆ ԲՅՈՒՋԵԻ ՆԱԽԱԳԾՈՎ ՆԱԽԱՏԵՍՎԱԾ ՀԱՏԿԱՑՈՒՄՆԵՐԻ ՎԵՐԱԲԵՐՅԱԼ</vt:lpstr>
      <vt:lpstr>ՀՀ ՏԿԵՆ  2022Թ. ԲՅՈՒՋԵՏԱՅԻՆ ԾՐԱԳԻՐ/ՄԻՋՈՑԱՌՈՒՄ 1001/11001</vt:lpstr>
      <vt:lpstr>ՀՀ ՏԿԵՆ ԲՅՈՒՋԵՏԱՅԻՆ ԾՐԱԳԻՐ/ՄԻՋՈՑԱՌՈՒՄ 1001/11001</vt:lpstr>
      <vt:lpstr>1004 – ՈՌՈԳՄԱՆ ՀԱՄԱԿԱՐԳԻ ԱՌՈՂՋԱՑՈՒՄ</vt:lpstr>
      <vt:lpstr>Презентация PowerPoint</vt:lpstr>
      <vt:lpstr>Презентация PowerPoint</vt:lpstr>
      <vt:lpstr>Презентация PowerPoint</vt:lpstr>
      <vt:lpstr>Презентация PowerPoint</vt:lpstr>
      <vt:lpstr>Презентация PowerPoint</vt:lpstr>
      <vt:lpstr>2. Վեդու ջրամբարի և ոռոգման համակարգի կառուցման վարկային ծրագիր</vt:lpstr>
      <vt:lpstr>Презентация PowerPoint</vt:lpstr>
      <vt:lpstr>3. Ախուրյան գետի ջրային ռեսուրսների ինտեգրացված կառավարում ծրագիր - Փուլ 1 </vt:lpstr>
      <vt:lpstr>Презентация PowerPoint</vt:lpstr>
      <vt:lpstr>Презентация PowerPoint</vt:lpstr>
      <vt:lpstr>4. Ախուրյան գետի ջրային ռեսուրսների ինտեգրացված կառավարում ծրագիր - Փուլ 2 </vt:lpstr>
      <vt:lpstr>1017 Որոտան-Արփա-Սևան թունելի ջրային համակարգի կառավարում</vt:lpstr>
      <vt:lpstr>ՍՈՑԻԱԼԱԿԱՆ ՆԵՐԴՐՈՒՄՆԵՐԻ և ՏԵՂԱԿԱՆ ԶԱՐԳԱՑՄԱՆ ԾՐԱԳԻՐ (1019)</vt:lpstr>
      <vt:lpstr>ՍՆՏԶ ԾՐԱԳՐԻ ՖԻՆԱՆՍԱՎՈՐՄԱՆ ՄԻՋՈՑԱՌՈՒՄՆԵՐԸ</vt:lpstr>
      <vt:lpstr>ՍՆՏԶ ԾՐԱԳՐԻ ԱԿՆԿԱԼՎՈՂ ԱՐԴՅՈՒՆՔՆԵՐԸ և ՇԱՀԱՌՈՒՆԵՐԸ</vt:lpstr>
      <vt:lpstr>ՍՆՏԶ ԾՐԱԳՐԻ ՖԻՆԱՆՍԱԿԱՆ և ՈՉ ՖԻՆԱՆՍԱԿԱՆ ՑՈՒՑԱՆԻՇՆԵՐԸ   </vt:lpstr>
      <vt:lpstr>ՍՆՏԶ ԾՐԱԳՐԻ ՖԻՆԱՆՍԱԿԱՆ և ՈՉ ՖԻՆԱՆՍԱԿԱՆ ՑՈՒՑԱՆԻՇՆԵՐԸ,  շարունակություն </vt:lpstr>
      <vt:lpstr>ԿԱՊԸ ԿԱՌԱՎԱՐՈՒԹՅԱՆ ԾՐԱԳՐԻ և ՌԱԶՄԱՎԱՐԱԿԱՆ ԾՐԱԳՐԵՐԻ ՀԵՏ</vt:lpstr>
      <vt:lpstr>1027 Կոլեկտորադրենաժային ծառայություններ</vt:lpstr>
      <vt:lpstr>ՀՀ ՏԿԵՆ 2022Թ. ԲՅՈՒՋԵՏԱՅԻՆ ԾՐԱԳԻՐ 1038</vt:lpstr>
      <vt:lpstr>ՀՀ ՏԿԵՆ 2022Թ. ԲՅՈՒՋԵՏԱՅԻՆ ԾՐԱԳՐԻ/ՄԻՋՈՑԱՌՈՒՄ 1038/11001</vt:lpstr>
      <vt:lpstr>ՀՀ ՏԿԵՆ 2022Թ. ԲՅՈՒՋԵՏԱՅԻՆ ԾՐԱԳԻՐ 1040</vt:lpstr>
      <vt:lpstr>ԵՐԵՎԱՆԻ ՔԱՂԱՔԱՊԵՏԱՐԱՆԻ ԲՅՈՒՋԵՏԱՅԻՆ ԾՐԱԳԻՐ 1040 Վերակառուցման և զարգացման եվրոպական, Եվրոպական ներդրումային բանկերի վարկերի, Արևելյան եվրոպայի էներգախնայողության և բնապահպանական գործընկերության ֆոնդի, Եվրոպական միության հարևանության ներդրումային գործիքի դրամաշնորհների աջակցությամբ իրականացվող «Երևանի կոշտ թափոնների» ծրագիր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ՀՀ ՏԿԵՆ 2022Թ. ԲՅՈՒՋԵՏԱՅԻՆ ԾՐԱԳԻՐ 1049</vt:lpstr>
      <vt:lpstr>ՀՀ ՏԿԵՆ 2022Թ. ԲՅՈՒՋԵՏԱՅԻՆ ԾՐԱԳՐԻ/ՄԻՋՈՑԱՌՈՒՄ 1049/21001 և 21002</vt:lpstr>
      <vt:lpstr>ՀՀ ՏԿԵՆ 2022Թ. ԲՅՈՒՋԵՏԱՅԻՆ ԾՐԱԳՐԻ/ՄԻՋՈՑԱՌՈՒՄ 1049/11001</vt:lpstr>
      <vt:lpstr>ՀՀ ՏԿԵՆ 2022Թ. ԲՅՈՒՋԵՏԱՅԻՆ ԾՐԱԳՐԻ/ՄԻՋՈՑԱՌՈՒՄ 1049/11002</vt:lpstr>
      <vt:lpstr>ՀՀ ՏԿԵՆ 2022Թ. ԲՅՈՒՋԵՏԱՅԻՆ ԾՐԱԳՐԻ/ՄԻՋՈՑԱՌՈՒՄ 1049/11003</vt:lpstr>
      <vt:lpstr>ՀՀ ՏԿԵՆ 2022Թ. ԲՅՈՒՋԵՏԱՅԻՆ ԾՐԱԳՐԻ/ՄԻՋՈՑԱՌՈՒՄ 1049/11004</vt:lpstr>
      <vt:lpstr>ՀՀ ՏԿԵՆ 2022Թ. ԲՅՈՒՋԵՏԱՅԻՆ ԾՐԱԳՐԻ/ՄԻՋՈՑԱՌՈՒՄ 1049/11004</vt:lpstr>
      <vt:lpstr>ՀՀ ՏԿԵՆ 2022Թ. ԲՅՈՒՋԵՏԱՅԻՆ ԾՐԱԳՐԻ/ՄԻՋՈՑԱՌՈՒՄ 1049/11007/21004</vt:lpstr>
      <vt:lpstr>ՀՀ ՏԿԵՆ 2022Թ. ԲՅՈՒՋԵՏԱՅԻՆ ԾՐԱԳՐԻ/ՄԻՋՈՑԱՌՈՒՄ 1049/11009/21006</vt:lpstr>
      <vt:lpstr>ՀՀ ՏԿԵՆ 2022Թ. ԲՅՈՒՋԵՏԱՅԻՆ ԾՐԱԳՐԻ/ՄԻՋՈՑԱՌՈՒՄ 1049/11011/21011</vt:lpstr>
      <vt:lpstr>ՀՀ ՏԿԵՆ 2022Թ. ԲՅՈՒՋԵՏԱՅԻՆ ԾՐԱԳՐԻ/ՄԻՋՈՑԱՌՈՒՄ 1049/11015/21009/21007</vt:lpstr>
      <vt:lpstr>ՀՀ ՏԿԵՆ 2022Թ. ԲՅՈՒՋԵՏԱՅԻՆ ԾՐԱԳՐԻ/ՄԻՋՈՑԱՌՈՒՄ 1049/11012/21012</vt:lpstr>
      <vt:lpstr>ՀՀ ՏԿԵՆ 2022Թ. ԲՅՈՒՋԵՏԱՅԻՆ ԾՐԱԳՐԻ/ՄԻՋՈՑԱՌՈՒՄ 1049/11010/21008</vt:lpstr>
      <vt:lpstr>ՀՀ ՏԿԵՆ 2022Թ. ԲՅՈՒՋԵՏԱՅԻՆ ԾՐԱԳՐԻ/ՄԻՋՈՑԱՌՈՒՄ 1049/11014/21013</vt:lpstr>
      <vt:lpstr>ՀՀ ՏԿԵՆ 2022Թ. ԲՅՈՒՋԵՏԱՅԻՆ ԾՐԱԳՐԻ/ՄԻՋՈՑԱՌՈՒՄ 1049/21014</vt:lpstr>
      <vt:lpstr>ՀՀ ՏԿԵՆ 2022Թ. ԲՅՈՒՋԵՏԱՅԻՆ ԾՐԱԳՐԻ/ՄԻՋՈՑԱՌՈՒՄ 1049/11016</vt:lpstr>
      <vt:lpstr>ՀՀ ՏԿԵՆ 2022Թ. ԲՅՈՒՋԵՏԱՅԻՆ ԾՐԱԳՐԻ/ՄԻՋՈՑԱՌՈՒՄ 1049/11017</vt:lpstr>
      <vt:lpstr>ՀՀ ՏԿԵՆ 2022Թ. ԲՅՈՒՋԵՏԱՅԻՆ ԾՐԱԳՐԻ/ՄԻՋՈՑԱՌՈՒՄ 1049/21015</vt:lpstr>
      <vt:lpstr>ՀՀ ՏԿԵՆ 2022Թ. ԲՅՈՒՋԵՏԱՅԻՆ ԾՐԱԳՐԻ/ՄԻՋՈՑԱՌՈՒՄ 1049/21016</vt:lpstr>
      <vt:lpstr>ՄԻԳՐԱՑԻՈՆ ԾԱՌԱՅՈՒԹՅԱՆ ԲՅՈՒՋԵՏԱՅԻՆ ԾՐԱԳԻՐ 1070  Աջակցություն փախստականների ինտեգրմանը </vt:lpstr>
      <vt:lpstr>ԲՅՈՒՋԵՏԱՅԻՆ ԾՐԱԳԻՐ/ՄԻՋՈՑԱՌՈՒՄ 1070/11001   Ապաստան հայցողների կեցության խնդիրների լուծման միջոցառումների իրականացում</vt:lpstr>
      <vt:lpstr>ԲՅՈՒՋԵՏԱՅԻՆ ԾՐԱԳԻՐ/ՄԻՋՈՑԱՌՈՒՄ 1070/11002 Ժամանակավոր կացարաններում բնակվող փախստականների կենցաղային խնդիրների լուծման միջոցառումների իրականացում</vt:lpstr>
      <vt:lpstr>ԲՅՈՒՋԵՏԱՅԻՆ ԾՐԱԳԻՐ/ՄԻՋՈՑԱՌՈՒՄ 1070/11003  ՀՀ-ում փախստական ճանաչված և ապաստան ստացած անձանց համար քաղաքացիական կողմնորոշման դասընթացների կազմակերպում </vt:lpstr>
      <vt:lpstr>ԲՅՈՒՋԵՏԱՅԻՆ ԾՐԱԳԻՐ/ՄԻՋՈՑԱՌՈՒՄ 1070/11004 Ապաստանի ընթացակարգում թարգմանչական ծառայությունների ձեռք բերում </vt:lpstr>
      <vt:lpstr>ԲՅՈՒՋԵՏԱՅԻՆ ԾՐԱԳԻՐ/ՄԻՋՈՑԱՌՈՒՄ 1070/12001  Ժամանակավոր տեղավորման կենտրոնում չտեղավորված ապաստան հայցողներին դրամական օգնության տրամադրում </vt:lpstr>
      <vt:lpstr>ԲՅՈՒՋԵՏԱՅԻՆ ԾՐԱԳԻ/ՄԻՋՈՑԱՌՈՒՄ 1070/12002  ՀՀ-ում փախստական ճանաչված և ապաստան ստացած անձանց վարձակալությամբ բնակարանների ձեռքբերման ծախսերի փոխհատուցման տրամադրում </vt:lpstr>
      <vt:lpstr>ԲՅՈՒՋԵՏԱՅԻՆ ԾՐԱԳԻՐ/ՄԻՋՈՑԱՌՈՒՄ 1070/12003  1988-1992 թվականներին Ադրբեջանից բռնագաղթված և ՀՀ-ում ապաստանած փախստական ընտանիքների բնակարանային ապահովում </vt:lpstr>
      <vt:lpstr>ԲՅՈՒՋԵՏԱՅԻՆ ԾՐԱԳԻՐ/ՄԻՋՈՑԱՌՈՒՄ 1070/12004  Հայաստանի Հանրապետություն վերադարձող քաղաքացիների վերաինտեգրմանն  ուղղված առաջնային աջակցության պետական ծրագիր </vt:lpstr>
      <vt:lpstr>ԾՐԱԳՐԵՐԻ ԻՐԱԿԱՆԱՑՄԱՆ ՇԱՐՈՒՆԱԿԱԿԱՆՈՒԹՅԱՆ ԱՊԱՀՈՎՄԱՆ ՀԻՄՆԱՎՈՐՈՒՄՆԵՐԸ </vt:lpstr>
      <vt:lpstr>1072 – ՋՐԱՄԱՏԱԿԱՐԱՐՄԱՆ ԵՎ ՋՐԱՀԵՌԱՑՄԱՆ ԲԱՐԵԼԱՎՈՒՄ</vt:lpstr>
      <vt:lpstr>1072 Ջրամատակարարաման և ջրահեռացման բարելավում</vt:lpstr>
      <vt:lpstr>1. «Համայնքային ենթակառուցվածքների II ծրագիր, փուլ 3 - Հայաստանի ջրամատակարարման և ջրահեռացման ենթակառուցվածք» ծրագիր</vt:lpstr>
      <vt:lpstr>Презентация PowerPoint</vt:lpstr>
      <vt:lpstr>2. Երևանի ջրամատակարարման բարելավման ծրագիր</vt:lpstr>
      <vt:lpstr>Презентация PowerPoint</vt:lpstr>
      <vt:lpstr> 1073 Ընդերքի ուսումնասիրության, օգտագործման և պահպանման ծառայություններ</vt:lpstr>
      <vt:lpstr>Презентация PowerPoint</vt:lpstr>
      <vt:lpstr>ԸՆԴԵՐՔԻ ՈՒՍՈՒՄՆԱՍԻՐՈՒԹՅԱՆ, ՕԳՏԱԳՈՐԾՄԱՆ և ՊԱՀՊԱՆՄԱՆ ԾԱՌԱՅՈՒԹՅՈՒՆՆԵՐ ԾՐԱԳԻՐ (1073) </vt:lpstr>
      <vt:lpstr>ԸՈՒՕՊԾ ԾՐԱԳՐԻ ԱԿՆԿԱԼՎՈՂ ԱՐԴՅՈՒՆՔՆԵՐԸ և ՇԱՀԱՌՈՒՆԵՐԸ</vt:lpstr>
      <vt:lpstr> 1077 Երկաթուղային ցանցի զարգացում</vt:lpstr>
      <vt:lpstr>«ՊԵՏԱԿԱՆ ԳՈՒՅՔԻ ԿԱՌԱՎԱՐՈՒՄ» ԾՐԱԳԻՐ 1079</vt:lpstr>
      <vt:lpstr>Նշված ծրագրի շրջանակներում իրականացվում է չորս միջոցառում</vt:lpstr>
      <vt:lpstr>Նպատակները</vt:lpstr>
      <vt:lpstr>Կոմիտեին հատկացված միջոցների փոփոխության դինամիկա  (2019, 2020, 2021 և 2022 թթ.)</vt:lpstr>
      <vt:lpstr>Презентация PowerPoint</vt:lpstr>
      <vt:lpstr>Презентация PowerPoint</vt:lpstr>
      <vt:lpstr>01.10.2021թ-ի դրությամբ Կոմիտեում առկա կնքված և վերահսկման ենթակա պայմանագրեր</vt:lpstr>
      <vt:lpstr>Բյուջեի եկամուտների հավաքագրման դինամիկա </vt:lpstr>
      <vt:lpstr>Презентация PowerPoint</vt:lpstr>
      <vt:lpstr>2018թ., 2019թ. և 2020թ. տարեկան գործունեության արդյունքներով շահույթով աշխատած և շահաբաժիններ վճարած ընկերությունների մասին </vt:lpstr>
      <vt:lpstr>2018թ., 2019թ. և 2020թ. տարեկան գործունեության արդյունքներով շահույթով աշխատած և շահաբաժիններ վճարած ընկերությունների մասին </vt:lpstr>
      <vt:lpstr>11003 «Պետական գույքի հաշվառման, գույքագրման, գնահատման, անշարժ գույքի պահառության, սպասարկման աշխատանքների եվ աճուրդների իրականացման ծառայություններ» </vt:lpstr>
      <vt:lpstr>Презентация PowerPoint</vt:lpstr>
      <vt:lpstr>Презентация PowerPoint</vt:lpstr>
      <vt:lpstr>Վերոնշյալ ծառայությունները մատուցվում են «Գույքի գնահատման և աճուրդի կենտրոն» ՊՈԱԿ-ի թվով 299 աշխատակիցների կողմից</vt:lpstr>
      <vt:lpstr>Презентация PowerPoint</vt:lpstr>
      <vt:lpstr>Презентация PowerPoint</vt:lpstr>
      <vt:lpstr>Презентация PowerPoint</vt:lpstr>
      <vt:lpstr>Презентация PowerPoint</vt:lpstr>
      <vt:lpstr>31002 «Ոչ ֆինանսական ակտիվների օտարումից մուտքեր»  2022 թ. նախատեսվում է հավաքագրել (10,059,266.0) հազ. դրամ, որից (57,990.0) հազ.դրամը ՀՀ պաշտպանության նախարարության կողմից, իսկ (10,001,276.0) հազ.դրամը Կոմիտեի կողմից</vt:lpstr>
      <vt:lpstr>2022 թ. օտարման ենթակա անշարժ գույքի ցանկ</vt:lpstr>
      <vt:lpstr>ՄԻԳՐԱՑԻՈՆ ԾԱՌԱՅՈՒԹՅԱՆ ԲՅՈՒՋԵՏԱՅԻՆ ԾՐԱԳԻՐ/ՄԻՋՈՑԱՌՈՒՄ 1106/11001 Միգրացիոն պետական քաղաքականության մշակում և իրականացում </vt:lpstr>
      <vt:lpstr> ՄԻԳՐԱՑԻՈՆ ԾԱՌԱՅՈՒԹՅՈՒՆ  Ստանձնած/ստանձնվող պարտավորությունների վերաբերյալ   </vt:lpstr>
      <vt:lpstr>1109 Ջրային տնտեսության ոլորտում ծրագրերի համակարգում և մոնիտորինգ</vt:lpstr>
      <vt:lpstr> 1110 Այլընտրանքային աշխատանքային ծառայություն</vt:lpstr>
      <vt:lpstr>ԵՐԵՎԱՆԻ ՔԱՂԱՔԱՊԵՏԱՐԱՆԻ ԲՅՈՒՋԵՏԱՅԻՆ ԾՐԱԳԻՐ 1157  Ասիական զարգացման բանկի աջակցությամբ իրականացվող քաղաքային ենթակառուցվածքների և քաղաքի կայուն զարգացման ներդրումային ծրագիր  Հայաստանի Հանրապետության և Ասիական զարգացման բանկի միջև կնքված  թիվ 2752-ARM (միջոցառումներ` 12012 և 12020) և թիվ 3293-ARM (միջոցառումներ` 12013 և 12021) վարկային համաձայնագրեր</vt:lpstr>
      <vt:lpstr>ԲՅՈՒՋԵՏԱՅԻՆ ԾՐԱԳԻՐ/ՄԻՋՈՑՌՈՒՄ 1157/12012   Ասիական զարգացման բանկի աջակցությամբ իրականացվող քաղաքային ենթակառուցվածքների և քաղաքի կայուն զարգացման ներդրումային ծրագրի համակարգում և կառավարում</vt:lpstr>
      <vt:lpstr>ԲՅՈՒՋԵՏԱՅԻՆ ԾՐԱԳԻՐ/ՄԻՋՈՑՌՈՒՄ 1157/12020 Ասիական զարգացման բանկի աջակցությամբ իրականացվող քաղաքային ենթակառուցվածքների և քաղաքի կայուն զարգացման ներդրումային ծրագրի շրջանակներում ճանապարհային շինարարություն </vt:lpstr>
      <vt:lpstr>ԲՅՈՒՋԵՏԱՅԻՆ ԾՐԱԳԻՐ/ՄԻՋՈՑՌՈՒՄ 1157/12013 Ասիական զարգացման բանկի աջակցությամբ իրականացվող քաղաքային ենթակառուցվածքների և քաղաքի կայուն զարգացման ներդրումային երկրորդ ծրագրի համակարգում և կառավարում</vt:lpstr>
      <vt:lpstr>ԲՅՈՒՋԵՏԱՅԻՆ ԾՐԱԳԻՐ/ՄԻՋՈՑՌՈՒՄ 1157/12021 Ասիական զարգացման բանկի աջակցությամբ իրականացվող քաղաքային ենթակառուցվածքների և քաղաքի կայուն զարգացման ներդրումային երկրորդ ծրագրի շրջանակներում ճանապարհային շինարարություն</vt:lpstr>
      <vt:lpstr>ԲՅՈՒՋԵՏԱՅԻՆ ԾՐԱԳԻՐ/ՄԻՋՈՑԱՌՈՒՄ 1157/12007 Երևան քաղաքի փողոցների, բակային տարածքների մայթերի ասֆալտբետոնյա ծածկի վերանորոգման և ճաքալցման աշխատանքների իրականացում</vt:lpstr>
      <vt:lpstr>ՔԱՂԱՔԱՅԻՆ ԶԱՐԳԱՑՈՒՄ ԲՅՈՒՋԵՏԱՅԻՆ ԾՐԱԳԻՐ 1157/12008,12014,21002,42002,42003, Երևանի մետրոպոլիտենի աշխատանքների կազմակերպման բնագավառում պետության կողմից Երևան համայնքի ղեկավարին պատվիրակված լիազորությունների իրականացման ֆինանսավորում</vt:lpstr>
      <vt:lpstr>ԲՅՈՒՋԵՏԱՅԻՆ ԾՐԱԳԻՐ/ՄԻՋՈՑԱՌՈՒՄ 1157/12008   Երևանի մետրոպոլիտենի աշխատանքների կազմակերպման բնագավառում պետության կողմից Երևան համայնքի ղեկավարին պատվիրակված լիազորությունների իրականացման ֆինանսավորում</vt:lpstr>
      <vt:lpstr>ԲՅՈՒՋԵՏԱՅԻՆ ԾՐԱԳԻՐ/ՄԻՋՈՑԱՌՈՒՄ 1157/12014 Եվրոպական միության հարևանության ներդրումային բանկի աջակցությամբ իրականացվող Երևանի մետրոպոլիտենի վերակառուցման երկրորդ դրամաշնորհային ծրագիր  </vt:lpstr>
      <vt:lpstr>ԲՅՈՒՋԵՏԱՅԻՆ ԾՐԱԳԻՐ/ՄԻՋՈՑԱՌՈՒՄ 1157/42003  Եվրոպական ներդրումային բանկի աջակցությամբ իրականացվող Երևանի մետրոպոլիտենի վերակառուցման երկրորդ վարկային ծրագիր</vt:lpstr>
      <vt:lpstr>ԲՅՈՒՋԵՏԱՅԻՆ ԾՐԱԳԻՐ/ՄԻՋՈՑԱՌՈՒՄ 1157/42002  Վերակառուցման և զարգացման եվրոպական բանկի աջակցությամբ իրականացվող Երևանի մետրոպոլիտենի վերակառուցման երկրորդ ծրագիր</vt:lpstr>
      <vt:lpstr>ԲՅՈՒՋԵՏԱՅԻՆ ԾՐԱԳԻՐ/ՄԻՋՈՑԱՌՈՒՄ 1157/21002  Երևանի մետրոպոլիտենի ենթակառուցվածքների նորոգում</vt:lpstr>
      <vt:lpstr> Երևանի մետրոպոլիտենի աշխատանքների կազմակերպման բնագավառում պետության կողմից Երևան համայնքի ղեկավարին պատվիրակված լիազորությունների իրականացման ֆինանսավորում Ստանձնած/ստանձնվող պարտավորությունների վերաբերյալ  </vt:lpstr>
      <vt:lpstr>ԾՐԱԳՐԻ ԻՐԱԿԱՆԱՑՄԱՆ ՇԱՐՈՒՆԱԿԱԿԱՆՈՒԹՅԱՆ ԱՊԱՀՈՎՄԱՆ ՀԻՄՆԱՎՈՐՈՒՄՆԵՐԸ</vt:lpstr>
      <vt:lpstr>ՎԵՐԱԿԱՌՈՒՑՄԱՆ և ԶԱՐԳԱՑՄԱՆ ԵՎՐՈՊԱԿԱՆ ԲԱՆԿԻ ԱՋԱԿՑՈՒԹՅԱՄԲ ԻՐԱԿԱՆԱՑՎՈՂ ԳՅՈՒՄՐՈՒ ՔԱՂԱՔԱՅԻՆ ՃԱՆԱՊԱՐՀՆԵՐ ԾՐԱԳԻՐ 1157</vt:lpstr>
      <vt:lpstr>ԲՅՈՒՋԵՏԱՅԻՆ ԾՐԱԳԻՐ/ՄԻՋՈՑԱՌՈՒՄ 1157/12016, 12017, 12018 Գյումրու քաղաքային ճանապարհներ</vt:lpstr>
      <vt:lpstr>Презентация PowerPoint</vt:lpstr>
      <vt:lpstr>Презентация PowerPoint</vt:lpstr>
      <vt:lpstr>ՀՀ ՏԿԵՆ 2022թ. ԲՅՈՒՋԵՏԱՅԻՆ ԾՐԱԳԻՐ 1167</vt:lpstr>
      <vt:lpstr>ՀՀ ՏԿԵՆ 2022թ. ԲՅՈՒՋԵՏԱՅԻՆ ԾՐԱԳՐԻ/ՄԻՋՈՑԱՌՈՒՄ 1167/42003</vt:lpstr>
      <vt:lpstr>ՀՀ ՏԿԵՆ 2022թ. ԲՅՈՒՋԵՏԱՅԻՆ ԾՐԱԳՐԻ/ՄԻՋՈՑԱՌՈՒՄ 1167/42005</vt:lpstr>
      <vt:lpstr>ՀՀ ՏԿԵՆ 2022թ. ԲՅՈՒՋԵՏԱՅԻՆ ԾՐԱԳՐԻ/ՄԻՋՈՑԱՌՈՒՄ 1167/42007</vt:lpstr>
      <vt:lpstr>ՀՀ ՏԿԵՆ 2022թ. ԲՅՈՒՋԵՏԱՅԻՆ ԾՐԱԳՐԻ/ՄԻՋՈՑԱՌՈՒՄՆԵՐ 1167/11006, 32006, 42008</vt:lpstr>
      <vt:lpstr>ՀՀ ՏԿԵՆ 2022թ. ԲՅՈՒՋԵՏԱՅԻՆ ԾՐԱԳՐԻ/ՄԻՋՈՑԱՌՈՒՄ 1167/42009</vt:lpstr>
      <vt:lpstr> 1171 Ռադիոակտիվ թափոնների կառավարում</vt:lpstr>
      <vt:lpstr>Презентация PowerPoint</vt:lpstr>
      <vt:lpstr>Презентация PowerPoint</vt:lpstr>
      <vt:lpstr>ՀՀ ՏԿԵՆ  2022Թ. ԲՅՈՒՋԵՏԱՅԻՆ ԾՐԱԳԻՐ 1176</vt:lpstr>
      <vt:lpstr>ՀՀ ՏԿԵՆ  2022Թ. ԲՅՈՒՋԵՏԱՅԻՆ ԾՐԱԳԻՐ/ՄԻՋՈՑԱՌՈՒՄ 1176/11001</vt:lpstr>
      <vt:lpstr>ՀՀ ՏԿԵՆ 2022Թ. ԲՅՈՒՋԵՏԱՅԻՆ ԾՐԱԳԻՐ/ՄԻՋՈՑԱՌՈՒՄ 1176/11002</vt:lpstr>
      <vt:lpstr>ՀՀ ՏԿԵՆ 2022Թ. ԲՅՈՒՋԵՏԱՅԻՆ ԾՐԱԳԻՐ/ՄԻՋՈՑԱՌՈՒՄ 1176/11003</vt:lpstr>
      <vt:lpstr>ՀՀ ՏԿԵՆ 2022Թ. ԲՅՈՒՋԵՏԱՅԻՆ ԾՐԱԳԻՐ/ՄԻՋՈՑԱՌՈՒՄ 1176/11005</vt:lpstr>
      <vt:lpstr>ԴՊՐՈՑՆԵՐԻ ՍԵՅՍՄԻԿ ԱՆՎՏԱՆԳՈՒԹՅԱՆ ՄԱԿԱՐԴԱԿԻ  ԲԱՐՁՐԱՑՄԱՆ ԾՐԱԳԻՐ (1189) </vt:lpstr>
      <vt:lpstr>ՍԱԲ ԾՐԱԳՐԻ ԱԿՆԿԱԼՎՈՂ ԱՐԴՅՈՒՆՔՆԵՐԸ</vt:lpstr>
      <vt:lpstr>ՍԱԲ ԾՐԱԳՐԻ ՖԻՆԱՆՍԱԿԱՆ և ՈՉ ՖԻՆԱՆՍԱԿԱՆ ՑՈՒՑԱՆԻՇՆԵՐԸ</vt:lpstr>
      <vt:lpstr> ՀՀ ՏԿԵՆ 2022թ. ԲՅՈՒՋԵՏԱՅԻՆ ԾՐԱԳԻՐ 1212</vt:lpstr>
      <vt:lpstr>ՀՀ ՏԿԵՆ 2022թ. ԲՅՈՒՋԵՏԱՅԻՆ ԾՐԱԳԻՐ/ՄԻՋՈՑԱՌՈՒՄ 1212/12002</vt:lpstr>
      <vt:lpstr>ՀՀ ՏԿԵՆ 2022թ. ԲՅՈՒՋԵՏԱՅԻՆ ԾՐԱԳԻՐ/ՄԻՋՈՑԱՌՈՒՄ 1212/12003</vt:lpstr>
      <vt:lpstr>ՀՀ ՏԿԵՆ 2022թ. ԲՅՈՒՋԵՏԱՅԻՆ ԾՐԱԳԻՐ/ՄԻՋՈՑԱՌՈՒՄ 1212/12004</vt:lpstr>
      <vt:lpstr>ՀՀ ՏԿԵՆ 2022թ. ԲՅՈՒՋԵՏԱՅԻՆ ԾՐԱԳԻՐ/ՄԻՋՈՑԱՌՈՒՄ 1212/12007</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ՀԱՅԱՍՏԱՆԻ ՀԱՆՐԱՊԵՏՈՒԹՅԱՆ ՏԱՐԱԾՔԱՅԻՆ ԿԱՌԱՎԱՐՄԱՆ ԵՎ ԵՆԹԱԿԱՌՈՒՑՎԱԾՔՆԵՐԻ ՆԱԽԱՐԱՐՈՒԹՅՈՒՆ 2021 ԹՎԱԿԱՆԻ ՊԵՏԱԿԱՆ ԲՅՈՒՋԵ</dc:title>
  <dc:creator>Boris Gyulumyan</dc:creator>
  <cp:lastModifiedBy>h.aperyan</cp:lastModifiedBy>
  <cp:revision>598</cp:revision>
  <cp:lastPrinted>2021-10-07T13:01:00Z</cp:lastPrinted>
  <dcterms:created xsi:type="dcterms:W3CDTF">2006-08-16T00:00:00Z</dcterms:created>
  <dcterms:modified xsi:type="dcterms:W3CDTF">2021-12-07T10:38:57Z</dcterms:modified>
</cp:coreProperties>
</file>